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322" r:id="rId5"/>
    <p:sldId id="321" r:id="rId6"/>
    <p:sldId id="323" r:id="rId7"/>
    <p:sldId id="325" r:id="rId8"/>
    <p:sldId id="318" r:id="rId9"/>
    <p:sldId id="317" r:id="rId10"/>
    <p:sldId id="316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35" r:id="rId21"/>
    <p:sldId id="336" r:id="rId2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outlineViewPr>
    <p:cViewPr>
      <p:scale>
        <a:sx n="33" d="100"/>
        <a:sy n="33" d="100"/>
      </p:scale>
      <p:origin x="0" y="-7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5/5/2026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71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455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2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14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CB43608F-0A38-CF4A-4B3B-F1212E786FD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87488" y="2057400"/>
            <a:ext cx="9790112" cy="3886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DA3688-07D1-82D9-6818-C95E9A69C2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5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7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4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2169" y="-1"/>
            <a:ext cx="4635426" cy="68579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0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3508311"/>
            <a:ext cx="9923770" cy="1438762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600" y="0"/>
            <a:ext cx="10361995" cy="3429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179113D-0374-3934-841E-56AD5AFCF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3828" y="5228488"/>
            <a:ext cx="9923770" cy="13682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272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9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6953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3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F216-62F1-7E0B-63FD-51C27CDA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1F31D-B959-2AD8-9208-FF08B574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2136" y="5943601"/>
            <a:ext cx="968983" cy="65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pc="15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2" r:id="rId12"/>
    <p:sldLayoutId id="214748368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54C9E-20FB-B999-9303-C71D1334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7615" y="690511"/>
            <a:ext cx="5185821" cy="5253089"/>
          </a:xfrm>
        </p:spPr>
        <p:txBody>
          <a:bodyPr/>
          <a:lstStyle/>
          <a:p>
            <a:r>
              <a:rPr lang="en-US" dirty="0"/>
              <a:t>Code Enforcement Program Updates</a:t>
            </a:r>
          </a:p>
        </p:txBody>
      </p:sp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9738C-871D-5AA7-C07A-951FE6153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OF VIOLATION (WAV)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F3CDB-9E7A-1270-C424-D92249CF23D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81119" y="1499616"/>
            <a:ext cx="8621298" cy="472856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Issuance of WAV determined by priority and collaboration with other departments</a:t>
            </a:r>
          </a:p>
          <a:p>
            <a:pPr lvl="1"/>
            <a:r>
              <a:rPr lang="en-US" dirty="0"/>
              <a:t>Separate WAV for DCD, TCPW and Solid Waste</a:t>
            </a:r>
          </a:p>
          <a:p>
            <a:pPr lvl="1"/>
            <a:r>
              <a:rPr lang="en-US" dirty="0"/>
              <a:t>Discussion of each department sending own WAV- TBD</a:t>
            </a:r>
          </a:p>
          <a:p>
            <a:r>
              <a:rPr lang="en-US" dirty="0"/>
              <a:t>Must include contact person/people</a:t>
            </a:r>
          </a:p>
          <a:p>
            <a:r>
              <a:rPr lang="en-US" dirty="0"/>
              <a:t>Must check all boxes that apply</a:t>
            </a:r>
          </a:p>
          <a:p>
            <a:r>
              <a:rPr lang="en-US" dirty="0"/>
              <a:t>Must write and cite on WAV- if cannot write and cite, box should not be checked</a:t>
            </a:r>
          </a:p>
          <a:p>
            <a:r>
              <a:rPr lang="en-US" dirty="0"/>
              <a:t>Staff can fill out a WAV- may need to coordinate with TCPW or Solid Waste for multiple violations</a:t>
            </a:r>
          </a:p>
          <a:p>
            <a:r>
              <a:rPr lang="en-US" dirty="0"/>
              <a:t>Director, Environmental Program Manager or Building Official signs WAV</a:t>
            </a:r>
          </a:p>
          <a:p>
            <a:r>
              <a:rPr lang="en-US" dirty="0"/>
              <a:t>WAV sent interoffice mail to Janna at TCSO with a copy of a CAT for onsite delivery to property by TCSO deputy (SOP in process)</a:t>
            </a:r>
          </a:p>
          <a:p>
            <a:r>
              <a:rPr lang="en-US" dirty="0"/>
              <a:t>WAV may also need to be sent to property owner of record if WAV is not deliverable to property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291D40-5EE2-1AC4-997C-D5B19889609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029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BBE1E-DA65-AE23-73DC-A596A1139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WAV FOLLOW-UP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4CCE2C-6362-4C36-20E4-ECE0F644275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572509" y="1444752"/>
            <a:ext cx="8888227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Recipient has 14 days to contact Department upon receipt of WAV</a:t>
            </a:r>
          </a:p>
          <a:p>
            <a:r>
              <a:rPr lang="en-US" dirty="0"/>
              <a:t>14-days counted from date of TCSO delivery or date of mailing</a:t>
            </a:r>
          </a:p>
          <a:p>
            <a:r>
              <a:rPr lang="en-US" b="1" u="sng" dirty="0"/>
              <a:t>Make appointment for recipient with staff noted on WAV</a:t>
            </a:r>
          </a:p>
          <a:p>
            <a:pPr lvl="1"/>
            <a:r>
              <a:rPr lang="en-US" dirty="0"/>
              <a:t>Deborah receives copies of emails sent to TCSO</a:t>
            </a:r>
          </a:p>
          <a:p>
            <a:pPr lvl="1"/>
            <a:r>
              <a:rPr lang="en-US" dirty="0"/>
              <a:t>Updated on Tracker &amp; in Accela</a:t>
            </a:r>
          </a:p>
          <a:p>
            <a:r>
              <a:rPr lang="en-US" dirty="0"/>
              <a:t>Appointment should be within 14 days from date respondent came to office</a:t>
            </a:r>
          </a:p>
          <a:p>
            <a:r>
              <a:rPr lang="en-US" b="1" u="sng" dirty="0"/>
              <a:t>Obtain contact information (phone number and email address) of respondent in case needed for future meetings or correspondence</a:t>
            </a:r>
          </a:p>
          <a:p>
            <a:r>
              <a:rPr lang="en-US" dirty="0"/>
              <a:t>Staff primary point of contact is planner assigned and/or Chris Corlies or his designee</a:t>
            </a:r>
          </a:p>
          <a:p>
            <a:r>
              <a:rPr lang="en-US" dirty="0"/>
              <a:t>If no response from recipient is received within 14-days of WAV delivery, next step is letter of final warning sent certified mail</a:t>
            </a:r>
          </a:p>
          <a:p>
            <a:r>
              <a:rPr lang="en-US" dirty="0"/>
              <a:t>If no response to final warning letter, citation is issued 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7AB323-1F09-A6CA-F562-8ABA30590DB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918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650FF-8EB7-922A-4BB6-C6DE6EFD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E909D-FC5F-F906-8F58-8FD14365C594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68815" y="1496074"/>
            <a:ext cx="8552264" cy="41194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Citations will be issued once determined as the next appropriate step by County Counsel.  Director will work with staff on citation development and issuance.</a:t>
            </a:r>
          </a:p>
          <a:p>
            <a:r>
              <a:rPr lang="en-US" dirty="0"/>
              <a:t>Citation delivery will follow process outlined in Ordinance #88</a:t>
            </a:r>
          </a:p>
          <a:p>
            <a:r>
              <a:rPr lang="en-US" dirty="0"/>
              <a:t>May be delivered by TCSO or sent certified mail</a:t>
            </a:r>
          </a:p>
          <a:p>
            <a:r>
              <a:rPr lang="en-US" dirty="0"/>
              <a:t>Citation will have location for payment (optional) and department for meeting to plan for corrective action (if respondent desires to do so)</a:t>
            </a:r>
          </a:p>
          <a:p>
            <a:r>
              <a:rPr lang="en-US" dirty="0"/>
              <a:t>Citation will have pre-hearing date</a:t>
            </a:r>
          </a:p>
          <a:p>
            <a:pPr lvl="1"/>
            <a:r>
              <a:rPr lang="en-US" dirty="0"/>
              <a:t>Respondent may wait to take action at pre-hearing where respondent can also plead guilty not guilty</a:t>
            </a:r>
          </a:p>
          <a:p>
            <a:pPr lvl="1"/>
            <a:r>
              <a:rPr lang="en-US" dirty="0"/>
              <a:t>Set hearing date with hearings officer</a:t>
            </a:r>
          </a:p>
          <a:p>
            <a:pPr lvl="1"/>
            <a:r>
              <a:rPr lang="en-US" dirty="0"/>
              <a:t>Hearing docket preparation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042A61-53E1-13DE-133F-8E562ABBC1C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559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443F0-B61E-B714-5635-96C07F2DE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HEARING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AA335-8326-E565-3EF9-0706A92951B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81118" y="1514362"/>
            <a:ext cx="9150675" cy="527963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Development of Hearing Docket- Director</a:t>
            </a:r>
          </a:p>
          <a:p>
            <a:r>
              <a:rPr lang="en-US" dirty="0"/>
              <a:t>Compilation of Evidence- Staff Assigned with Director Review</a:t>
            </a:r>
          </a:p>
          <a:p>
            <a:pPr lvl="1"/>
            <a:r>
              <a:rPr lang="en-US" dirty="0"/>
              <a:t>Copy of all evidence must be provided to respondent prior to hearing</a:t>
            </a:r>
          </a:p>
          <a:p>
            <a:pPr lvl="1"/>
            <a:r>
              <a:rPr lang="en-US" dirty="0"/>
              <a:t>Respondent must notify County if bringing legal representation to hearing</a:t>
            </a:r>
          </a:p>
          <a:p>
            <a:pPr lvl="1"/>
            <a:r>
              <a:rPr lang="en-US" dirty="0"/>
              <a:t>Notification of legal representation requires notice to Director and County Counsel immediately</a:t>
            </a:r>
          </a:p>
          <a:p>
            <a:r>
              <a:rPr lang="en-US" dirty="0"/>
              <a:t>Evidence &amp; Reporting</a:t>
            </a:r>
          </a:p>
          <a:p>
            <a:pPr lvl="1"/>
            <a:r>
              <a:rPr lang="en-US" dirty="0"/>
              <a:t>Summarized report by staff</a:t>
            </a:r>
          </a:p>
          <a:p>
            <a:pPr lvl="1"/>
            <a:r>
              <a:rPr lang="en-US" dirty="0"/>
              <a:t>Table of Contents for Evidence (Follow STR Program &amp; LUBA record compilation format)</a:t>
            </a:r>
          </a:p>
          <a:p>
            <a:r>
              <a:rPr lang="en-US" dirty="0"/>
              <a:t>Staff are witnesses at hearings, must be present and may need to testify</a:t>
            </a:r>
          </a:p>
          <a:p>
            <a:r>
              <a:rPr lang="en-US" dirty="0"/>
              <a:t>Hearings Officer may make ruling at hearing or provide ruling on the record at a later date</a:t>
            </a:r>
          </a:p>
          <a:p>
            <a:r>
              <a:rPr lang="en-US" dirty="0"/>
              <a:t>Hearing may also be set over to different date</a:t>
            </a:r>
          </a:p>
          <a:p>
            <a:r>
              <a:rPr lang="en-US" dirty="0"/>
              <a:t>Staff can request hearing be set over</a:t>
            </a:r>
          </a:p>
          <a:p>
            <a:r>
              <a:rPr lang="en-US" dirty="0"/>
              <a:t>Decision to set over hearing is solely by Hearings Officer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2A633-6A60-B618-AAEC-950003166E3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689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DCE53-54EE-C902-A11D-53DEA839E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478" y="309775"/>
            <a:ext cx="9150675" cy="1427585"/>
          </a:xfrm>
        </p:spPr>
        <p:txBody>
          <a:bodyPr/>
          <a:lstStyle/>
          <a:p>
            <a:r>
              <a:rPr lang="en-US" dirty="0"/>
              <a:t>COMPLIANCE TECHNICIAN &amp; </a:t>
            </a:r>
            <a:br>
              <a:rPr lang="en-US" dirty="0"/>
            </a:br>
            <a:r>
              <a:rPr lang="en-US" dirty="0"/>
              <a:t>PROGRAM FUNDING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217EA7-9DEB-CF33-8FC4-1C4C533827FF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98448" y="1737360"/>
            <a:ext cx="9424737" cy="512064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Enforcement &amp; Compliance Program funded by STR Operator License Fee- costs to be covered by Fund 123- Special Revenue Fund</a:t>
            </a:r>
          </a:p>
          <a:p>
            <a:pPr lvl="1"/>
            <a:r>
              <a:rPr lang="en-US" dirty="0"/>
              <a:t>Citation fees and any revenue go into Fund 123 for sustaining program</a:t>
            </a:r>
          </a:p>
          <a:p>
            <a:pPr lvl="1"/>
            <a:r>
              <a:rPr lang="en-US" dirty="0"/>
              <a:t>Hearings Officer services paid out of Fund 123</a:t>
            </a:r>
          </a:p>
          <a:p>
            <a:pPr lvl="1"/>
            <a:r>
              <a:rPr lang="en-US" dirty="0"/>
              <a:t>STR appeal fees TBD</a:t>
            </a:r>
          </a:p>
          <a:p>
            <a:pPr lvl="1"/>
            <a:r>
              <a:rPr lang="en-US" dirty="0"/>
              <a:t>Track staff time on enforcement cases so that if possible, refund from Fund 123 at future date</a:t>
            </a:r>
          </a:p>
          <a:p>
            <a:r>
              <a:rPr lang="en-US" dirty="0"/>
              <a:t>Compliance Technician Position</a:t>
            </a:r>
          </a:p>
          <a:p>
            <a:pPr lvl="1"/>
            <a:r>
              <a:rPr lang="en-US" dirty="0"/>
              <a:t>Job Description Complete</a:t>
            </a:r>
          </a:p>
          <a:p>
            <a:pPr lvl="1"/>
            <a:r>
              <a:rPr lang="en-US" dirty="0"/>
              <a:t>Under review with HR</a:t>
            </a:r>
          </a:p>
          <a:p>
            <a:pPr lvl="2"/>
            <a:r>
              <a:rPr lang="en-US" dirty="0"/>
              <a:t>May need to be bargained with union</a:t>
            </a:r>
          </a:p>
          <a:p>
            <a:pPr lvl="1"/>
            <a:r>
              <a:rPr lang="en-US" dirty="0"/>
              <a:t>Position will be paid for through Fund 123</a:t>
            </a:r>
          </a:p>
          <a:p>
            <a:pPr lvl="1"/>
            <a:r>
              <a:rPr lang="en-US" dirty="0"/>
              <a:t>May need to hire more than 1 technician</a:t>
            </a:r>
          </a:p>
          <a:p>
            <a:pPr lvl="1"/>
            <a:r>
              <a:rPr lang="en-US" dirty="0"/>
              <a:t>Will also assist with STR program violations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688AC3-99B9-A47F-CCF9-8EE3D0649C9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231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1A10F-594B-7112-1FC6-27E7F16CA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 PROGRAM IS </a:t>
            </a:r>
            <a:r>
              <a:rPr lang="en-US" u="sng" dirty="0"/>
              <a:t>SEPARATE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E846B-C9E5-727F-92C4-ED2C2792C3E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STR Program has enforcement process outlined in Ordinance 84, Amendment 2</a:t>
            </a:r>
          </a:p>
          <a:p>
            <a:r>
              <a:rPr lang="en-US" dirty="0"/>
              <a:t>Hearings are appeal hearings- and follow a separate process</a:t>
            </a:r>
          </a:p>
          <a:p>
            <a:r>
              <a:rPr lang="en-US" dirty="0"/>
              <a:t>Civil Infraction- Same citation book will be used for STR violations</a:t>
            </a:r>
          </a:p>
          <a:p>
            <a:r>
              <a:rPr lang="en-US" dirty="0"/>
              <a:t>Violations of renting without a license, etc. fall under Ordinance 88, not Ordinance 84, Amendment 2</a:t>
            </a:r>
          </a:p>
          <a:p>
            <a:pPr lvl="1"/>
            <a:r>
              <a:rPr lang="en-US" dirty="0"/>
              <a:t>Ordinance 84, Amendment 2 focuses on violations related to licensed properties and non-compliance of ordinance provisions</a:t>
            </a:r>
          </a:p>
          <a:p>
            <a:pPr lvl="1"/>
            <a:r>
              <a:rPr lang="en-US" dirty="0"/>
              <a:t>Penalty structure includes first violation with no penalties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2BACF4-994D-DE4D-CBB5-ED51E914982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636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99719-6D36-0B66-508B-63E02EAE1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 DIVISION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E382D-C74A-E91A-3613-85AECD3B037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Stop Work Orders Remain Valid</a:t>
            </a:r>
          </a:p>
          <a:p>
            <a:r>
              <a:rPr lang="en-US" dirty="0"/>
              <a:t>Investigative inspection fees need to apply at direction of Building Official or ABO</a:t>
            </a:r>
          </a:p>
          <a:p>
            <a:r>
              <a:rPr lang="en-US" dirty="0"/>
              <a:t>Consultation fees need to apply at direction of Building Official or ABO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71E168-7ADC-F538-994F-A978D1001B0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966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B2C32-757B-D537-5675-5C0965AD4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883AA-C486-13E8-4523-69D9B95C485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68814" y="1651522"/>
            <a:ext cx="9842313" cy="529791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Follow-Up is Critical</a:t>
            </a:r>
          </a:p>
          <a:p>
            <a:pPr lvl="1"/>
            <a:r>
              <a:rPr lang="en-US" dirty="0"/>
              <a:t>Obtain contact information</a:t>
            </a:r>
          </a:p>
          <a:p>
            <a:pPr lvl="1"/>
            <a:r>
              <a:rPr lang="en-US" dirty="0"/>
              <a:t>Schedule appointment after WAV is received</a:t>
            </a:r>
          </a:p>
          <a:p>
            <a:pPr lvl="1"/>
            <a:r>
              <a:rPr lang="en-US" dirty="0"/>
              <a:t>Know who to connect Respondent with</a:t>
            </a:r>
          </a:p>
          <a:p>
            <a:r>
              <a:rPr lang="en-US" dirty="0"/>
              <a:t>Documentation is a MUST</a:t>
            </a:r>
          </a:p>
          <a:p>
            <a:pPr lvl="1"/>
            <a:r>
              <a:rPr lang="en-US" dirty="0"/>
              <a:t>Correspondence should be clear and reviewed by DSA or Counsel</a:t>
            </a:r>
          </a:p>
          <a:p>
            <a:pPr lvl="1"/>
            <a:r>
              <a:rPr lang="en-US" dirty="0"/>
              <a:t>Take notes during meetings</a:t>
            </a:r>
          </a:p>
          <a:p>
            <a:pPr lvl="1"/>
            <a:r>
              <a:rPr lang="en-US" dirty="0"/>
              <a:t>Send follow-up email to summarize meeting and next steps</a:t>
            </a:r>
          </a:p>
          <a:p>
            <a:pPr lvl="1"/>
            <a:r>
              <a:rPr lang="en-US" dirty="0"/>
              <a:t>Timelines need to be clear</a:t>
            </a:r>
          </a:p>
          <a:p>
            <a:r>
              <a:rPr lang="en-US" dirty="0"/>
              <a:t>Collect and Maintain Evidence</a:t>
            </a:r>
          </a:p>
          <a:p>
            <a:r>
              <a:rPr lang="en-US" dirty="0"/>
              <a:t>Keep certified mail receipts &amp; coordinate this work with Sarah T.</a:t>
            </a:r>
          </a:p>
          <a:p>
            <a:r>
              <a:rPr lang="en-US" dirty="0"/>
              <a:t>If you know the case may end up at hearing, start preparing record early on</a:t>
            </a:r>
          </a:p>
          <a:p>
            <a:r>
              <a:rPr lang="en-US" u="sng" dirty="0"/>
              <a:t>Don’t forget Justin Weiss</a:t>
            </a:r>
          </a:p>
          <a:p>
            <a:pPr lvl="1"/>
            <a:r>
              <a:rPr lang="en-US" dirty="0"/>
              <a:t>Make sure respondents get his business card for direct connection on any solid waste issues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5BDFDF-9EBE-965F-A9C2-5BFAE51DCC0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7600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E18B63-9223-F0D8-20AD-3D8722724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CC596-469F-BD00-C78A-AC88ACD475F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354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97761-0B88-A5E8-0B78-C39173D05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5583" y="737115"/>
            <a:ext cx="4640418" cy="5407091"/>
          </a:xfrm>
        </p:spPr>
        <p:txBody>
          <a:bodyPr/>
          <a:lstStyle/>
          <a:p>
            <a:r>
              <a:rPr lang="en-US" dirty="0"/>
              <a:t>Presentation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A04E6-CD61-B962-4287-DEC1993C32D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88461" y="737115"/>
            <a:ext cx="4449712" cy="5407091"/>
          </a:xfrm>
        </p:spPr>
        <p:txBody>
          <a:bodyPr/>
          <a:lstStyle/>
          <a:p>
            <a:r>
              <a:rPr lang="en-US" dirty="0"/>
              <a:t>What is Code Enforcement </a:t>
            </a:r>
          </a:p>
          <a:p>
            <a:r>
              <a:rPr lang="en-US" dirty="0"/>
              <a:t>Participating County Programs &amp; Departments</a:t>
            </a:r>
          </a:p>
          <a:p>
            <a:r>
              <a:rPr lang="en-US" dirty="0"/>
              <a:t>Proposed Program Updates</a:t>
            </a:r>
          </a:p>
          <a:p>
            <a:r>
              <a:rPr lang="en-US" dirty="0"/>
              <a:t>WAV &amp; CITATION</a:t>
            </a:r>
          </a:p>
          <a:p>
            <a:r>
              <a:rPr lang="en-US" dirty="0"/>
              <a:t>Implementation Timeline</a:t>
            </a:r>
          </a:p>
          <a:p>
            <a:r>
              <a:rPr lang="en-US" dirty="0"/>
              <a:t>Questions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4601E-33F5-5714-867D-A0B584DA7C1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45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8945426-06ED-AB63-5A4A-143E44737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CODE ENFORCEMENT?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1F64EAA-D051-BD83-8643-534E5E5B6F8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68814" y="1569226"/>
            <a:ext cx="10052625" cy="5736830"/>
          </a:xfrm>
        </p:spPr>
        <p:txBody>
          <a:bodyPr>
            <a:normAutofit/>
          </a:bodyPr>
          <a:lstStyle/>
          <a:p>
            <a:r>
              <a:rPr lang="en-US" dirty="0"/>
              <a:t>Code enforcement is the enforcement of local government ordinances and state laws that are designed to protect the public’s health, safety, and welfare. “Code enforcement” is a general term that describes the processes and tools that local governments use to gain compliance of local ordinances related to zoning and land use, short-term rentals and roads (driveways). Includes health and safety ordinances such as building codes, solid waste ordinances and onsite sanitation requirements.</a:t>
            </a:r>
          </a:p>
          <a:p>
            <a:r>
              <a:rPr lang="en-US" dirty="0"/>
              <a:t>Most enforcement cases are complaint-driven.</a:t>
            </a:r>
          </a:p>
          <a:p>
            <a:r>
              <a:rPr lang="en-US" dirty="0"/>
              <a:t>Goal is Compliance:  County staff investigate and work with property owners to obtain voluntary compliance with state and local codes.  Actions include sending notification of a confirmed or possible violation, investigations and site visits, research, establishment of a plan of action to resolve the issue(s) and education.</a:t>
            </a:r>
          </a:p>
          <a:p>
            <a:r>
              <a:rPr lang="en-US" dirty="0"/>
              <a:t>Enforcement &amp; compliance requires a substantial amount of staff time and resources.  Enforcement &amp; compliance are expensive processes with little to no ability to recover costs.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A3DEAD-0192-43A1-C11D-D3499948A6C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629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44A9C-3F0A-1EA9-6942-5D6AA6E9D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ENFORCEMENT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6C2B6-FD55-B307-EB2A-06BA56BA2D4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County Commissioner Paul Fournier</a:t>
            </a:r>
          </a:p>
          <a:p>
            <a:r>
              <a:rPr lang="en-US" dirty="0"/>
              <a:t>Sheriff Josh Brown</a:t>
            </a:r>
          </a:p>
          <a:p>
            <a:r>
              <a:rPr lang="en-US" dirty="0"/>
              <a:t>Chris Laity, Public Works Director</a:t>
            </a:r>
          </a:p>
          <a:p>
            <a:r>
              <a:rPr lang="en-US" dirty="0"/>
              <a:t>Justin Weiss, Solid Waste Coordinator</a:t>
            </a:r>
          </a:p>
          <a:p>
            <a:r>
              <a:rPr lang="en-US" dirty="0"/>
              <a:t>Sarah Absher, Community Development Director</a:t>
            </a:r>
          </a:p>
          <a:p>
            <a:r>
              <a:rPr lang="en-US" dirty="0"/>
              <a:t>Bryan Libel, County Counsel</a:t>
            </a:r>
          </a:p>
          <a:p>
            <a:r>
              <a:rPr lang="en-US" dirty="0"/>
              <a:t>Dan Kearns, Counsel for Tillamook County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797B27-25C0-747D-023F-6892BB0EDC5F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071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DEBC60-AA38-5DEF-3160-0CAA68F3D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PARTICIPATING COUNTY PROGRAMS &amp; DEPARTMENTS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EE570-1B5E-FFD1-485D-D77E4E6FE7C0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298448" y="1755648"/>
            <a:ext cx="9424737" cy="4839865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Community Development Participating Divisions</a:t>
            </a:r>
          </a:p>
          <a:p>
            <a:pPr lvl="1"/>
            <a:r>
              <a:rPr lang="en-US" dirty="0"/>
              <a:t>Building</a:t>
            </a:r>
          </a:p>
          <a:p>
            <a:pPr lvl="1"/>
            <a:r>
              <a:rPr lang="en-US" dirty="0"/>
              <a:t>Planning </a:t>
            </a:r>
          </a:p>
          <a:p>
            <a:pPr lvl="1"/>
            <a:r>
              <a:rPr lang="en-US" dirty="0"/>
              <a:t>Onsite Wastewater</a:t>
            </a:r>
          </a:p>
          <a:p>
            <a:pPr lvl="1"/>
            <a:r>
              <a:rPr lang="en-US" dirty="0"/>
              <a:t>Short-Term Rental</a:t>
            </a:r>
          </a:p>
          <a:p>
            <a:pPr lvl="1"/>
            <a:r>
              <a:rPr lang="en-US" dirty="0"/>
              <a:t>Transient Lodging Tax</a:t>
            </a:r>
          </a:p>
          <a:p>
            <a:r>
              <a:rPr lang="en-US" dirty="0"/>
              <a:t>Tillamook County Public Works Participating Divisions</a:t>
            </a:r>
          </a:p>
          <a:p>
            <a:pPr lvl="1"/>
            <a:r>
              <a:rPr lang="en-US" dirty="0"/>
              <a:t>Roads</a:t>
            </a:r>
          </a:p>
          <a:p>
            <a:pPr lvl="1"/>
            <a:r>
              <a:rPr lang="en-US" dirty="0"/>
              <a:t>Solid Waste</a:t>
            </a:r>
          </a:p>
          <a:p>
            <a:pPr lvl="1"/>
            <a:r>
              <a:rPr lang="en-US" dirty="0"/>
              <a:t>Abandoned Vehicles</a:t>
            </a:r>
          </a:p>
          <a:p>
            <a:r>
              <a:rPr lang="en-US" dirty="0"/>
              <a:t>Tillamook County Sheriff’s Office</a:t>
            </a:r>
          </a:p>
          <a:p>
            <a:pPr lvl="1"/>
            <a:r>
              <a:rPr lang="en-US" dirty="0"/>
              <a:t>Assistance</a:t>
            </a:r>
          </a:p>
          <a:p>
            <a:r>
              <a:rPr lang="en-US" dirty="0"/>
              <a:t>County Counsel</a:t>
            </a:r>
          </a:p>
          <a:p>
            <a:pPr lvl="1"/>
            <a:r>
              <a:rPr lang="en-US" dirty="0"/>
              <a:t>Ordinance Draft Assistance &amp; Legal Review</a:t>
            </a:r>
          </a:p>
          <a:p>
            <a:pPr lvl="1"/>
            <a:r>
              <a:rPr lang="en-US" dirty="0"/>
              <a:t>Review of Citation Documentation &amp; Evidence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C964F-E2D5-D8E7-C513-C47A7E409DF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152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61384-8C2A-AC46-D296-2DF95CBF1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031" y="1068169"/>
            <a:ext cx="10115939" cy="2681549"/>
          </a:xfrm>
        </p:spPr>
        <p:txBody>
          <a:bodyPr/>
          <a:lstStyle/>
          <a:p>
            <a:r>
              <a:rPr lang="en-US" dirty="0"/>
              <a:t>Proposed Program Updates</a:t>
            </a:r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606B8-D15C-3916-2C66-49DEC593A3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38031" y="4027047"/>
            <a:ext cx="10115939" cy="1762783"/>
          </a:xfrm>
        </p:spPr>
        <p:txBody>
          <a:bodyPr/>
          <a:lstStyle/>
          <a:p>
            <a:r>
              <a:rPr lang="en-US" dirty="0"/>
              <a:t>Spring &amp; Summer 2026</a:t>
            </a:r>
          </a:p>
        </p:txBody>
      </p:sp>
    </p:spTree>
    <p:extLst>
      <p:ext uri="{BB962C8B-B14F-4D97-AF65-F5344CB8AC3E}">
        <p14:creationId xmlns:p14="http://schemas.microsoft.com/office/powerpoint/2010/main" val="4011334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6F71E8-8D71-9405-3A01-01C3B8F86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Proposed Program Updates</a:t>
            </a:r>
            <a:endParaRPr lang="en-ZA" sz="4400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31B3378-ECDA-D3D9-0B81-CB12C3D98269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450152" y="1499616"/>
            <a:ext cx="9056303" cy="5095897"/>
          </a:xfrm>
        </p:spPr>
        <p:txBody>
          <a:bodyPr>
            <a:normAutofit fontScale="55000" lnSpcReduction="20000"/>
          </a:bodyPr>
          <a:lstStyle/>
          <a:p>
            <a:r>
              <a:rPr lang="en-US" sz="4400" dirty="0"/>
              <a:t>County Ordinance</a:t>
            </a:r>
          </a:p>
          <a:p>
            <a:r>
              <a:rPr lang="en-US" sz="4400" dirty="0"/>
              <a:t>Hearings Officer</a:t>
            </a:r>
          </a:p>
          <a:p>
            <a:r>
              <a:rPr lang="en-US" sz="4400" dirty="0"/>
              <a:t>Process Updates</a:t>
            </a:r>
          </a:p>
          <a:p>
            <a:pPr lvl="1"/>
            <a:r>
              <a:rPr lang="en-US" sz="4400" dirty="0"/>
              <a:t>Tracking</a:t>
            </a:r>
          </a:p>
          <a:p>
            <a:pPr lvl="1"/>
            <a:r>
              <a:rPr lang="en-US" sz="4400" dirty="0"/>
              <a:t>WAV</a:t>
            </a:r>
          </a:p>
          <a:p>
            <a:pPr lvl="1"/>
            <a:r>
              <a:rPr lang="en-US" sz="4400" dirty="0"/>
              <a:t>Citation</a:t>
            </a:r>
          </a:p>
          <a:p>
            <a:pPr lvl="1"/>
            <a:r>
              <a:rPr lang="en-US" sz="4400" dirty="0"/>
              <a:t>Evidence Collection</a:t>
            </a:r>
          </a:p>
          <a:p>
            <a:pPr lvl="1"/>
            <a:r>
              <a:rPr lang="en-US" sz="4400" dirty="0"/>
              <a:t>Hearing Process</a:t>
            </a:r>
          </a:p>
          <a:p>
            <a:pPr lvl="2"/>
            <a:r>
              <a:rPr lang="en-US" sz="4400" dirty="0"/>
              <a:t>Report</a:t>
            </a:r>
          </a:p>
          <a:p>
            <a:pPr lvl="2"/>
            <a:r>
              <a:rPr lang="en-US" sz="4400" dirty="0"/>
              <a:t>Docket &amp; Scheduling</a:t>
            </a:r>
          </a:p>
          <a:p>
            <a:pPr lvl="2"/>
            <a:r>
              <a:rPr lang="en-US" sz="4400" dirty="0"/>
              <a:t>Process</a:t>
            </a:r>
          </a:p>
          <a:p>
            <a:r>
              <a:rPr lang="en-US" sz="4400" dirty="0"/>
              <a:t>Compliance Technician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4518A5-1C9D-79F3-349C-3E7AAFD9895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382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DF003-7DCB-0038-BCDB-FC037C5B9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8815" y="503853"/>
            <a:ext cx="9150675" cy="639148"/>
          </a:xfrm>
        </p:spPr>
        <p:txBody>
          <a:bodyPr>
            <a:noAutofit/>
          </a:bodyPr>
          <a:lstStyle/>
          <a:p>
            <a:r>
              <a:rPr lang="en-US" sz="2500" dirty="0"/>
              <a:t>County Ordinance #88: In the Matter of Enforcing Violations of Tillamook County Ordinance Provisions and Declaring an Emergency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319D6-D959-6D6D-A1E3-58A34A6EBA03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1381119" y="1313194"/>
            <a:ext cx="10398745" cy="5544806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Violations are Civil Infractions</a:t>
            </a:r>
          </a:p>
          <a:p>
            <a:r>
              <a:rPr lang="en-US" dirty="0"/>
              <a:t>Defines Civil Ordinances: TCLUO, Building Codes, TCLDO, Solid Waste, Road Approach &amp; TLT</a:t>
            </a:r>
          </a:p>
          <a:p>
            <a:r>
              <a:rPr lang="en-US" dirty="0"/>
              <a:t>Service of Citation- How to send/deliver citation</a:t>
            </a:r>
          </a:p>
          <a:p>
            <a:pPr lvl="1"/>
            <a:r>
              <a:rPr lang="en-US" dirty="0"/>
              <a:t>Allowance to correct any errors on citation at or before hearing- not basis for citation to be dismissed</a:t>
            </a:r>
          </a:p>
          <a:p>
            <a:r>
              <a:rPr lang="en-US" dirty="0"/>
              <a:t>Summons to Hearing Process </a:t>
            </a:r>
          </a:p>
          <a:p>
            <a:pPr lvl="1"/>
            <a:r>
              <a:rPr lang="en-US" dirty="0"/>
              <a:t>Admit &amp; Pay</a:t>
            </a:r>
          </a:p>
          <a:p>
            <a:pPr lvl="1"/>
            <a:r>
              <a:rPr lang="en-US" dirty="0"/>
              <a:t>Admit and Comply</a:t>
            </a:r>
          </a:p>
          <a:p>
            <a:pPr lvl="1"/>
            <a:r>
              <a:rPr lang="en-US" dirty="0"/>
              <a:t>No Action = Admission &amp; Action Imposed by Hearings Officer</a:t>
            </a:r>
          </a:p>
          <a:p>
            <a:r>
              <a:rPr lang="en-US" dirty="0"/>
              <a:t>Outlines Hearing Process</a:t>
            </a:r>
          </a:p>
          <a:p>
            <a:pPr lvl="1"/>
            <a:r>
              <a:rPr lang="en-US" dirty="0"/>
              <a:t>Evidentiary Rules Apply- Hearings Officer make determinations on admissibility of evidence</a:t>
            </a:r>
          </a:p>
          <a:p>
            <a:pPr lvl="1"/>
            <a:r>
              <a:rPr lang="en-US" dirty="0"/>
              <a:t>County has burden of proof that violation was committed</a:t>
            </a:r>
          </a:p>
          <a:p>
            <a:pPr lvl="1"/>
            <a:r>
              <a:rPr lang="en-US" dirty="0"/>
              <a:t>Process of testimony and presentations</a:t>
            </a:r>
          </a:p>
          <a:p>
            <a:r>
              <a:rPr lang="en-US" dirty="0"/>
              <a:t>Hearing Officer Directives &amp; Action</a:t>
            </a:r>
          </a:p>
          <a:p>
            <a:pPr lvl="1"/>
            <a:r>
              <a:rPr lang="en-US" dirty="0"/>
              <a:t>Emergency Situations- Circuit Court Order for abatement due to harm to the public health, safety and welfare</a:t>
            </a:r>
          </a:p>
          <a:p>
            <a:pPr lvl="1"/>
            <a:r>
              <a:rPr lang="en-US" dirty="0"/>
              <a:t>Recovery of Costs- Lien &amp; Foreclosure</a:t>
            </a:r>
          </a:p>
          <a:p>
            <a:r>
              <a:rPr lang="en-US" dirty="0"/>
              <a:t>Civil Penalties</a:t>
            </a:r>
          </a:p>
          <a:p>
            <a:pPr lvl="1"/>
            <a:r>
              <a:rPr lang="en-US" dirty="0"/>
              <a:t>Accumulative</a:t>
            </a:r>
          </a:p>
          <a:p>
            <a:pPr lvl="1"/>
            <a:r>
              <a:rPr lang="en-US" dirty="0"/>
              <a:t>Pre-emptive Fees- Minimum Fee </a:t>
            </a:r>
          </a:p>
          <a:p>
            <a:pPr lvl="1"/>
            <a:r>
              <a:rPr lang="en-US" dirty="0"/>
              <a:t>$500 per violation per day- Each violation shall constitute a separate citable and sanctionable civil infraction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0A51EC-D0BD-FA84-1E49-18F2053F371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790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FE6DB-1F16-184E-75A8-4B75CEF21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ENFORCEMENT CASE TRACKING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D5C03-88AC-30BA-7303-9EFE0443D53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McKeon updating spreadsheet</a:t>
            </a:r>
          </a:p>
          <a:p>
            <a:r>
              <a:rPr lang="en-US" dirty="0"/>
              <a:t>Will be saved at an accessible location by TCPW and Solid Waste</a:t>
            </a:r>
          </a:p>
          <a:p>
            <a:r>
              <a:rPr lang="en-US" dirty="0"/>
              <a:t>TCPW and Solid Waste caseloads will be added</a:t>
            </a:r>
          </a:p>
          <a:p>
            <a:r>
              <a:rPr lang="en-US" dirty="0"/>
              <a:t>Spreadsheet will be examined by working group on monthly basis</a:t>
            </a:r>
          </a:p>
          <a:p>
            <a:pPr lvl="1"/>
            <a:r>
              <a:rPr lang="en-US" dirty="0"/>
              <a:t>Monitor movement of pending cases</a:t>
            </a:r>
          </a:p>
          <a:p>
            <a:pPr lvl="1"/>
            <a:r>
              <a:rPr lang="en-US" dirty="0"/>
              <a:t>Evaluate existing processes and outcomes</a:t>
            </a:r>
          </a:p>
          <a:p>
            <a:pPr lvl="1"/>
            <a:r>
              <a:rPr lang="en-US" dirty="0"/>
              <a:t>Monitor workload of staff assisting to enforce and resolve open cases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4B5FA1-690D-A0FE-C28C-FC4A9E735CE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99258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44816_Win32_SL_V10" id="{8934A6D9-B969-498F-A646-4B502FD69C4E}" vid="{AA78C1C8-456D-41A9-83FC-BC8B9A8EE3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DB7358-0BCB-4DEB-B717-C1D7CC555F05}">
  <ds:schemaRefs>
    <ds:schemaRef ds:uri="http://purl.org/dc/dcmitype/"/>
    <ds:schemaRef ds:uri="71af3243-3dd4-4a8d-8c0d-dd76da1f02a5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230e9df3-be65-4c73-a93b-d1236ebd677e"/>
    <ds:schemaRef ds:uri="http://schemas.openxmlformats.org/package/2006/metadata/core-properties"/>
    <ds:schemaRef ds:uri="http://schemas.microsoft.com/sharepoint/v3"/>
    <ds:schemaRef ds:uri="http://www.w3.org/XML/1998/namespace"/>
    <ds:schemaRef ds:uri="http://schemas.microsoft.com/office/2006/metadata/properties"/>
    <ds:schemaRef ds:uri="16c05727-aa75-4e4a-9b5f-8a80a1165891"/>
  </ds:schemaRefs>
</ds:datastoreItem>
</file>

<file path=customXml/itemProps3.xml><?xml version="1.0" encoding="utf-8"?>
<ds:datastoreItem xmlns:ds="http://schemas.openxmlformats.org/officeDocument/2006/customXml" ds:itemID="{B69E9DE5-EFFE-4262-A023-32732F0B6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{84D63FF0-0AC6-4212-B168-D284337450B2}TF3977e381-cba5-49b1-ba43-b5d865517af907ebbda9_win32-372d4d6ae720</Template>
  <TotalTime>107</TotalTime>
  <Words>1385</Words>
  <Application>Microsoft Office PowerPoint</Application>
  <PresentationFormat>Widescreen</PresentationFormat>
  <Paragraphs>183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Tisa Offc Serif Pro</vt:lpstr>
      <vt:lpstr>Univers Light</vt:lpstr>
      <vt:lpstr>Custom</vt:lpstr>
      <vt:lpstr>Code Enforcement Program Updates</vt:lpstr>
      <vt:lpstr>Presentation Outline</vt:lpstr>
      <vt:lpstr>WHAT IS CODE ENFORCEMENT?</vt:lpstr>
      <vt:lpstr>ENFORCEMENT WORKING GROUP</vt:lpstr>
      <vt:lpstr>PARTICIPATING COUNTY PROGRAMS &amp; DEPARTMENTS</vt:lpstr>
      <vt:lpstr>Proposed Program Updates</vt:lpstr>
      <vt:lpstr>Proposed Program Updates</vt:lpstr>
      <vt:lpstr>County Ordinance #88: In the Matter of Enforcing Violations of Tillamook County Ordinance Provisions and Declaring an Emergency</vt:lpstr>
      <vt:lpstr>ENFORCEMENT CASE TRACKING</vt:lpstr>
      <vt:lpstr>WARNING OF VIOLATION (WAV)</vt:lpstr>
      <vt:lpstr>WAV FOLLOW-UP</vt:lpstr>
      <vt:lpstr>CITATION PROCESS</vt:lpstr>
      <vt:lpstr>HEARING PROCESS</vt:lpstr>
      <vt:lpstr>COMPLIANCE TECHNICIAN &amp;  PROGRAM FUNDING</vt:lpstr>
      <vt:lpstr>STR PROGRAM IS SEPARATE</vt:lpstr>
      <vt:lpstr>BUILDING DIVISION</vt:lpstr>
      <vt:lpstr>FINAL POINTS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Sarah Absher</dc:creator>
  <cp:lastModifiedBy>Sarah Absher</cp:lastModifiedBy>
  <cp:revision>15</cp:revision>
  <cp:lastPrinted>2026-04-27T22:31:07Z</cp:lastPrinted>
  <dcterms:created xsi:type="dcterms:W3CDTF">2026-04-27T22:28:10Z</dcterms:created>
  <dcterms:modified xsi:type="dcterms:W3CDTF">2026-05-05T22:55:25Z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