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5" r:id="rId8"/>
    <p:sldId id="264"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4660"/>
  </p:normalViewPr>
  <p:slideViewPr>
    <p:cSldViewPr snapToGrid="0">
      <p:cViewPr varScale="1">
        <p:scale>
          <a:sx n="68" d="100"/>
          <a:sy n="68" d="100"/>
        </p:scale>
        <p:origin x="84"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C34AC-ECEF-CAD6-7660-7FD145D704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85F7DF-B569-AB01-C7FD-A6483E3E3A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9AA054-BA63-2531-2A44-AB7E24859287}"/>
              </a:ext>
            </a:extLst>
          </p:cNvPr>
          <p:cNvSpPr>
            <a:spLocks noGrp="1"/>
          </p:cNvSpPr>
          <p:nvPr>
            <p:ph type="dt" sz="half" idx="10"/>
          </p:nvPr>
        </p:nvSpPr>
        <p:spPr/>
        <p:txBody>
          <a:bodyPr/>
          <a:lstStyle/>
          <a:p>
            <a:fld id="{C88F96E6-076E-4013-AE68-8938B6695BE6}" type="datetimeFigureOut">
              <a:rPr lang="en-US" smtClean="0"/>
              <a:t>5/22/2025</a:t>
            </a:fld>
            <a:endParaRPr lang="en-US"/>
          </a:p>
        </p:txBody>
      </p:sp>
      <p:sp>
        <p:nvSpPr>
          <p:cNvPr id="5" name="Footer Placeholder 4">
            <a:extLst>
              <a:ext uri="{FF2B5EF4-FFF2-40B4-BE49-F238E27FC236}">
                <a16:creationId xmlns:a16="http://schemas.microsoft.com/office/drawing/2014/main" id="{FCB29E50-7B6E-BAF4-76FC-016815C00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6A29D2-6816-C408-5371-93EB0AF8F16F}"/>
              </a:ext>
            </a:extLst>
          </p:cNvPr>
          <p:cNvSpPr>
            <a:spLocks noGrp="1"/>
          </p:cNvSpPr>
          <p:nvPr>
            <p:ph type="sldNum" sz="quarter" idx="12"/>
          </p:nvPr>
        </p:nvSpPr>
        <p:spPr/>
        <p:txBody>
          <a:bodyPr/>
          <a:lstStyle/>
          <a:p>
            <a:fld id="{7BF785B7-71B6-46BE-A706-95A5996AF8CC}" type="slidenum">
              <a:rPr lang="en-US" smtClean="0"/>
              <a:t>‹#›</a:t>
            </a:fld>
            <a:endParaRPr lang="en-US"/>
          </a:p>
        </p:txBody>
      </p:sp>
    </p:spTree>
    <p:extLst>
      <p:ext uri="{BB962C8B-B14F-4D97-AF65-F5344CB8AC3E}">
        <p14:creationId xmlns:p14="http://schemas.microsoft.com/office/powerpoint/2010/main" val="2255913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71175-23BF-1D6F-1FBC-0BDA74DBDE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2E607A-5CCA-FD47-B75D-0A3E78EB3F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5D7B58-C749-8CAA-1C6D-D7B31E674D0D}"/>
              </a:ext>
            </a:extLst>
          </p:cNvPr>
          <p:cNvSpPr>
            <a:spLocks noGrp="1"/>
          </p:cNvSpPr>
          <p:nvPr>
            <p:ph type="dt" sz="half" idx="10"/>
          </p:nvPr>
        </p:nvSpPr>
        <p:spPr/>
        <p:txBody>
          <a:bodyPr/>
          <a:lstStyle/>
          <a:p>
            <a:fld id="{C88F96E6-076E-4013-AE68-8938B6695BE6}" type="datetimeFigureOut">
              <a:rPr lang="en-US" smtClean="0"/>
              <a:t>5/22/2025</a:t>
            </a:fld>
            <a:endParaRPr lang="en-US"/>
          </a:p>
        </p:txBody>
      </p:sp>
      <p:sp>
        <p:nvSpPr>
          <p:cNvPr id="5" name="Footer Placeholder 4">
            <a:extLst>
              <a:ext uri="{FF2B5EF4-FFF2-40B4-BE49-F238E27FC236}">
                <a16:creationId xmlns:a16="http://schemas.microsoft.com/office/drawing/2014/main" id="{B8F2CC56-412D-CB76-3B0C-2A5612FBD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48B951-6FCB-FFE2-BB7F-42E51D0DE30B}"/>
              </a:ext>
            </a:extLst>
          </p:cNvPr>
          <p:cNvSpPr>
            <a:spLocks noGrp="1"/>
          </p:cNvSpPr>
          <p:nvPr>
            <p:ph type="sldNum" sz="quarter" idx="12"/>
          </p:nvPr>
        </p:nvSpPr>
        <p:spPr/>
        <p:txBody>
          <a:bodyPr/>
          <a:lstStyle/>
          <a:p>
            <a:fld id="{7BF785B7-71B6-46BE-A706-95A5996AF8CC}" type="slidenum">
              <a:rPr lang="en-US" smtClean="0"/>
              <a:t>‹#›</a:t>
            </a:fld>
            <a:endParaRPr lang="en-US"/>
          </a:p>
        </p:txBody>
      </p:sp>
    </p:spTree>
    <p:extLst>
      <p:ext uri="{BB962C8B-B14F-4D97-AF65-F5344CB8AC3E}">
        <p14:creationId xmlns:p14="http://schemas.microsoft.com/office/powerpoint/2010/main" val="179894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C98674-062D-EF99-6D1B-BC23A32C77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1EB92F-0F29-EBF4-3498-91E13539B9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FFD92F-19DF-3D46-46CB-955B72A1DD1B}"/>
              </a:ext>
            </a:extLst>
          </p:cNvPr>
          <p:cNvSpPr>
            <a:spLocks noGrp="1"/>
          </p:cNvSpPr>
          <p:nvPr>
            <p:ph type="dt" sz="half" idx="10"/>
          </p:nvPr>
        </p:nvSpPr>
        <p:spPr/>
        <p:txBody>
          <a:bodyPr/>
          <a:lstStyle/>
          <a:p>
            <a:fld id="{C88F96E6-076E-4013-AE68-8938B6695BE6}" type="datetimeFigureOut">
              <a:rPr lang="en-US" smtClean="0"/>
              <a:t>5/22/2025</a:t>
            </a:fld>
            <a:endParaRPr lang="en-US"/>
          </a:p>
        </p:txBody>
      </p:sp>
      <p:sp>
        <p:nvSpPr>
          <p:cNvPr id="5" name="Footer Placeholder 4">
            <a:extLst>
              <a:ext uri="{FF2B5EF4-FFF2-40B4-BE49-F238E27FC236}">
                <a16:creationId xmlns:a16="http://schemas.microsoft.com/office/drawing/2014/main" id="{CDAEC622-4D94-7D1F-89FD-9923A1914D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CAE6A-5CC1-4DAB-EE6A-E0F7CF8D6C25}"/>
              </a:ext>
            </a:extLst>
          </p:cNvPr>
          <p:cNvSpPr>
            <a:spLocks noGrp="1"/>
          </p:cNvSpPr>
          <p:nvPr>
            <p:ph type="sldNum" sz="quarter" idx="12"/>
          </p:nvPr>
        </p:nvSpPr>
        <p:spPr/>
        <p:txBody>
          <a:bodyPr/>
          <a:lstStyle/>
          <a:p>
            <a:fld id="{7BF785B7-71B6-46BE-A706-95A5996AF8CC}" type="slidenum">
              <a:rPr lang="en-US" smtClean="0"/>
              <a:t>‹#›</a:t>
            </a:fld>
            <a:endParaRPr lang="en-US"/>
          </a:p>
        </p:txBody>
      </p:sp>
    </p:spTree>
    <p:extLst>
      <p:ext uri="{BB962C8B-B14F-4D97-AF65-F5344CB8AC3E}">
        <p14:creationId xmlns:p14="http://schemas.microsoft.com/office/powerpoint/2010/main" val="4037865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748D5-0911-2FE2-0B19-AC4D73E85D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C49DBC-109E-DF65-66F0-B39596D350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A25A96-B05A-BEF4-0064-9478F7D6D0D9}"/>
              </a:ext>
            </a:extLst>
          </p:cNvPr>
          <p:cNvSpPr>
            <a:spLocks noGrp="1"/>
          </p:cNvSpPr>
          <p:nvPr>
            <p:ph type="dt" sz="half" idx="10"/>
          </p:nvPr>
        </p:nvSpPr>
        <p:spPr/>
        <p:txBody>
          <a:bodyPr/>
          <a:lstStyle/>
          <a:p>
            <a:fld id="{C88F96E6-076E-4013-AE68-8938B6695BE6}" type="datetimeFigureOut">
              <a:rPr lang="en-US" smtClean="0"/>
              <a:t>5/22/2025</a:t>
            </a:fld>
            <a:endParaRPr lang="en-US"/>
          </a:p>
        </p:txBody>
      </p:sp>
      <p:sp>
        <p:nvSpPr>
          <p:cNvPr id="5" name="Footer Placeholder 4">
            <a:extLst>
              <a:ext uri="{FF2B5EF4-FFF2-40B4-BE49-F238E27FC236}">
                <a16:creationId xmlns:a16="http://schemas.microsoft.com/office/drawing/2014/main" id="{9115A86D-8831-B6A1-999E-2FDDD41929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76C738-779F-8BD5-D3DB-EEAF9D35F78C}"/>
              </a:ext>
            </a:extLst>
          </p:cNvPr>
          <p:cNvSpPr>
            <a:spLocks noGrp="1"/>
          </p:cNvSpPr>
          <p:nvPr>
            <p:ph type="sldNum" sz="quarter" idx="12"/>
          </p:nvPr>
        </p:nvSpPr>
        <p:spPr/>
        <p:txBody>
          <a:bodyPr/>
          <a:lstStyle/>
          <a:p>
            <a:fld id="{7BF785B7-71B6-46BE-A706-95A5996AF8CC}" type="slidenum">
              <a:rPr lang="en-US" smtClean="0"/>
              <a:t>‹#›</a:t>
            </a:fld>
            <a:endParaRPr lang="en-US"/>
          </a:p>
        </p:txBody>
      </p:sp>
    </p:spTree>
    <p:extLst>
      <p:ext uri="{BB962C8B-B14F-4D97-AF65-F5344CB8AC3E}">
        <p14:creationId xmlns:p14="http://schemas.microsoft.com/office/powerpoint/2010/main" val="3146833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D5DE8-90C3-16C2-D10E-5CD7E59A10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A2D1BE-7148-1A2A-463E-8C5805CAF5D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5726A4-D838-40FB-5E60-67F187B9990F}"/>
              </a:ext>
            </a:extLst>
          </p:cNvPr>
          <p:cNvSpPr>
            <a:spLocks noGrp="1"/>
          </p:cNvSpPr>
          <p:nvPr>
            <p:ph type="dt" sz="half" idx="10"/>
          </p:nvPr>
        </p:nvSpPr>
        <p:spPr/>
        <p:txBody>
          <a:bodyPr/>
          <a:lstStyle/>
          <a:p>
            <a:fld id="{C88F96E6-076E-4013-AE68-8938B6695BE6}" type="datetimeFigureOut">
              <a:rPr lang="en-US" smtClean="0"/>
              <a:t>5/22/2025</a:t>
            </a:fld>
            <a:endParaRPr lang="en-US"/>
          </a:p>
        </p:txBody>
      </p:sp>
      <p:sp>
        <p:nvSpPr>
          <p:cNvPr id="5" name="Footer Placeholder 4">
            <a:extLst>
              <a:ext uri="{FF2B5EF4-FFF2-40B4-BE49-F238E27FC236}">
                <a16:creationId xmlns:a16="http://schemas.microsoft.com/office/drawing/2014/main" id="{BCC946F5-284B-2D82-D0E5-AF832C6B6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D597-5F37-9A0E-9838-165E457AB071}"/>
              </a:ext>
            </a:extLst>
          </p:cNvPr>
          <p:cNvSpPr>
            <a:spLocks noGrp="1"/>
          </p:cNvSpPr>
          <p:nvPr>
            <p:ph type="sldNum" sz="quarter" idx="12"/>
          </p:nvPr>
        </p:nvSpPr>
        <p:spPr/>
        <p:txBody>
          <a:bodyPr/>
          <a:lstStyle/>
          <a:p>
            <a:fld id="{7BF785B7-71B6-46BE-A706-95A5996AF8CC}" type="slidenum">
              <a:rPr lang="en-US" smtClean="0"/>
              <a:t>‹#›</a:t>
            </a:fld>
            <a:endParaRPr lang="en-US"/>
          </a:p>
        </p:txBody>
      </p:sp>
    </p:spTree>
    <p:extLst>
      <p:ext uri="{BB962C8B-B14F-4D97-AF65-F5344CB8AC3E}">
        <p14:creationId xmlns:p14="http://schemas.microsoft.com/office/powerpoint/2010/main" val="3377955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BB49D-5DE7-A198-6179-FD1CDF428F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7CD7E-F302-9781-BEE0-9C2DA33AA1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3BAABE-B6E0-276F-E8DE-14724BEAF7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3EF564-4148-599D-65C5-3C66DB592344}"/>
              </a:ext>
            </a:extLst>
          </p:cNvPr>
          <p:cNvSpPr>
            <a:spLocks noGrp="1"/>
          </p:cNvSpPr>
          <p:nvPr>
            <p:ph type="dt" sz="half" idx="10"/>
          </p:nvPr>
        </p:nvSpPr>
        <p:spPr/>
        <p:txBody>
          <a:bodyPr/>
          <a:lstStyle/>
          <a:p>
            <a:fld id="{C88F96E6-076E-4013-AE68-8938B6695BE6}" type="datetimeFigureOut">
              <a:rPr lang="en-US" smtClean="0"/>
              <a:t>5/22/2025</a:t>
            </a:fld>
            <a:endParaRPr lang="en-US"/>
          </a:p>
        </p:txBody>
      </p:sp>
      <p:sp>
        <p:nvSpPr>
          <p:cNvPr id="6" name="Footer Placeholder 5">
            <a:extLst>
              <a:ext uri="{FF2B5EF4-FFF2-40B4-BE49-F238E27FC236}">
                <a16:creationId xmlns:a16="http://schemas.microsoft.com/office/drawing/2014/main" id="{9E975F36-5F6C-75ED-2AA0-134C618C18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F6A3D2-00EB-C7C7-3C27-AEFC4D04CDB7}"/>
              </a:ext>
            </a:extLst>
          </p:cNvPr>
          <p:cNvSpPr>
            <a:spLocks noGrp="1"/>
          </p:cNvSpPr>
          <p:nvPr>
            <p:ph type="sldNum" sz="quarter" idx="12"/>
          </p:nvPr>
        </p:nvSpPr>
        <p:spPr/>
        <p:txBody>
          <a:bodyPr/>
          <a:lstStyle/>
          <a:p>
            <a:fld id="{7BF785B7-71B6-46BE-A706-95A5996AF8CC}" type="slidenum">
              <a:rPr lang="en-US" smtClean="0"/>
              <a:t>‹#›</a:t>
            </a:fld>
            <a:endParaRPr lang="en-US"/>
          </a:p>
        </p:txBody>
      </p:sp>
    </p:spTree>
    <p:extLst>
      <p:ext uri="{BB962C8B-B14F-4D97-AF65-F5344CB8AC3E}">
        <p14:creationId xmlns:p14="http://schemas.microsoft.com/office/powerpoint/2010/main" val="358311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A8B73-A1C8-7F6E-7F51-440CB1D748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9A3CF4-6505-B859-A269-297E250A57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4B8D73-4932-7768-1F81-13499ECAC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8F1969-DC43-7FA6-9D15-BCCACBF937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4B6C56-DCF4-0AD7-86A7-68D0EB9B8B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718C3A-F843-A548-784F-62F6932053C4}"/>
              </a:ext>
            </a:extLst>
          </p:cNvPr>
          <p:cNvSpPr>
            <a:spLocks noGrp="1"/>
          </p:cNvSpPr>
          <p:nvPr>
            <p:ph type="dt" sz="half" idx="10"/>
          </p:nvPr>
        </p:nvSpPr>
        <p:spPr/>
        <p:txBody>
          <a:bodyPr/>
          <a:lstStyle/>
          <a:p>
            <a:fld id="{C88F96E6-076E-4013-AE68-8938B6695BE6}" type="datetimeFigureOut">
              <a:rPr lang="en-US" smtClean="0"/>
              <a:t>5/22/2025</a:t>
            </a:fld>
            <a:endParaRPr lang="en-US"/>
          </a:p>
        </p:txBody>
      </p:sp>
      <p:sp>
        <p:nvSpPr>
          <p:cNvPr id="8" name="Footer Placeholder 7">
            <a:extLst>
              <a:ext uri="{FF2B5EF4-FFF2-40B4-BE49-F238E27FC236}">
                <a16:creationId xmlns:a16="http://schemas.microsoft.com/office/drawing/2014/main" id="{63A59E22-0D37-0FCA-7B05-8A22AFD005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B7B127-5AA3-B555-1614-C4717B6AA686}"/>
              </a:ext>
            </a:extLst>
          </p:cNvPr>
          <p:cNvSpPr>
            <a:spLocks noGrp="1"/>
          </p:cNvSpPr>
          <p:nvPr>
            <p:ph type="sldNum" sz="quarter" idx="12"/>
          </p:nvPr>
        </p:nvSpPr>
        <p:spPr/>
        <p:txBody>
          <a:bodyPr/>
          <a:lstStyle/>
          <a:p>
            <a:fld id="{7BF785B7-71B6-46BE-A706-95A5996AF8CC}" type="slidenum">
              <a:rPr lang="en-US" smtClean="0"/>
              <a:t>‹#›</a:t>
            </a:fld>
            <a:endParaRPr lang="en-US"/>
          </a:p>
        </p:txBody>
      </p:sp>
    </p:spTree>
    <p:extLst>
      <p:ext uri="{BB962C8B-B14F-4D97-AF65-F5344CB8AC3E}">
        <p14:creationId xmlns:p14="http://schemas.microsoft.com/office/powerpoint/2010/main" val="278493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23DCE-6186-97EB-D1D3-DA082D7BC2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0AFE1A-7FF0-6DFA-A805-3CAFEC8A37E0}"/>
              </a:ext>
            </a:extLst>
          </p:cNvPr>
          <p:cNvSpPr>
            <a:spLocks noGrp="1"/>
          </p:cNvSpPr>
          <p:nvPr>
            <p:ph type="dt" sz="half" idx="10"/>
          </p:nvPr>
        </p:nvSpPr>
        <p:spPr/>
        <p:txBody>
          <a:bodyPr/>
          <a:lstStyle/>
          <a:p>
            <a:fld id="{C88F96E6-076E-4013-AE68-8938B6695BE6}" type="datetimeFigureOut">
              <a:rPr lang="en-US" smtClean="0"/>
              <a:t>5/22/2025</a:t>
            </a:fld>
            <a:endParaRPr lang="en-US"/>
          </a:p>
        </p:txBody>
      </p:sp>
      <p:sp>
        <p:nvSpPr>
          <p:cNvPr id="4" name="Footer Placeholder 3">
            <a:extLst>
              <a:ext uri="{FF2B5EF4-FFF2-40B4-BE49-F238E27FC236}">
                <a16:creationId xmlns:a16="http://schemas.microsoft.com/office/drawing/2014/main" id="{91EECB5B-F344-5F2D-4A90-9D3199F223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149736-FDF7-8EC2-35C3-57505B387D03}"/>
              </a:ext>
            </a:extLst>
          </p:cNvPr>
          <p:cNvSpPr>
            <a:spLocks noGrp="1"/>
          </p:cNvSpPr>
          <p:nvPr>
            <p:ph type="sldNum" sz="quarter" idx="12"/>
          </p:nvPr>
        </p:nvSpPr>
        <p:spPr/>
        <p:txBody>
          <a:bodyPr/>
          <a:lstStyle/>
          <a:p>
            <a:fld id="{7BF785B7-71B6-46BE-A706-95A5996AF8CC}" type="slidenum">
              <a:rPr lang="en-US" smtClean="0"/>
              <a:t>‹#›</a:t>
            </a:fld>
            <a:endParaRPr lang="en-US"/>
          </a:p>
        </p:txBody>
      </p:sp>
    </p:spTree>
    <p:extLst>
      <p:ext uri="{BB962C8B-B14F-4D97-AF65-F5344CB8AC3E}">
        <p14:creationId xmlns:p14="http://schemas.microsoft.com/office/powerpoint/2010/main" val="368353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4EF0FA-7D08-A5EA-21AC-3ED23EF7422E}"/>
              </a:ext>
            </a:extLst>
          </p:cNvPr>
          <p:cNvSpPr>
            <a:spLocks noGrp="1"/>
          </p:cNvSpPr>
          <p:nvPr>
            <p:ph type="dt" sz="half" idx="10"/>
          </p:nvPr>
        </p:nvSpPr>
        <p:spPr/>
        <p:txBody>
          <a:bodyPr/>
          <a:lstStyle/>
          <a:p>
            <a:fld id="{C88F96E6-076E-4013-AE68-8938B6695BE6}" type="datetimeFigureOut">
              <a:rPr lang="en-US" smtClean="0"/>
              <a:t>5/22/2025</a:t>
            </a:fld>
            <a:endParaRPr lang="en-US"/>
          </a:p>
        </p:txBody>
      </p:sp>
      <p:sp>
        <p:nvSpPr>
          <p:cNvPr id="3" name="Footer Placeholder 2">
            <a:extLst>
              <a:ext uri="{FF2B5EF4-FFF2-40B4-BE49-F238E27FC236}">
                <a16:creationId xmlns:a16="http://schemas.microsoft.com/office/drawing/2014/main" id="{0310D094-3A9A-A804-4DB4-24B85F07D3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9CF91C-C32E-3AF1-0804-C6AB69058868}"/>
              </a:ext>
            </a:extLst>
          </p:cNvPr>
          <p:cNvSpPr>
            <a:spLocks noGrp="1"/>
          </p:cNvSpPr>
          <p:nvPr>
            <p:ph type="sldNum" sz="quarter" idx="12"/>
          </p:nvPr>
        </p:nvSpPr>
        <p:spPr/>
        <p:txBody>
          <a:bodyPr/>
          <a:lstStyle/>
          <a:p>
            <a:fld id="{7BF785B7-71B6-46BE-A706-95A5996AF8CC}" type="slidenum">
              <a:rPr lang="en-US" smtClean="0"/>
              <a:t>‹#›</a:t>
            </a:fld>
            <a:endParaRPr lang="en-US"/>
          </a:p>
        </p:txBody>
      </p:sp>
    </p:spTree>
    <p:extLst>
      <p:ext uri="{BB962C8B-B14F-4D97-AF65-F5344CB8AC3E}">
        <p14:creationId xmlns:p14="http://schemas.microsoft.com/office/powerpoint/2010/main" val="4194089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F082-5CE8-BB56-3346-3262202D58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3A6AAF-9EC5-F770-4472-E89FC95FB6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96811A-4A16-AD39-A9B2-FE0521B749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4C7769-CC54-3959-2747-DE5A060FF622}"/>
              </a:ext>
            </a:extLst>
          </p:cNvPr>
          <p:cNvSpPr>
            <a:spLocks noGrp="1"/>
          </p:cNvSpPr>
          <p:nvPr>
            <p:ph type="dt" sz="half" idx="10"/>
          </p:nvPr>
        </p:nvSpPr>
        <p:spPr/>
        <p:txBody>
          <a:bodyPr/>
          <a:lstStyle/>
          <a:p>
            <a:fld id="{C88F96E6-076E-4013-AE68-8938B6695BE6}" type="datetimeFigureOut">
              <a:rPr lang="en-US" smtClean="0"/>
              <a:t>5/22/2025</a:t>
            </a:fld>
            <a:endParaRPr lang="en-US"/>
          </a:p>
        </p:txBody>
      </p:sp>
      <p:sp>
        <p:nvSpPr>
          <p:cNvPr id="6" name="Footer Placeholder 5">
            <a:extLst>
              <a:ext uri="{FF2B5EF4-FFF2-40B4-BE49-F238E27FC236}">
                <a16:creationId xmlns:a16="http://schemas.microsoft.com/office/drawing/2014/main" id="{18049868-300F-8C47-80B8-737F176356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5932C7-A53D-3380-02F5-6E0407EDF3A1}"/>
              </a:ext>
            </a:extLst>
          </p:cNvPr>
          <p:cNvSpPr>
            <a:spLocks noGrp="1"/>
          </p:cNvSpPr>
          <p:nvPr>
            <p:ph type="sldNum" sz="quarter" idx="12"/>
          </p:nvPr>
        </p:nvSpPr>
        <p:spPr/>
        <p:txBody>
          <a:bodyPr/>
          <a:lstStyle/>
          <a:p>
            <a:fld id="{7BF785B7-71B6-46BE-A706-95A5996AF8CC}" type="slidenum">
              <a:rPr lang="en-US" smtClean="0"/>
              <a:t>‹#›</a:t>
            </a:fld>
            <a:endParaRPr lang="en-US"/>
          </a:p>
        </p:txBody>
      </p:sp>
    </p:spTree>
    <p:extLst>
      <p:ext uri="{BB962C8B-B14F-4D97-AF65-F5344CB8AC3E}">
        <p14:creationId xmlns:p14="http://schemas.microsoft.com/office/powerpoint/2010/main" val="3430528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0EFDC-C8D7-CC5A-C520-DCCE2D3088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8CEE39-0196-81F2-925A-52461F6E56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022921-A5BC-2DAC-C625-8146ED0635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6D7345-90D3-E1DC-3E33-60C87884536C}"/>
              </a:ext>
            </a:extLst>
          </p:cNvPr>
          <p:cNvSpPr>
            <a:spLocks noGrp="1"/>
          </p:cNvSpPr>
          <p:nvPr>
            <p:ph type="dt" sz="half" idx="10"/>
          </p:nvPr>
        </p:nvSpPr>
        <p:spPr/>
        <p:txBody>
          <a:bodyPr/>
          <a:lstStyle/>
          <a:p>
            <a:fld id="{C88F96E6-076E-4013-AE68-8938B6695BE6}" type="datetimeFigureOut">
              <a:rPr lang="en-US" smtClean="0"/>
              <a:t>5/22/2025</a:t>
            </a:fld>
            <a:endParaRPr lang="en-US"/>
          </a:p>
        </p:txBody>
      </p:sp>
      <p:sp>
        <p:nvSpPr>
          <p:cNvPr id="6" name="Footer Placeholder 5">
            <a:extLst>
              <a:ext uri="{FF2B5EF4-FFF2-40B4-BE49-F238E27FC236}">
                <a16:creationId xmlns:a16="http://schemas.microsoft.com/office/drawing/2014/main" id="{2E121EF0-3978-AB91-A44C-2A5229EB42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1B4CC8-E712-69DB-52FC-8AD33812F51B}"/>
              </a:ext>
            </a:extLst>
          </p:cNvPr>
          <p:cNvSpPr>
            <a:spLocks noGrp="1"/>
          </p:cNvSpPr>
          <p:nvPr>
            <p:ph type="sldNum" sz="quarter" idx="12"/>
          </p:nvPr>
        </p:nvSpPr>
        <p:spPr/>
        <p:txBody>
          <a:bodyPr/>
          <a:lstStyle/>
          <a:p>
            <a:fld id="{7BF785B7-71B6-46BE-A706-95A5996AF8CC}" type="slidenum">
              <a:rPr lang="en-US" smtClean="0"/>
              <a:t>‹#›</a:t>
            </a:fld>
            <a:endParaRPr lang="en-US"/>
          </a:p>
        </p:txBody>
      </p:sp>
    </p:spTree>
    <p:extLst>
      <p:ext uri="{BB962C8B-B14F-4D97-AF65-F5344CB8AC3E}">
        <p14:creationId xmlns:p14="http://schemas.microsoft.com/office/powerpoint/2010/main" val="279628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74CD88-33C1-31FB-9371-6DA7C8B7A8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FD5C4D-4F43-C2A8-C88B-A6C55A4578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B97A81-E6BB-581B-DBAD-CF8AAB60D8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8F96E6-076E-4013-AE68-8938B6695BE6}" type="datetimeFigureOut">
              <a:rPr lang="en-US" smtClean="0"/>
              <a:t>5/22/2025</a:t>
            </a:fld>
            <a:endParaRPr lang="en-US"/>
          </a:p>
        </p:txBody>
      </p:sp>
      <p:sp>
        <p:nvSpPr>
          <p:cNvPr id="5" name="Footer Placeholder 4">
            <a:extLst>
              <a:ext uri="{FF2B5EF4-FFF2-40B4-BE49-F238E27FC236}">
                <a16:creationId xmlns:a16="http://schemas.microsoft.com/office/drawing/2014/main" id="{BE0B6C82-0574-CABB-E8E9-9122E7170F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174FBD0-1851-0668-971B-0FEE0C781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F785B7-71B6-46BE-A706-95A5996AF8CC}" type="slidenum">
              <a:rPr lang="en-US" smtClean="0"/>
              <a:t>‹#›</a:t>
            </a:fld>
            <a:endParaRPr lang="en-US"/>
          </a:p>
        </p:txBody>
      </p:sp>
    </p:spTree>
    <p:extLst>
      <p:ext uri="{BB962C8B-B14F-4D97-AF65-F5344CB8AC3E}">
        <p14:creationId xmlns:p14="http://schemas.microsoft.com/office/powerpoint/2010/main" val="3400164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D66801-27C0-FACF-B321-155D6F077AF7}"/>
              </a:ext>
            </a:extLst>
          </p:cNvPr>
          <p:cNvSpPr>
            <a:spLocks noGrp="1"/>
          </p:cNvSpPr>
          <p:nvPr>
            <p:ph type="ctrTitle"/>
          </p:nvPr>
        </p:nvSpPr>
        <p:spPr/>
        <p:txBody>
          <a:bodyPr>
            <a:normAutofit/>
          </a:bodyPr>
          <a:lstStyle/>
          <a:p>
            <a:r>
              <a:rPr lang="en-US" sz="3200" dirty="0"/>
              <a:t>#851-25-000031-PLNG:  Zone Variance Request</a:t>
            </a:r>
            <a:br>
              <a:rPr lang="en-US" sz="3200" dirty="0"/>
            </a:br>
            <a:r>
              <a:rPr lang="en-US" sz="3200" dirty="0"/>
              <a:t>#851-25-000030-PLNG:  Property Line Adjustment</a:t>
            </a:r>
            <a:br>
              <a:rPr lang="en-US" sz="3200" dirty="0"/>
            </a:br>
            <a:endParaRPr lang="en-US" sz="3200" dirty="0"/>
          </a:p>
        </p:txBody>
      </p:sp>
      <p:sp>
        <p:nvSpPr>
          <p:cNvPr id="5" name="Subtitle 4">
            <a:extLst>
              <a:ext uri="{FF2B5EF4-FFF2-40B4-BE49-F238E27FC236}">
                <a16:creationId xmlns:a16="http://schemas.microsoft.com/office/drawing/2014/main" id="{6B18EF9F-7132-FE0C-1315-4F0B3378A0CF}"/>
              </a:ext>
            </a:extLst>
          </p:cNvPr>
          <p:cNvSpPr>
            <a:spLocks noGrp="1"/>
          </p:cNvSpPr>
          <p:nvPr>
            <p:ph type="subTitle" idx="1"/>
          </p:nvPr>
        </p:nvSpPr>
        <p:spPr>
          <a:xfrm>
            <a:off x="1083213" y="3602037"/>
            <a:ext cx="10227212" cy="2133599"/>
          </a:xfrm>
        </p:spPr>
        <p:txBody>
          <a:bodyPr>
            <a:normAutofit lnSpcReduction="10000"/>
          </a:bodyPr>
          <a:lstStyle/>
          <a:p>
            <a:r>
              <a:rPr lang="en-US" dirty="0"/>
              <a:t>Involving Property in Unincorporated Neskowin (South Beach Area)</a:t>
            </a:r>
          </a:p>
          <a:p>
            <a:endParaRPr lang="en-US" dirty="0"/>
          </a:p>
          <a:p>
            <a:r>
              <a:rPr lang="en-US" dirty="0"/>
              <a:t>T5S R11W 36BC-220 owned by Seabreeze Associates LP, et. al.</a:t>
            </a:r>
          </a:p>
          <a:p>
            <a:r>
              <a:rPr lang="en-US" dirty="0"/>
              <a:t>And</a:t>
            </a:r>
          </a:p>
          <a:p>
            <a:r>
              <a:rPr lang="en-US" dirty="0"/>
              <a:t>T5S R11W 36BC-231 owned by Heather </a:t>
            </a:r>
            <a:r>
              <a:rPr lang="en-US" dirty="0" err="1"/>
              <a:t>Gobet</a:t>
            </a:r>
            <a:r>
              <a:rPr lang="en-US" dirty="0"/>
              <a:t>-Pomeroy, et. al.</a:t>
            </a:r>
          </a:p>
        </p:txBody>
      </p:sp>
    </p:spTree>
    <p:extLst>
      <p:ext uri="{BB962C8B-B14F-4D97-AF65-F5344CB8AC3E}">
        <p14:creationId xmlns:p14="http://schemas.microsoft.com/office/powerpoint/2010/main" val="3216225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BC8223-02C5-1F43-BC7B-6B5394FE38E8}"/>
              </a:ext>
            </a:extLst>
          </p:cNvPr>
          <p:cNvSpPr>
            <a:spLocks noGrp="1"/>
          </p:cNvSpPr>
          <p:nvPr>
            <p:ph type="title"/>
          </p:nvPr>
        </p:nvSpPr>
        <p:spPr>
          <a:xfrm>
            <a:off x="839788" y="457200"/>
            <a:ext cx="3932237" cy="1093808"/>
          </a:xfrm>
        </p:spPr>
        <p:txBody>
          <a:bodyPr/>
          <a:lstStyle/>
          <a:p>
            <a:r>
              <a:rPr lang="en-US" dirty="0"/>
              <a:t>Zoning Context</a:t>
            </a:r>
          </a:p>
        </p:txBody>
      </p:sp>
      <p:sp>
        <p:nvSpPr>
          <p:cNvPr id="8" name="Content Placeholder 7">
            <a:extLst>
              <a:ext uri="{FF2B5EF4-FFF2-40B4-BE49-F238E27FC236}">
                <a16:creationId xmlns:a16="http://schemas.microsoft.com/office/drawing/2014/main" id="{9BBE40C3-1036-6BB3-6558-27888FB4C14F}"/>
              </a:ext>
            </a:extLst>
          </p:cNvPr>
          <p:cNvSpPr>
            <a:spLocks noGrp="1"/>
          </p:cNvSpPr>
          <p:nvPr>
            <p:ph idx="1"/>
          </p:nvPr>
        </p:nvSpPr>
        <p:spPr>
          <a:xfrm>
            <a:off x="5183188" y="987426"/>
            <a:ext cx="6172200" cy="690904"/>
          </a:xfrm>
        </p:spPr>
        <p:txBody>
          <a:bodyPr/>
          <a:lstStyle/>
          <a:p>
            <a:pPr marL="0" indent="0">
              <a:buNone/>
            </a:pPr>
            <a:r>
              <a:rPr lang="en-US" dirty="0"/>
              <a:t>Zoning Map (County GIS)</a:t>
            </a:r>
          </a:p>
        </p:txBody>
      </p:sp>
      <p:sp>
        <p:nvSpPr>
          <p:cNvPr id="9" name="Text Placeholder 8">
            <a:extLst>
              <a:ext uri="{FF2B5EF4-FFF2-40B4-BE49-F238E27FC236}">
                <a16:creationId xmlns:a16="http://schemas.microsoft.com/office/drawing/2014/main" id="{2FCCA3AF-3DEA-5D93-3EF6-BC0786A84AEA}"/>
              </a:ext>
            </a:extLst>
          </p:cNvPr>
          <p:cNvSpPr>
            <a:spLocks noGrp="1"/>
          </p:cNvSpPr>
          <p:nvPr>
            <p:ph type="body" sz="half" idx="2"/>
          </p:nvPr>
        </p:nvSpPr>
        <p:spPr>
          <a:xfrm>
            <a:off x="839788" y="1921582"/>
            <a:ext cx="3932237" cy="4826459"/>
          </a:xfrm>
        </p:spPr>
        <p:txBody>
          <a:bodyPr>
            <a:normAutofit lnSpcReduction="10000"/>
          </a:bodyPr>
          <a:lstStyle/>
          <a:p>
            <a:pPr marL="285750" indent="-285750">
              <a:buFont typeface="Arial" panose="020B0604020202020204" pitchFamily="34" charset="0"/>
              <a:buChar char="•"/>
            </a:pPr>
            <a:r>
              <a:rPr lang="en-US" sz="2000" dirty="0"/>
              <a:t>36BC-220 has two areas of mixed zoning—it’s northern and its southwestern areas and this is likely due to legacy considerations decades old</a:t>
            </a:r>
          </a:p>
          <a:p>
            <a:pPr marL="285750" indent="-285750">
              <a:buFont typeface="Arial" panose="020B0604020202020204" pitchFamily="34" charset="0"/>
              <a:buChar char="•"/>
            </a:pPr>
            <a:r>
              <a:rPr lang="en-US" sz="2000" dirty="0"/>
              <a:t>Property proposed to be shifted from 36BC-220 to 36BC-231 circled in red</a:t>
            </a:r>
          </a:p>
          <a:p>
            <a:pPr marL="285750" indent="-285750">
              <a:buFont typeface="Arial" panose="020B0604020202020204" pitchFamily="34" charset="0"/>
              <a:buChar char="•"/>
            </a:pPr>
            <a:r>
              <a:rPr lang="en-US" sz="2000" dirty="0"/>
              <a:t>Zoning for this portion of 36BC-220 is Nesk-R1</a:t>
            </a:r>
          </a:p>
          <a:p>
            <a:pPr marL="285750" indent="-285750">
              <a:buFont typeface="Arial" panose="020B0604020202020204" pitchFamily="34" charset="0"/>
              <a:buChar char="•"/>
            </a:pPr>
            <a:r>
              <a:rPr lang="en-US" sz="2000" dirty="0"/>
              <a:t>Unfortunately, South Beach Road isn’t emphasized on this map, but runs to the east of parcels 36BC-229, 214, 226, 3404, 3401, and 3500 and is included in 36BC-220 as an easement area</a:t>
            </a:r>
            <a:endParaRPr lang="en-US" dirty="0"/>
          </a:p>
        </p:txBody>
      </p:sp>
      <p:pic>
        <p:nvPicPr>
          <p:cNvPr id="6" name="Picture 5">
            <a:extLst>
              <a:ext uri="{FF2B5EF4-FFF2-40B4-BE49-F238E27FC236}">
                <a16:creationId xmlns:a16="http://schemas.microsoft.com/office/drawing/2014/main" id="{8081F1B3-E0FC-E034-B4F0-E00AB019C7FA}"/>
              </a:ext>
            </a:extLst>
          </p:cNvPr>
          <p:cNvPicPr>
            <a:picLocks noChangeAspect="1"/>
          </p:cNvPicPr>
          <p:nvPr/>
        </p:nvPicPr>
        <p:blipFill>
          <a:blip r:embed="rId2"/>
          <a:stretch>
            <a:fillRect/>
          </a:stretch>
        </p:blipFill>
        <p:spPr>
          <a:xfrm>
            <a:off x="4938495" y="1921582"/>
            <a:ext cx="6415305" cy="4571293"/>
          </a:xfrm>
          <a:prstGeom prst="rect">
            <a:avLst/>
          </a:prstGeom>
        </p:spPr>
      </p:pic>
      <p:sp>
        <p:nvSpPr>
          <p:cNvPr id="10" name="Oval 9">
            <a:extLst>
              <a:ext uri="{FF2B5EF4-FFF2-40B4-BE49-F238E27FC236}">
                <a16:creationId xmlns:a16="http://schemas.microsoft.com/office/drawing/2014/main" id="{E805EE44-825A-6E14-BD1E-2B51F3183D22}"/>
              </a:ext>
            </a:extLst>
          </p:cNvPr>
          <p:cNvSpPr/>
          <p:nvPr/>
        </p:nvSpPr>
        <p:spPr>
          <a:xfrm>
            <a:off x="6282560" y="6077243"/>
            <a:ext cx="562708" cy="41563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B1EB53-2F8C-6FED-F050-657D704B1711}"/>
              </a:ext>
            </a:extLst>
          </p:cNvPr>
          <p:cNvSpPr/>
          <p:nvPr/>
        </p:nvSpPr>
        <p:spPr>
          <a:xfrm>
            <a:off x="9086127" y="4479403"/>
            <a:ext cx="544010" cy="428263"/>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94EC1D1-8230-9A56-94AC-D8819386FD7F}"/>
              </a:ext>
            </a:extLst>
          </p:cNvPr>
          <p:cNvSpPr/>
          <p:nvPr/>
        </p:nvSpPr>
        <p:spPr>
          <a:xfrm>
            <a:off x="5738550" y="5833991"/>
            <a:ext cx="562708" cy="415633"/>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335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4613C-3D4D-F20A-1597-ECDC12E11A6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118676B-3277-CD47-FF72-543E2DEE408D}"/>
              </a:ext>
            </a:extLst>
          </p:cNvPr>
          <p:cNvSpPr>
            <a:spLocks noGrp="1"/>
          </p:cNvSpPr>
          <p:nvPr>
            <p:ph type="title"/>
          </p:nvPr>
        </p:nvSpPr>
        <p:spPr>
          <a:xfrm>
            <a:off x="839788" y="457200"/>
            <a:ext cx="3932237" cy="1105382"/>
          </a:xfrm>
        </p:spPr>
        <p:txBody>
          <a:bodyPr/>
          <a:lstStyle/>
          <a:p>
            <a:r>
              <a:rPr lang="en-US" dirty="0"/>
              <a:t>Flood Overlay Context</a:t>
            </a:r>
          </a:p>
        </p:txBody>
      </p:sp>
      <p:sp>
        <p:nvSpPr>
          <p:cNvPr id="8" name="Content Placeholder 7">
            <a:extLst>
              <a:ext uri="{FF2B5EF4-FFF2-40B4-BE49-F238E27FC236}">
                <a16:creationId xmlns:a16="http://schemas.microsoft.com/office/drawing/2014/main" id="{B50979CD-EA6D-247A-DEA7-C5E7D52F2E5F}"/>
              </a:ext>
            </a:extLst>
          </p:cNvPr>
          <p:cNvSpPr>
            <a:spLocks noGrp="1"/>
          </p:cNvSpPr>
          <p:nvPr>
            <p:ph idx="1"/>
          </p:nvPr>
        </p:nvSpPr>
        <p:spPr>
          <a:xfrm>
            <a:off x="5183188" y="987426"/>
            <a:ext cx="6172200" cy="690904"/>
          </a:xfrm>
        </p:spPr>
        <p:txBody>
          <a:bodyPr/>
          <a:lstStyle/>
          <a:p>
            <a:pPr marL="0" indent="0">
              <a:buNone/>
            </a:pPr>
            <a:r>
              <a:rPr lang="en-US" dirty="0"/>
              <a:t>Flood Overlay Map (County GIS)</a:t>
            </a:r>
          </a:p>
        </p:txBody>
      </p:sp>
      <p:sp>
        <p:nvSpPr>
          <p:cNvPr id="9" name="Text Placeholder 8">
            <a:extLst>
              <a:ext uri="{FF2B5EF4-FFF2-40B4-BE49-F238E27FC236}">
                <a16:creationId xmlns:a16="http://schemas.microsoft.com/office/drawing/2014/main" id="{B6395AB9-244D-4C81-E9A3-D93E3DDD896B}"/>
              </a:ext>
            </a:extLst>
          </p:cNvPr>
          <p:cNvSpPr>
            <a:spLocks noGrp="1"/>
          </p:cNvSpPr>
          <p:nvPr>
            <p:ph type="body" sz="half" idx="2"/>
          </p:nvPr>
        </p:nvSpPr>
        <p:spPr>
          <a:xfrm>
            <a:off x="839788" y="1678329"/>
            <a:ext cx="3932237" cy="4190659"/>
          </a:xfrm>
        </p:spPr>
        <p:txBody>
          <a:bodyPr/>
          <a:lstStyle/>
          <a:p>
            <a:pPr marL="285750" indent="-285750">
              <a:buFont typeface="Arial" panose="020B0604020202020204" pitchFamily="34" charset="0"/>
              <a:buChar char="•"/>
            </a:pPr>
            <a:r>
              <a:rPr lang="en-US" sz="2000" dirty="0"/>
              <a:t>36BC-220 northern most part is in Flood Overlay area (green line)</a:t>
            </a:r>
          </a:p>
          <a:p>
            <a:pPr marL="285750" indent="-285750">
              <a:buFont typeface="Arial" panose="020B0604020202020204" pitchFamily="34" charset="0"/>
              <a:buChar char="•"/>
            </a:pPr>
            <a:r>
              <a:rPr lang="en-US" sz="2000" dirty="0"/>
              <a:t>Neither 36BC-231 nor the area proposed to be adjusted are in the Flood Overlay area</a:t>
            </a:r>
          </a:p>
          <a:p>
            <a:endParaRPr lang="en-US" dirty="0"/>
          </a:p>
        </p:txBody>
      </p:sp>
      <p:pic>
        <p:nvPicPr>
          <p:cNvPr id="3" name="Picture 2">
            <a:extLst>
              <a:ext uri="{FF2B5EF4-FFF2-40B4-BE49-F238E27FC236}">
                <a16:creationId xmlns:a16="http://schemas.microsoft.com/office/drawing/2014/main" id="{B90D59D7-3A16-FB04-BAC3-3864339287D1}"/>
              </a:ext>
            </a:extLst>
          </p:cNvPr>
          <p:cNvPicPr>
            <a:picLocks noChangeAspect="1"/>
          </p:cNvPicPr>
          <p:nvPr/>
        </p:nvPicPr>
        <p:blipFill>
          <a:blip r:embed="rId2"/>
          <a:stretch>
            <a:fillRect/>
          </a:stretch>
        </p:blipFill>
        <p:spPr>
          <a:xfrm>
            <a:off x="5183188" y="1678329"/>
            <a:ext cx="6592913" cy="4885396"/>
          </a:xfrm>
          <a:prstGeom prst="rect">
            <a:avLst/>
          </a:prstGeom>
        </p:spPr>
      </p:pic>
      <p:sp>
        <p:nvSpPr>
          <p:cNvPr id="4" name="Oval 3">
            <a:extLst>
              <a:ext uri="{FF2B5EF4-FFF2-40B4-BE49-F238E27FC236}">
                <a16:creationId xmlns:a16="http://schemas.microsoft.com/office/drawing/2014/main" id="{85360955-9FE5-DE95-6F07-07AE309DD302}"/>
              </a:ext>
            </a:extLst>
          </p:cNvPr>
          <p:cNvSpPr/>
          <p:nvPr/>
        </p:nvSpPr>
        <p:spPr>
          <a:xfrm>
            <a:off x="6591140" y="6076804"/>
            <a:ext cx="562708" cy="41563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F4B961F-80BD-E1AF-47DF-E90965C6F52F}"/>
              </a:ext>
            </a:extLst>
          </p:cNvPr>
          <p:cNvSpPr/>
          <p:nvPr/>
        </p:nvSpPr>
        <p:spPr>
          <a:xfrm>
            <a:off x="9433367" y="4467828"/>
            <a:ext cx="544010" cy="428263"/>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6CAA86F-9DC7-44C1-552A-9A4300B4CA33}"/>
              </a:ext>
            </a:extLst>
          </p:cNvPr>
          <p:cNvSpPr/>
          <p:nvPr/>
        </p:nvSpPr>
        <p:spPr>
          <a:xfrm>
            <a:off x="6047130" y="5815318"/>
            <a:ext cx="544010" cy="428263"/>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14EAA7D-7A0A-07BC-8876-35058D79EC45}"/>
              </a:ext>
            </a:extLst>
          </p:cNvPr>
          <p:cNvSpPr/>
          <p:nvPr/>
        </p:nvSpPr>
        <p:spPr>
          <a:xfrm>
            <a:off x="9317620" y="1956122"/>
            <a:ext cx="1597307" cy="1157468"/>
          </a:xfrm>
          <a:custGeom>
            <a:avLst/>
            <a:gdLst>
              <a:gd name="connsiteX0" fmla="*/ 0 w 1597307"/>
              <a:gd name="connsiteY0" fmla="*/ 0 h 1157468"/>
              <a:gd name="connsiteX1" fmla="*/ 11575 w 1597307"/>
              <a:gd name="connsiteY1" fmla="*/ 219919 h 1157468"/>
              <a:gd name="connsiteX2" fmla="*/ 46299 w 1597307"/>
              <a:gd name="connsiteY2" fmla="*/ 289367 h 1157468"/>
              <a:gd name="connsiteX3" fmla="*/ 138896 w 1597307"/>
              <a:gd name="connsiteY3" fmla="*/ 381964 h 1157468"/>
              <a:gd name="connsiteX4" fmla="*/ 219919 w 1597307"/>
              <a:gd name="connsiteY4" fmla="*/ 486136 h 1157468"/>
              <a:gd name="connsiteX5" fmla="*/ 266218 w 1597307"/>
              <a:gd name="connsiteY5" fmla="*/ 520860 h 1157468"/>
              <a:gd name="connsiteX6" fmla="*/ 300942 w 1597307"/>
              <a:gd name="connsiteY6" fmla="*/ 555584 h 1157468"/>
              <a:gd name="connsiteX7" fmla="*/ 324091 w 1597307"/>
              <a:gd name="connsiteY7" fmla="*/ 590308 h 1157468"/>
              <a:gd name="connsiteX8" fmla="*/ 393539 w 1597307"/>
              <a:gd name="connsiteY8" fmla="*/ 636607 h 1157468"/>
              <a:gd name="connsiteX9" fmla="*/ 428264 w 1597307"/>
              <a:gd name="connsiteY9" fmla="*/ 671331 h 1157468"/>
              <a:gd name="connsiteX10" fmla="*/ 462988 w 1597307"/>
              <a:gd name="connsiteY10" fmla="*/ 694481 h 1157468"/>
              <a:gd name="connsiteX11" fmla="*/ 613458 w 1597307"/>
              <a:gd name="connsiteY11" fmla="*/ 833377 h 1157468"/>
              <a:gd name="connsiteX12" fmla="*/ 682907 w 1597307"/>
              <a:gd name="connsiteY12" fmla="*/ 879675 h 1157468"/>
              <a:gd name="connsiteX13" fmla="*/ 717631 w 1597307"/>
              <a:gd name="connsiteY13" fmla="*/ 902825 h 1157468"/>
              <a:gd name="connsiteX14" fmla="*/ 752355 w 1597307"/>
              <a:gd name="connsiteY14" fmla="*/ 925974 h 1157468"/>
              <a:gd name="connsiteX15" fmla="*/ 821803 w 1597307"/>
              <a:gd name="connsiteY15" fmla="*/ 995422 h 1157468"/>
              <a:gd name="connsiteX16" fmla="*/ 844952 w 1597307"/>
              <a:gd name="connsiteY16" fmla="*/ 1030146 h 1157468"/>
              <a:gd name="connsiteX17" fmla="*/ 879676 w 1597307"/>
              <a:gd name="connsiteY17" fmla="*/ 1041721 h 1157468"/>
              <a:gd name="connsiteX18" fmla="*/ 914400 w 1597307"/>
              <a:gd name="connsiteY18" fmla="*/ 1064870 h 1157468"/>
              <a:gd name="connsiteX19" fmla="*/ 1180618 w 1597307"/>
              <a:gd name="connsiteY19" fmla="*/ 1099594 h 1157468"/>
              <a:gd name="connsiteX20" fmla="*/ 1319514 w 1597307"/>
              <a:gd name="connsiteY20" fmla="*/ 1122744 h 1157468"/>
              <a:gd name="connsiteX21" fmla="*/ 1354238 w 1597307"/>
              <a:gd name="connsiteY21" fmla="*/ 1134319 h 1157468"/>
              <a:gd name="connsiteX22" fmla="*/ 1446836 w 1597307"/>
              <a:gd name="connsiteY22" fmla="*/ 1157468 h 1157468"/>
              <a:gd name="connsiteX23" fmla="*/ 1527858 w 1597307"/>
              <a:gd name="connsiteY23" fmla="*/ 1076445 h 1157468"/>
              <a:gd name="connsiteX24" fmla="*/ 1516284 w 1597307"/>
              <a:gd name="connsiteY24" fmla="*/ 1030146 h 1157468"/>
              <a:gd name="connsiteX25" fmla="*/ 1597307 w 1597307"/>
              <a:gd name="connsiteY25" fmla="*/ 972273 h 115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97307" h="1157468">
                <a:moveTo>
                  <a:pt x="0" y="0"/>
                </a:moveTo>
                <a:cubicBezTo>
                  <a:pt x="3858" y="73306"/>
                  <a:pt x="-23" y="147433"/>
                  <a:pt x="11575" y="219919"/>
                </a:cubicBezTo>
                <a:cubicBezTo>
                  <a:pt x="15664" y="245476"/>
                  <a:pt x="33730" y="266742"/>
                  <a:pt x="46299" y="289367"/>
                </a:cubicBezTo>
                <a:cubicBezTo>
                  <a:pt x="75616" y="342138"/>
                  <a:pt x="81608" y="330405"/>
                  <a:pt x="138896" y="381964"/>
                </a:cubicBezTo>
                <a:cubicBezTo>
                  <a:pt x="271646" y="501438"/>
                  <a:pt x="101253" y="350518"/>
                  <a:pt x="219919" y="486136"/>
                </a:cubicBezTo>
                <a:cubicBezTo>
                  <a:pt x="232622" y="500654"/>
                  <a:pt x="251571" y="508305"/>
                  <a:pt x="266218" y="520860"/>
                </a:cubicBezTo>
                <a:cubicBezTo>
                  <a:pt x="278646" y="531513"/>
                  <a:pt x="290463" y="543009"/>
                  <a:pt x="300942" y="555584"/>
                </a:cubicBezTo>
                <a:cubicBezTo>
                  <a:pt x="309848" y="566271"/>
                  <a:pt x="313622" y="581148"/>
                  <a:pt x="324091" y="590308"/>
                </a:cubicBezTo>
                <a:cubicBezTo>
                  <a:pt x="345029" y="608629"/>
                  <a:pt x="373866" y="616934"/>
                  <a:pt x="393539" y="636607"/>
                </a:cubicBezTo>
                <a:cubicBezTo>
                  <a:pt x="405114" y="648182"/>
                  <a:pt x="415689" y="660852"/>
                  <a:pt x="428264" y="671331"/>
                </a:cubicBezTo>
                <a:cubicBezTo>
                  <a:pt x="438951" y="680237"/>
                  <a:pt x="452648" y="685175"/>
                  <a:pt x="462988" y="694481"/>
                </a:cubicBezTo>
                <a:cubicBezTo>
                  <a:pt x="563958" y="785355"/>
                  <a:pt x="515741" y="760090"/>
                  <a:pt x="613458" y="833377"/>
                </a:cubicBezTo>
                <a:cubicBezTo>
                  <a:pt x="635716" y="850070"/>
                  <a:pt x="659757" y="864242"/>
                  <a:pt x="682907" y="879675"/>
                </a:cubicBezTo>
                <a:lnTo>
                  <a:pt x="717631" y="902825"/>
                </a:lnTo>
                <a:lnTo>
                  <a:pt x="752355" y="925974"/>
                </a:lnTo>
                <a:cubicBezTo>
                  <a:pt x="800858" y="1022981"/>
                  <a:pt x="742434" y="929281"/>
                  <a:pt x="821803" y="995422"/>
                </a:cubicBezTo>
                <a:cubicBezTo>
                  <a:pt x="832490" y="1004328"/>
                  <a:pt x="834089" y="1021456"/>
                  <a:pt x="844952" y="1030146"/>
                </a:cubicBezTo>
                <a:cubicBezTo>
                  <a:pt x="854479" y="1037768"/>
                  <a:pt x="868763" y="1036265"/>
                  <a:pt x="879676" y="1041721"/>
                </a:cubicBezTo>
                <a:cubicBezTo>
                  <a:pt x="892118" y="1047942"/>
                  <a:pt x="901958" y="1058649"/>
                  <a:pt x="914400" y="1064870"/>
                </a:cubicBezTo>
                <a:cubicBezTo>
                  <a:pt x="1009304" y="1112322"/>
                  <a:pt x="1043756" y="1091991"/>
                  <a:pt x="1180618" y="1099594"/>
                </a:cubicBezTo>
                <a:cubicBezTo>
                  <a:pt x="1226352" y="1106128"/>
                  <a:pt x="1274380" y="1111460"/>
                  <a:pt x="1319514" y="1122744"/>
                </a:cubicBezTo>
                <a:cubicBezTo>
                  <a:pt x="1331350" y="1125703"/>
                  <a:pt x="1342467" y="1131109"/>
                  <a:pt x="1354238" y="1134319"/>
                </a:cubicBezTo>
                <a:cubicBezTo>
                  <a:pt x="1384933" y="1142690"/>
                  <a:pt x="1446836" y="1157468"/>
                  <a:pt x="1446836" y="1157468"/>
                </a:cubicBezTo>
                <a:cubicBezTo>
                  <a:pt x="1627483" y="1141045"/>
                  <a:pt x="1581071" y="1182872"/>
                  <a:pt x="1527858" y="1076445"/>
                </a:cubicBezTo>
                <a:cubicBezTo>
                  <a:pt x="1520744" y="1062217"/>
                  <a:pt x="1520142" y="1045579"/>
                  <a:pt x="1516284" y="1030146"/>
                </a:cubicBezTo>
                <a:cubicBezTo>
                  <a:pt x="1579614" y="966816"/>
                  <a:pt x="1546875" y="972273"/>
                  <a:pt x="1597307" y="972273"/>
                </a:cubicBez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2016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5C52C-EF35-3D46-2057-C6366731C88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92D928B-BD78-9D82-F065-AAA8A7036420}"/>
              </a:ext>
            </a:extLst>
          </p:cNvPr>
          <p:cNvSpPr>
            <a:spLocks noGrp="1"/>
          </p:cNvSpPr>
          <p:nvPr>
            <p:ph type="title"/>
          </p:nvPr>
        </p:nvSpPr>
        <p:spPr>
          <a:xfrm>
            <a:off x="838200" y="365126"/>
            <a:ext cx="10515600" cy="652514"/>
          </a:xfrm>
        </p:spPr>
        <p:txBody>
          <a:bodyPr>
            <a:normAutofit fontScale="90000"/>
          </a:bodyPr>
          <a:lstStyle/>
          <a:p>
            <a:r>
              <a:rPr lang="en-US" dirty="0"/>
              <a:t>Property Line Adjustment Criteria Summary </a:t>
            </a:r>
          </a:p>
        </p:txBody>
      </p:sp>
      <p:pic>
        <p:nvPicPr>
          <p:cNvPr id="6" name="Picture 5">
            <a:extLst>
              <a:ext uri="{FF2B5EF4-FFF2-40B4-BE49-F238E27FC236}">
                <a16:creationId xmlns:a16="http://schemas.microsoft.com/office/drawing/2014/main" id="{7FFA4E83-3BAB-97CE-9273-906E0E9EF1E6}"/>
              </a:ext>
            </a:extLst>
          </p:cNvPr>
          <p:cNvPicPr>
            <a:picLocks noChangeAspect="1"/>
          </p:cNvPicPr>
          <p:nvPr/>
        </p:nvPicPr>
        <p:blipFill>
          <a:blip r:embed="rId2"/>
          <a:stretch>
            <a:fillRect/>
          </a:stretch>
        </p:blipFill>
        <p:spPr>
          <a:xfrm>
            <a:off x="1284444" y="955188"/>
            <a:ext cx="8633279" cy="5835265"/>
          </a:xfrm>
          <a:prstGeom prst="rect">
            <a:avLst/>
          </a:prstGeom>
        </p:spPr>
      </p:pic>
    </p:spTree>
    <p:extLst>
      <p:ext uri="{BB962C8B-B14F-4D97-AF65-F5344CB8AC3E}">
        <p14:creationId xmlns:p14="http://schemas.microsoft.com/office/powerpoint/2010/main" val="512359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B6E0E2-F5D9-2F34-108F-93A2FE4F79E9}"/>
              </a:ext>
            </a:extLst>
          </p:cNvPr>
          <p:cNvSpPr>
            <a:spLocks noGrp="1"/>
          </p:cNvSpPr>
          <p:nvPr>
            <p:ph type="title"/>
          </p:nvPr>
        </p:nvSpPr>
        <p:spPr>
          <a:xfrm>
            <a:off x="838200" y="365126"/>
            <a:ext cx="10515600" cy="652514"/>
          </a:xfrm>
        </p:spPr>
        <p:txBody>
          <a:bodyPr>
            <a:normAutofit fontScale="90000"/>
          </a:bodyPr>
          <a:lstStyle/>
          <a:p>
            <a:r>
              <a:rPr lang="en-US" dirty="0"/>
              <a:t>Zoning Variance Criteria Summary</a:t>
            </a:r>
          </a:p>
        </p:txBody>
      </p:sp>
      <p:pic>
        <p:nvPicPr>
          <p:cNvPr id="11" name="Picture 10">
            <a:extLst>
              <a:ext uri="{FF2B5EF4-FFF2-40B4-BE49-F238E27FC236}">
                <a16:creationId xmlns:a16="http://schemas.microsoft.com/office/drawing/2014/main" id="{6B06294B-C809-943F-D3A8-53297EEDECB1}"/>
              </a:ext>
            </a:extLst>
          </p:cNvPr>
          <p:cNvPicPr>
            <a:picLocks noChangeAspect="1"/>
          </p:cNvPicPr>
          <p:nvPr/>
        </p:nvPicPr>
        <p:blipFill>
          <a:blip r:embed="rId2"/>
          <a:stretch>
            <a:fillRect/>
          </a:stretch>
        </p:blipFill>
        <p:spPr>
          <a:xfrm>
            <a:off x="771708" y="1195075"/>
            <a:ext cx="10515600" cy="5662246"/>
          </a:xfrm>
          <a:prstGeom prst="rect">
            <a:avLst/>
          </a:prstGeom>
        </p:spPr>
      </p:pic>
    </p:spTree>
    <p:extLst>
      <p:ext uri="{BB962C8B-B14F-4D97-AF65-F5344CB8AC3E}">
        <p14:creationId xmlns:p14="http://schemas.microsoft.com/office/powerpoint/2010/main" val="66427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E5373-C390-56FD-EC00-3B1542AAD93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0C9CF82-8982-FDF7-FD47-279228B4ECF4}"/>
              </a:ext>
            </a:extLst>
          </p:cNvPr>
          <p:cNvSpPr>
            <a:spLocks noGrp="1"/>
          </p:cNvSpPr>
          <p:nvPr>
            <p:ph type="title"/>
          </p:nvPr>
        </p:nvSpPr>
        <p:spPr>
          <a:xfrm>
            <a:off x="838200" y="365126"/>
            <a:ext cx="10515600" cy="652514"/>
          </a:xfrm>
        </p:spPr>
        <p:txBody>
          <a:bodyPr>
            <a:normAutofit fontScale="90000"/>
          </a:bodyPr>
          <a:lstStyle/>
          <a:p>
            <a:r>
              <a:rPr lang="en-US" dirty="0"/>
              <a:t>Zoning Variance Criteria Summary </a:t>
            </a:r>
            <a:r>
              <a:rPr lang="en-US" sz="2700" dirty="0"/>
              <a:t>(cont’d)</a:t>
            </a:r>
            <a:endParaRPr lang="en-US" dirty="0"/>
          </a:p>
        </p:txBody>
      </p:sp>
      <p:pic>
        <p:nvPicPr>
          <p:cNvPr id="3" name="Picture 2">
            <a:extLst>
              <a:ext uri="{FF2B5EF4-FFF2-40B4-BE49-F238E27FC236}">
                <a16:creationId xmlns:a16="http://schemas.microsoft.com/office/drawing/2014/main" id="{6E7C72A6-3156-28C8-E9AC-1E9FFB4C2A50}"/>
              </a:ext>
            </a:extLst>
          </p:cNvPr>
          <p:cNvPicPr>
            <a:picLocks noChangeAspect="1"/>
          </p:cNvPicPr>
          <p:nvPr/>
        </p:nvPicPr>
        <p:blipFill>
          <a:blip r:embed="rId2"/>
          <a:stretch>
            <a:fillRect/>
          </a:stretch>
        </p:blipFill>
        <p:spPr>
          <a:xfrm>
            <a:off x="670260" y="1280811"/>
            <a:ext cx="10683540" cy="5519217"/>
          </a:xfrm>
          <a:prstGeom prst="rect">
            <a:avLst/>
          </a:prstGeom>
        </p:spPr>
      </p:pic>
    </p:spTree>
    <p:extLst>
      <p:ext uri="{BB962C8B-B14F-4D97-AF65-F5344CB8AC3E}">
        <p14:creationId xmlns:p14="http://schemas.microsoft.com/office/powerpoint/2010/main" val="228339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1C1D0-6582-7A9E-9FA5-E323DB8AF3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E11DBA-8228-5036-9137-09357FD037CF}"/>
              </a:ext>
            </a:extLst>
          </p:cNvPr>
          <p:cNvSpPr>
            <a:spLocks noGrp="1"/>
          </p:cNvSpPr>
          <p:nvPr>
            <p:ph type="title"/>
          </p:nvPr>
        </p:nvSpPr>
        <p:spPr/>
        <p:txBody>
          <a:bodyPr>
            <a:normAutofit fontScale="90000"/>
          </a:bodyPr>
          <a:lstStyle/>
          <a:p>
            <a:r>
              <a:rPr lang="en-US" dirty="0"/>
              <a:t>Addressing 4.005, Point 8</a:t>
            </a:r>
            <a:br>
              <a:rPr lang="en-US" dirty="0"/>
            </a:br>
            <a:r>
              <a:rPr lang="en-US" dirty="0"/>
              <a:t>A Possible Reason for Lack of Public Comment</a:t>
            </a:r>
          </a:p>
        </p:txBody>
      </p:sp>
      <p:pic>
        <p:nvPicPr>
          <p:cNvPr id="6" name="Content Placeholder 15">
            <a:extLst>
              <a:ext uri="{FF2B5EF4-FFF2-40B4-BE49-F238E27FC236}">
                <a16:creationId xmlns:a16="http://schemas.microsoft.com/office/drawing/2014/main" id="{A6663784-881B-A6FF-398D-3E1E09867172}"/>
              </a:ext>
            </a:extLst>
          </p:cNvPr>
          <p:cNvPicPr>
            <a:picLocks noGrp="1" noChangeAspect="1"/>
          </p:cNvPicPr>
          <p:nvPr>
            <p:ph sz="half" idx="1"/>
          </p:nvPr>
        </p:nvPicPr>
        <p:blipFill>
          <a:blip r:embed="rId2"/>
          <a:stretch>
            <a:fillRect/>
          </a:stretch>
        </p:blipFill>
        <p:spPr>
          <a:xfrm>
            <a:off x="194126" y="2282338"/>
            <a:ext cx="5825674" cy="3865244"/>
          </a:xfrm>
        </p:spPr>
      </p:pic>
      <p:pic>
        <p:nvPicPr>
          <p:cNvPr id="9" name="Content Placeholder 13">
            <a:extLst>
              <a:ext uri="{FF2B5EF4-FFF2-40B4-BE49-F238E27FC236}">
                <a16:creationId xmlns:a16="http://schemas.microsoft.com/office/drawing/2014/main" id="{F1EBC0A8-4B38-A910-1E77-E27C744D4784}"/>
              </a:ext>
            </a:extLst>
          </p:cNvPr>
          <p:cNvPicPr>
            <a:picLocks noGrp="1" noChangeAspect="1"/>
          </p:cNvPicPr>
          <p:nvPr>
            <p:ph sz="half" idx="2"/>
          </p:nvPr>
        </p:nvPicPr>
        <p:blipFill>
          <a:blip r:embed="rId3"/>
          <a:stretch>
            <a:fillRect/>
          </a:stretch>
        </p:blipFill>
        <p:spPr>
          <a:xfrm>
            <a:off x="6172200" y="2169228"/>
            <a:ext cx="5625956" cy="3978354"/>
          </a:xfrm>
        </p:spPr>
      </p:pic>
    </p:spTree>
    <p:extLst>
      <p:ext uri="{BB962C8B-B14F-4D97-AF65-F5344CB8AC3E}">
        <p14:creationId xmlns:p14="http://schemas.microsoft.com/office/powerpoint/2010/main" val="3024636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66699-0328-B833-2770-3B170503DD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B81E41-11EF-0611-56D1-446382B9420C}"/>
              </a:ext>
            </a:extLst>
          </p:cNvPr>
          <p:cNvSpPr>
            <a:spLocks noGrp="1"/>
          </p:cNvSpPr>
          <p:nvPr>
            <p:ph type="title"/>
          </p:nvPr>
        </p:nvSpPr>
        <p:spPr/>
        <p:txBody>
          <a:bodyPr/>
          <a:lstStyle/>
          <a:p>
            <a:r>
              <a:rPr lang="en-US" dirty="0"/>
              <a:t>Addressing 4.005, Point 8</a:t>
            </a:r>
            <a:r>
              <a:rPr lang="en-US" sz="4400" dirty="0"/>
              <a:t> </a:t>
            </a:r>
            <a:r>
              <a:rPr lang="en-US" sz="2800" dirty="0"/>
              <a:t>(cont’d)</a:t>
            </a:r>
            <a:endParaRPr lang="en-US" dirty="0"/>
          </a:p>
        </p:txBody>
      </p:sp>
      <p:pic>
        <p:nvPicPr>
          <p:cNvPr id="8" name="Content Placeholder 7">
            <a:extLst>
              <a:ext uri="{FF2B5EF4-FFF2-40B4-BE49-F238E27FC236}">
                <a16:creationId xmlns:a16="http://schemas.microsoft.com/office/drawing/2014/main" id="{D08AE8E7-67E1-35CA-E80C-816BDB1EF45C}"/>
              </a:ext>
            </a:extLst>
          </p:cNvPr>
          <p:cNvPicPr>
            <a:picLocks noGrp="1" noChangeAspect="1"/>
          </p:cNvPicPr>
          <p:nvPr>
            <p:ph sz="half" idx="1"/>
          </p:nvPr>
        </p:nvPicPr>
        <p:blipFill>
          <a:blip r:embed="rId2"/>
          <a:stretch>
            <a:fillRect/>
          </a:stretch>
        </p:blipFill>
        <p:spPr>
          <a:xfrm>
            <a:off x="838200" y="2432483"/>
            <a:ext cx="5181600" cy="3137621"/>
          </a:xfrm>
        </p:spPr>
      </p:pic>
      <p:pic>
        <p:nvPicPr>
          <p:cNvPr id="6" name="Content Placeholder 5">
            <a:extLst>
              <a:ext uri="{FF2B5EF4-FFF2-40B4-BE49-F238E27FC236}">
                <a16:creationId xmlns:a16="http://schemas.microsoft.com/office/drawing/2014/main" id="{24A464FA-46EA-E965-F2FD-82CFE04C9CAD}"/>
              </a:ext>
            </a:extLst>
          </p:cNvPr>
          <p:cNvPicPr>
            <a:picLocks noGrp="1" noChangeAspect="1"/>
          </p:cNvPicPr>
          <p:nvPr>
            <p:ph sz="half" idx="2"/>
          </p:nvPr>
        </p:nvPicPr>
        <p:blipFill>
          <a:blip r:embed="rId3"/>
          <a:stretch>
            <a:fillRect/>
          </a:stretch>
        </p:blipFill>
        <p:spPr>
          <a:xfrm>
            <a:off x="6574065" y="1825625"/>
            <a:ext cx="4377870" cy="4351338"/>
          </a:xfrm>
        </p:spPr>
      </p:pic>
    </p:spTree>
    <p:extLst>
      <p:ext uri="{BB962C8B-B14F-4D97-AF65-F5344CB8AC3E}">
        <p14:creationId xmlns:p14="http://schemas.microsoft.com/office/powerpoint/2010/main" val="767190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AB94-27DB-51F8-66BB-D8CB9ABEA519}"/>
              </a:ext>
            </a:extLst>
          </p:cNvPr>
          <p:cNvSpPr>
            <a:spLocks noGrp="1"/>
          </p:cNvSpPr>
          <p:nvPr>
            <p:ph type="title"/>
          </p:nvPr>
        </p:nvSpPr>
        <p:spPr/>
        <p:txBody>
          <a:bodyPr/>
          <a:lstStyle/>
          <a:p>
            <a:r>
              <a:rPr lang="en-US" dirty="0"/>
              <a:t>Conditions for Approval</a:t>
            </a:r>
          </a:p>
        </p:txBody>
      </p:sp>
      <p:sp>
        <p:nvSpPr>
          <p:cNvPr id="3" name="Content Placeholder 2">
            <a:extLst>
              <a:ext uri="{FF2B5EF4-FFF2-40B4-BE49-F238E27FC236}">
                <a16:creationId xmlns:a16="http://schemas.microsoft.com/office/drawing/2014/main" id="{5B0E00FE-89FA-F628-A668-6B7414C14F69}"/>
              </a:ext>
            </a:extLst>
          </p:cNvPr>
          <p:cNvSpPr>
            <a:spLocks noGrp="1"/>
          </p:cNvSpPr>
          <p:nvPr>
            <p:ph idx="1"/>
          </p:nvPr>
        </p:nvSpPr>
        <p:spPr/>
        <p:txBody>
          <a:bodyPr>
            <a:normAutofit lnSpcReduction="10000"/>
          </a:bodyPr>
          <a:lstStyle/>
          <a:p>
            <a:r>
              <a:rPr lang="en-US" dirty="0"/>
              <a:t>Conditions for PLA, bullet 2:</a:t>
            </a:r>
          </a:p>
          <a:p>
            <a:pPr lvl="1"/>
            <a:r>
              <a:rPr lang="en-US" dirty="0"/>
              <a:t>Please note that the southwestern portion of 36BC-220, in the Nesk-R1 zone, is South Beach Road and that this is intended to be placed into a separate legal tax lot at some point in the future.  Therefore, we recommend not including the exact language in bullet 2, as stated in the staff report, as the existence of an easement roadway precludes creation of a buildable parcel anyway.</a:t>
            </a:r>
          </a:p>
          <a:p>
            <a:r>
              <a:rPr lang="en-US" dirty="0"/>
              <a:t>Conditions for Variance:  No comments</a:t>
            </a:r>
          </a:p>
          <a:p>
            <a:r>
              <a:rPr lang="en-US" dirty="0"/>
              <a:t>Timing requirements harmonization:  </a:t>
            </a:r>
          </a:p>
          <a:p>
            <a:pPr lvl="1"/>
            <a:r>
              <a:rPr lang="en-US" dirty="0"/>
              <a:t>All applicant parties accept a 1-year time horizon for both requests, as long as the phrase “construction/division of approved plans” refers to only the requested property adjustment and zoning variance </a:t>
            </a:r>
          </a:p>
        </p:txBody>
      </p:sp>
    </p:spTree>
    <p:extLst>
      <p:ext uri="{BB962C8B-B14F-4D97-AF65-F5344CB8AC3E}">
        <p14:creationId xmlns:p14="http://schemas.microsoft.com/office/powerpoint/2010/main" val="1378658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272</TotalTime>
  <Words>346</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Aptos Display</vt:lpstr>
      <vt:lpstr>Arial</vt:lpstr>
      <vt:lpstr>Office Theme</vt:lpstr>
      <vt:lpstr>#851-25-000031-PLNG:  Zone Variance Request #851-25-000030-PLNG:  Property Line Adjustment </vt:lpstr>
      <vt:lpstr>Zoning Context</vt:lpstr>
      <vt:lpstr>Flood Overlay Context</vt:lpstr>
      <vt:lpstr>Property Line Adjustment Criteria Summary </vt:lpstr>
      <vt:lpstr>Zoning Variance Criteria Summary</vt:lpstr>
      <vt:lpstr>Zoning Variance Criteria Summary (cont’d)</vt:lpstr>
      <vt:lpstr>Addressing 4.005, Point 8 A Possible Reason for Lack of Public Comment</vt:lpstr>
      <vt:lpstr>Addressing 4.005, Point 8 (cont’d)</vt:lpstr>
      <vt:lpstr>Conditions for Approval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Bob Fultz</dc:creator>
  <cp:lastModifiedBy>Bob Fultz</cp:lastModifiedBy>
  <cp:revision>2</cp:revision>
  <dcterms:created xsi:type="dcterms:W3CDTF">2025-05-22T20:04:03Z</dcterms:created>
  <dcterms:modified xsi:type="dcterms:W3CDTF">2025-05-23T00:36:13Z</dcterms:modified>
</cp:coreProperties>
</file>