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257" r:id="rId2"/>
    <p:sldId id="282" r:id="rId3"/>
    <p:sldId id="283" r:id="rId4"/>
    <p:sldId id="284" r:id="rId5"/>
    <p:sldId id="277" r:id="rId6"/>
    <p:sldId id="270" r:id="rId7"/>
    <p:sldId id="271" r:id="rId8"/>
    <p:sldId id="280" r:id="rId9"/>
    <p:sldId id="274" r:id="rId10"/>
    <p:sldId id="281" r:id="rId11"/>
    <p:sldId id="285" r:id="rId12"/>
    <p:sldId id="286" r:id="rId13"/>
    <p:sldId id="260" r:id="rId14"/>
    <p:sldId id="261" r:id="rId15"/>
    <p:sldId id="287" r:id="rId16"/>
    <p:sldId id="288" r:id="rId17"/>
    <p:sldId id="289" r:id="rId18"/>
    <p:sldId id="290" r:id="rId1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911" autoAdjust="0"/>
  </p:normalViewPr>
  <p:slideViewPr>
    <p:cSldViewPr snapToGrid="0">
      <p:cViewPr varScale="1">
        <p:scale>
          <a:sx n="111" d="100"/>
          <a:sy n="111" d="100"/>
        </p:scale>
        <p:origin x="594" y="9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8796EA6-6F25-4F19-87BA-7ADCC16DAEFF}" type="datetimeFigureOut">
              <a:rPr lang="en-US" smtClean="0"/>
              <a:t>6/11/2026</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39C172E-A8B5-46F6-B05C-DFA3E2E0F207}" type="datetimeFigureOut">
              <a:rPr lang="en-US" smtClean="0"/>
              <a:t>6/11/2026</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r>
              <a:rPr lang="en-US" dirty="0"/>
              <a:t>At the end of this lesson, you will be able to:</a:t>
            </a:r>
          </a:p>
          <a:p>
            <a:pPr marL="174982" indent="-174982">
              <a:buFont typeface="Arial" panose="020B0604020202020204" pitchFamily="34" charset="0"/>
              <a:buChar char="•"/>
            </a:pPr>
            <a:r>
              <a:rPr lang="en-US" dirty="0"/>
              <a:t>Save files to the team Web server.</a:t>
            </a:r>
          </a:p>
          <a:p>
            <a:pPr marL="174982" indent="-174982">
              <a:buFont typeface="Arial" panose="020B0604020202020204" pitchFamily="34" charset="0"/>
              <a:buChar char="•"/>
            </a:pPr>
            <a:r>
              <a:rPr lang="en-US" dirty="0"/>
              <a:t>Move files to different locations on the team Web server.</a:t>
            </a:r>
          </a:p>
          <a:p>
            <a:pPr marL="174982" indent="-174982">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13</a:t>
            </a:fld>
            <a:endParaRPr lang="en-US" dirty="0"/>
          </a:p>
        </p:txBody>
      </p:sp>
    </p:spTree>
    <p:extLst>
      <p:ext uri="{BB962C8B-B14F-4D97-AF65-F5344CB8AC3E}">
        <p14:creationId xmlns:p14="http://schemas.microsoft.com/office/powerpoint/2010/main" val="306944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E708F12-96AD-4ED4-8132-A78F5E42C1F5}" type="datetime1">
              <a:rPr lang="en-US" smtClean="0"/>
              <a:pPr/>
              <a:t>6/11/2026</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777810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6/11/2026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5827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6/11/2026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0705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98BEDD-6160-49BB-B372-861DE7DE9BA5}" type="datetime1">
              <a:rPr lang="en-US" smtClean="0"/>
              <a:t>6/11/2026</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67094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AAE819F-B7FD-4B29-8F66-9E318144BC2A}" type="datetime1">
              <a:rPr lang="en-US" smtClean="0"/>
              <a:t>6/11/2026</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0919301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4CA159C-B6E0-4F10-9F4A-2FA57003B139}" type="datetime1">
              <a:rPr lang="en-US" smtClean="0"/>
              <a:t>6/11/2026</a:t>
            </a:fld>
            <a:endParaRPr lang="en-US" dirty="0"/>
          </a:p>
        </p:txBody>
      </p:sp>
      <p:sp>
        <p:nvSpPr>
          <p:cNvPr id="9" name="Footer Placeholder 8"/>
          <p:cNvSpPr>
            <a:spLocks noGrp="1"/>
          </p:cNvSpPr>
          <p:nvPr>
            <p:ph type="ftr" sz="quarter" idx="11"/>
          </p:nvPr>
        </p:nvSpPr>
        <p:spPr/>
        <p:txBody>
          <a:bodyPr/>
          <a:lstStyle/>
          <a:p>
            <a:r>
              <a:rPr lang="en-US"/>
              <a:t>Add a footer</a:t>
            </a:r>
            <a:endParaRPr lang="en-US" dirty="0"/>
          </a:p>
        </p:txBody>
      </p:sp>
      <p:sp>
        <p:nvSpPr>
          <p:cNvPr id="10" name="Slide Number Placeholder 9"/>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09967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20F09E4-6EA4-4BF3-9FC8-FF40373B88E6}" type="datetime1">
              <a:rPr lang="en-US" smtClean="0"/>
              <a:pPr/>
              <a:t>6/11/2026</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296745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6/11/2026</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88035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6/11/2026</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52215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5A17D9B-D4D3-4E23-88DF-2E354FA43196}" type="datetime1">
              <a:rPr lang="en-US" smtClean="0"/>
              <a:t>6/11/2026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Add a footer</a:t>
            </a:r>
            <a:endParaRPr lang="en-US" dirty="0"/>
          </a:p>
        </p:txBody>
      </p:sp>
      <p:sp>
        <p:nvSpPr>
          <p:cNvPr id="11" name="Slide Number Placeholder 10"/>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6187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41F67C5-D04E-4576-B61C-12ABA14BBD6C}" type="datetime1">
              <a:rPr lang="en-US" smtClean="0"/>
              <a:t>6/11/2026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Add a footer</a:t>
            </a:r>
            <a:endParaRPr lang="en-US" dirty="0"/>
          </a:p>
        </p:txBody>
      </p:sp>
      <p:sp>
        <p:nvSpPr>
          <p:cNvPr id="10" name="Slide Number Placeholder 9"/>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36386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20F09E4-6EA4-4BF3-9FC8-FF40373B88E6}" type="datetime1">
              <a:rPr lang="en-US" smtClean="0"/>
              <a:pPr/>
              <a:t>6/11/2026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4294116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962" y="845389"/>
            <a:ext cx="9297838" cy="3187275"/>
          </a:xfrm>
        </p:spPr>
        <p:txBody>
          <a:bodyPr>
            <a:normAutofit/>
          </a:bodyPr>
          <a:lstStyle/>
          <a:p>
            <a:r>
              <a:rPr lang="en-US" sz="2400" b="1" dirty="0"/>
              <a:t>PRELIMINARY SUBDIVISION PLAT REVIEW </a:t>
            </a:r>
            <a:br>
              <a:rPr lang="en-US" sz="2400" dirty="0"/>
            </a:br>
            <a:r>
              <a:rPr lang="en-US" sz="2400" b="1" dirty="0"/>
              <a:t>REQUEST FOR “RIVERVIEW MEADOWS PHASE 2”  </a:t>
            </a:r>
            <a:br>
              <a:rPr lang="en-US" sz="2400" dirty="0"/>
            </a:br>
            <a:r>
              <a:rPr lang="en-US" sz="2400" b="1" dirty="0"/>
              <a:t>#851-26-000055-PLNG</a:t>
            </a:r>
            <a:br>
              <a:rPr lang="en-US" sz="2400" dirty="0"/>
            </a:br>
            <a:r>
              <a:rPr lang="en-US" sz="2400" b="1" dirty="0"/>
              <a:t>TOGETHER WITH</a:t>
            </a:r>
            <a:br>
              <a:rPr lang="en-US" sz="2400" dirty="0"/>
            </a:br>
            <a:r>
              <a:rPr lang="en-US" sz="2400" b="1" dirty="0"/>
              <a:t>CONDITIONAL USE REQUEST </a:t>
            </a:r>
            <a:br>
              <a:rPr lang="en-US" sz="2400" b="1" dirty="0"/>
            </a:br>
            <a:r>
              <a:rPr lang="en-US" sz="2400" b="1" dirty="0"/>
              <a:t># 851-26-000139-PLNG &amp;</a:t>
            </a:r>
            <a:br>
              <a:rPr lang="en-US" sz="2400" dirty="0"/>
            </a:br>
            <a:r>
              <a:rPr lang="en-US" sz="2400" b="1" dirty="0"/>
              <a:t>GEOLOGIC HAZARD REPORT REVIEW </a:t>
            </a:r>
            <a:br>
              <a:rPr lang="en-US" sz="2400" b="1" dirty="0"/>
            </a:br>
            <a:r>
              <a:rPr lang="en-US" sz="2400" b="1" dirty="0"/>
              <a:t>#851-26-000056-PLNG</a:t>
            </a:r>
            <a:endParaRPr lang="en-US" sz="2400" dirty="0"/>
          </a:p>
        </p:txBody>
      </p:sp>
      <p:sp>
        <p:nvSpPr>
          <p:cNvPr id="3" name="Subtitle 2"/>
          <p:cNvSpPr>
            <a:spLocks noGrp="1"/>
          </p:cNvSpPr>
          <p:nvPr>
            <p:ph type="subTitle" idx="1"/>
          </p:nvPr>
        </p:nvSpPr>
        <p:spPr/>
        <p:txBody>
          <a:bodyPr/>
          <a:lstStyle/>
          <a:p>
            <a:r>
              <a:rPr lang="en-US" dirty="0"/>
              <a:t>Presented by</a:t>
            </a:r>
          </a:p>
          <a:p>
            <a:r>
              <a:rPr lang="en-US" dirty="0"/>
              <a:t>SARAH ABSHER, CFM, DIRECTOR</a:t>
            </a:r>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C3B88C47-91FA-4AA4-C81C-49ADA61F9FA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A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4CE5079-A649-9588-C51D-C04FFC69A6AF}"/>
              </a:ext>
            </a:extLst>
          </p:cNvPr>
          <p:cNvPicPr>
            <a:picLocks noChangeAspect="1"/>
          </p:cNvPicPr>
          <p:nvPr/>
        </p:nvPicPr>
        <p:blipFill>
          <a:blip r:embed="rId2"/>
          <a:stretch>
            <a:fillRect/>
          </a:stretch>
        </p:blipFill>
        <p:spPr>
          <a:xfrm>
            <a:off x="4033662" y="1124712"/>
            <a:ext cx="4124675" cy="4608576"/>
          </a:xfrm>
          <a:prstGeom prst="rect">
            <a:avLst/>
          </a:prstGeom>
        </p:spPr>
      </p:pic>
    </p:spTree>
    <p:extLst>
      <p:ext uri="{BB962C8B-B14F-4D97-AF65-F5344CB8AC3E}">
        <p14:creationId xmlns:p14="http://schemas.microsoft.com/office/powerpoint/2010/main" val="3766058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9A90-6233-44FE-06CD-CB8616EA9EDB}"/>
              </a:ext>
            </a:extLst>
          </p:cNvPr>
          <p:cNvSpPr>
            <a:spLocks noGrp="1"/>
          </p:cNvSpPr>
          <p:nvPr>
            <p:ph type="title"/>
          </p:nvPr>
        </p:nvSpPr>
        <p:spPr/>
        <p:txBody>
          <a:bodyPr/>
          <a:lstStyle/>
          <a:p>
            <a:r>
              <a:rPr lang="en-US" dirty="0"/>
              <a:t>APPLICABLE STANDARDS</a:t>
            </a:r>
          </a:p>
        </p:txBody>
      </p:sp>
      <p:sp>
        <p:nvSpPr>
          <p:cNvPr id="3" name="Content Placeholder 2">
            <a:extLst>
              <a:ext uri="{FF2B5EF4-FFF2-40B4-BE49-F238E27FC236}">
                <a16:creationId xmlns:a16="http://schemas.microsoft.com/office/drawing/2014/main" id="{737E0F33-2FDC-130C-D695-2EEA10EFA7AA}"/>
              </a:ext>
            </a:extLst>
          </p:cNvPr>
          <p:cNvSpPr>
            <a:spLocks noGrp="1"/>
          </p:cNvSpPr>
          <p:nvPr>
            <p:ph idx="1"/>
          </p:nvPr>
        </p:nvSpPr>
        <p:spPr>
          <a:xfrm>
            <a:off x="1746734" y="2441276"/>
            <a:ext cx="8698532" cy="4201063"/>
          </a:xfrm>
        </p:spPr>
        <p:txBody>
          <a:bodyPr>
            <a:normAutofit fontScale="55000" lnSpcReduction="20000"/>
          </a:bodyPr>
          <a:lstStyle/>
          <a:p>
            <a:pPr lvl="0"/>
            <a:r>
              <a:rPr lang="en-US" sz="2900" b="1" dirty="0"/>
              <a:t>Nehalem Development Ordinance Section 157.205: Mixed Density Residential (RM) Zone</a:t>
            </a:r>
          </a:p>
          <a:p>
            <a:pPr lvl="0"/>
            <a:r>
              <a:rPr lang="en-US" sz="2900" b="1" dirty="0"/>
              <a:t>Nehalem Development Ordinance Section 157.402: Street Standards</a:t>
            </a:r>
          </a:p>
          <a:p>
            <a:pPr lvl="0"/>
            <a:r>
              <a:rPr lang="en-US" sz="2900" b="1" dirty="0"/>
              <a:t>Nehalem Development Ordinance Section 157.404: Land Divisions</a:t>
            </a:r>
          </a:p>
          <a:p>
            <a:pPr lvl="0"/>
            <a:r>
              <a:rPr lang="en-US" sz="2900" b="1" dirty="0"/>
              <a:t>Nehalem Development Ordinance Section 157.407: Stormwater Drainage and Grading</a:t>
            </a:r>
          </a:p>
          <a:p>
            <a:pPr lvl="0"/>
            <a:r>
              <a:rPr lang="en-US" sz="2900" b="1" dirty="0"/>
              <a:t>Nehalem Development Ordinance Section 157.408: Utility Lines and Facilities</a:t>
            </a:r>
          </a:p>
          <a:p>
            <a:pPr lvl="0"/>
            <a:r>
              <a:rPr lang="en-US" sz="2900" b="1" dirty="0"/>
              <a:t>Nehalem Development Ordinance Section 157.440: Geological Hazards</a:t>
            </a:r>
          </a:p>
          <a:p>
            <a:pPr lvl="0"/>
            <a:r>
              <a:rPr lang="en-US" sz="2900" b="1" dirty="0"/>
              <a:t>Nehalem Development Ordinance Section 157.442.01: Riparian Vegetation and Small Streams</a:t>
            </a:r>
          </a:p>
          <a:p>
            <a:pPr lvl="0"/>
            <a:r>
              <a:rPr lang="en-US" sz="2900" b="1" dirty="0"/>
              <a:t>Nehalem Development Ordinance Section 157.442.02: Buffers Adjacent to EFU Zoned Property</a:t>
            </a:r>
          </a:p>
          <a:p>
            <a:pPr lvl="0"/>
            <a:r>
              <a:rPr lang="en-US" sz="2900" b="1" dirty="0"/>
              <a:t>Nehalem Development Ordinance Section 157.507: Conditional Use Permits</a:t>
            </a:r>
          </a:p>
          <a:p>
            <a:pPr lvl="0"/>
            <a:r>
              <a:rPr lang="en-US" sz="2900" b="1" dirty="0"/>
              <a:t>Nehalem Development Ordinance Section 157.510: Subdivisions and Planned Developments</a:t>
            </a:r>
          </a:p>
          <a:p>
            <a:endParaRPr lang="en-US" dirty="0"/>
          </a:p>
        </p:txBody>
      </p:sp>
    </p:spTree>
    <p:extLst>
      <p:ext uri="{BB962C8B-B14F-4D97-AF65-F5344CB8AC3E}">
        <p14:creationId xmlns:p14="http://schemas.microsoft.com/office/powerpoint/2010/main" val="77421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762AA-B54C-9FFB-F1FA-F585C44F7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F278C-08DE-14B1-89A8-45AC94ACA858}"/>
              </a:ext>
            </a:extLst>
          </p:cNvPr>
          <p:cNvSpPr>
            <a:spLocks noGrp="1"/>
          </p:cNvSpPr>
          <p:nvPr>
            <p:ph type="title"/>
          </p:nvPr>
        </p:nvSpPr>
        <p:spPr/>
        <p:txBody>
          <a:bodyPr/>
          <a:lstStyle/>
          <a:p>
            <a:r>
              <a:rPr lang="en-US" dirty="0"/>
              <a:t>APPLICABLE CRITERIA</a:t>
            </a:r>
          </a:p>
        </p:txBody>
      </p:sp>
      <p:sp>
        <p:nvSpPr>
          <p:cNvPr id="3" name="Content Placeholder 2">
            <a:extLst>
              <a:ext uri="{FF2B5EF4-FFF2-40B4-BE49-F238E27FC236}">
                <a16:creationId xmlns:a16="http://schemas.microsoft.com/office/drawing/2014/main" id="{7D6A7334-6E01-26DB-94F9-0A243E2348BA}"/>
              </a:ext>
            </a:extLst>
          </p:cNvPr>
          <p:cNvSpPr>
            <a:spLocks noGrp="1"/>
          </p:cNvSpPr>
          <p:nvPr>
            <p:ph idx="1"/>
          </p:nvPr>
        </p:nvSpPr>
        <p:spPr>
          <a:xfrm>
            <a:off x="1746734" y="2441276"/>
            <a:ext cx="8698532" cy="1940943"/>
          </a:xfrm>
        </p:spPr>
        <p:txBody>
          <a:bodyPr>
            <a:normAutofit/>
          </a:bodyPr>
          <a:lstStyle/>
          <a:p>
            <a:pPr lvl="0"/>
            <a:r>
              <a:rPr lang="en-US" b="1" dirty="0"/>
              <a:t>Nehalem Development Ordinance Section 157.507.05: Conditional Use Decision Criteria</a:t>
            </a:r>
          </a:p>
          <a:p>
            <a:pPr lvl="0"/>
            <a:r>
              <a:rPr lang="en-US" b="1" dirty="0"/>
              <a:t>Nehalem Development Ordinance Section 157.510.05: Subdivision and Planned Developments Decision Criteria</a:t>
            </a:r>
          </a:p>
          <a:p>
            <a:pPr lvl="0"/>
            <a:endParaRPr lang="en-US" dirty="0"/>
          </a:p>
        </p:txBody>
      </p:sp>
    </p:spTree>
    <p:extLst>
      <p:ext uri="{BB962C8B-B14F-4D97-AF65-F5344CB8AC3E}">
        <p14:creationId xmlns:p14="http://schemas.microsoft.com/office/powerpoint/2010/main" val="267170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rmAutofit/>
          </a:bodyPr>
          <a:lstStyle/>
          <a:p>
            <a:r>
              <a:rPr lang="en-US" b="1" u="sng" dirty="0">
                <a:latin typeface="Times New Roman" panose="02020603050405020304" pitchFamily="18" charset="0"/>
              </a:rPr>
              <a:t>157.205: MIXED USE RESIDENTIAL</a:t>
            </a:r>
            <a:br>
              <a:rPr lang="en-US" b="1" u="sng" dirty="0">
                <a:latin typeface="Times New Roman" panose="02020603050405020304" pitchFamily="18" charset="0"/>
              </a:rPr>
            </a:br>
            <a:r>
              <a:rPr lang="en-US" b="1" u="sng" dirty="0">
                <a:latin typeface="Times New Roman" panose="02020603050405020304" pitchFamily="18" charset="0"/>
              </a:rPr>
              <a:t>(RM) ZONE</a:t>
            </a:r>
            <a:endParaRPr lang="en-US" dirty="0"/>
          </a:p>
        </p:txBody>
      </p:sp>
      <p:sp>
        <p:nvSpPr>
          <p:cNvPr id="3" name="Content Placeholder 2"/>
          <p:cNvSpPr>
            <a:spLocks noGrp="1"/>
          </p:cNvSpPr>
          <p:nvPr>
            <p:ph idx="1"/>
          </p:nvPr>
        </p:nvSpPr>
        <p:spPr>
          <a:xfrm>
            <a:off x="1578634" y="1906438"/>
            <a:ext cx="8906940" cy="3264080"/>
          </a:xfrm>
        </p:spPr>
        <p:txBody>
          <a:bodyPr>
            <a:normAutofit/>
          </a:bodyPr>
          <a:lstStyle/>
          <a:p>
            <a:r>
              <a:rPr lang="en-US" sz="2000" b="1" i="1" dirty="0"/>
              <a:t>(A) Minimum Lot Size </a:t>
            </a:r>
            <a:endParaRPr lang="en-US" sz="2000" b="1" dirty="0"/>
          </a:p>
          <a:p>
            <a:pPr lvl="1"/>
            <a:r>
              <a:rPr lang="en-US" sz="2000" b="1" i="1" dirty="0"/>
              <a:t>1. Single Family Home </a:t>
            </a:r>
            <a:endParaRPr lang="en-US" sz="2000" b="1" dirty="0"/>
          </a:p>
          <a:p>
            <a:pPr lvl="2"/>
            <a:r>
              <a:rPr lang="en-US" sz="2000" b="1" i="1" dirty="0"/>
              <a:t>a. Attached – 4,000 square feet. </a:t>
            </a:r>
            <a:endParaRPr lang="en-US" sz="2000" b="1" dirty="0"/>
          </a:p>
          <a:p>
            <a:pPr lvl="2"/>
            <a:r>
              <a:rPr lang="en-US" sz="2000" b="1" i="1" dirty="0"/>
              <a:t>b. Detached – 5,000 square feet.</a:t>
            </a:r>
            <a:endParaRPr lang="en-US" sz="2000" b="1" dirty="0"/>
          </a:p>
          <a:p>
            <a:pPr lvl="1"/>
            <a:r>
              <a:rPr lang="en-US" sz="2000" b="1" i="1" dirty="0"/>
              <a:t>(B)Minimum Lot Dimensions: </a:t>
            </a:r>
            <a:endParaRPr lang="en-US" sz="2000" b="1" dirty="0"/>
          </a:p>
          <a:p>
            <a:r>
              <a:rPr lang="en-US" sz="2000" b="1" i="1" dirty="0"/>
              <a:t>1. Lot Width - 40 feet; corner lot - 60 feet along each street frontage.</a:t>
            </a:r>
            <a:endParaRPr lang="en-US" sz="2000" b="1" dirty="0"/>
          </a:p>
          <a:p>
            <a:r>
              <a:rPr lang="en-US" sz="2000" b="1" i="1" dirty="0"/>
              <a:t> 2. Lot Depth – 85 feet.</a:t>
            </a:r>
            <a:endParaRPr lang="en-US" sz="2000" b="1" dirty="0"/>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829781" y="2708804"/>
            <a:ext cx="3698803" cy="1440394"/>
          </a:xfrm>
          <a:noFill/>
          <a:ln>
            <a:solidFill>
              <a:schemeClr val="tx1"/>
            </a:solidFill>
          </a:ln>
        </p:spPr>
        <p:txBody>
          <a:bodyPr vert="horz" lIns="182880" tIns="182880" rIns="182880" bIns="182880" rtlCol="0" anchor="ctr">
            <a:normAutofit/>
          </a:bodyPr>
          <a:lstStyle/>
          <a:p>
            <a:r>
              <a:rPr lang="en-US" sz="2400" kern="1200" cap="all" spc="200" baseline="0" dirty="0">
                <a:solidFill>
                  <a:schemeClr val="tx1"/>
                </a:solidFill>
                <a:latin typeface="+mj-lt"/>
                <a:ea typeface="+mj-ea"/>
                <a:cs typeface="+mj-cs"/>
              </a:rPr>
              <a:t>157.507: CONDITIONAL USE PERMITS</a:t>
            </a:r>
          </a:p>
        </p:txBody>
      </p:sp>
      <p:sp>
        <p:nvSpPr>
          <p:cNvPr id="14" name="Rectangle 13">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sz="half" idx="1"/>
          </p:nvPr>
        </p:nvSpPr>
        <p:spPr>
          <a:xfrm>
            <a:off x="5589917" y="405442"/>
            <a:ext cx="6021237" cy="5943600"/>
          </a:xfrm>
        </p:spPr>
        <p:txBody>
          <a:bodyPr vert="horz" lIns="91440" tIns="45720" rIns="91440" bIns="45720" rtlCol="0" anchor="ctr">
            <a:normAutofit fontScale="92500" lnSpcReduction="20000"/>
          </a:bodyPr>
          <a:lstStyle/>
          <a:p>
            <a:r>
              <a:rPr lang="en-US" b="1" i="1" u="sng" dirty="0">
                <a:solidFill>
                  <a:schemeClr val="bg1"/>
                </a:solidFill>
              </a:rPr>
              <a:t>157.507.05 Decision Criteria</a:t>
            </a:r>
            <a:endParaRPr lang="en-US" b="1" dirty="0">
              <a:solidFill>
                <a:schemeClr val="bg1"/>
              </a:solidFill>
            </a:endParaRPr>
          </a:p>
          <a:p>
            <a:r>
              <a:rPr lang="en-US" b="1" i="1" dirty="0">
                <a:solidFill>
                  <a:schemeClr val="bg1"/>
                </a:solidFill>
              </a:rPr>
              <a:t>A Conditional Use shall be approved if the applicant provides supporting evidence that all the requirements of this Ordinance relative to the proposed use are satisfied, and demonstrates that the proposed use also satisfies the following criteria: </a:t>
            </a:r>
            <a:endParaRPr lang="en-US" b="1" dirty="0">
              <a:solidFill>
                <a:schemeClr val="bg1"/>
              </a:solidFill>
            </a:endParaRPr>
          </a:p>
          <a:p>
            <a:pPr lvl="0"/>
            <a:r>
              <a:rPr lang="en-US" b="1" i="1" dirty="0">
                <a:solidFill>
                  <a:schemeClr val="bg1"/>
                </a:solidFill>
              </a:rPr>
              <a:t>The use is listed as a conditional use in the underlying district and complies with the development requirements of the underlying zone. </a:t>
            </a:r>
            <a:endParaRPr lang="en-US" b="1" dirty="0">
              <a:solidFill>
                <a:schemeClr val="bg1"/>
              </a:solidFill>
            </a:endParaRPr>
          </a:p>
          <a:p>
            <a:pPr lvl="0"/>
            <a:r>
              <a:rPr lang="en-US" b="1" i="1" dirty="0">
                <a:solidFill>
                  <a:schemeClr val="bg1"/>
                </a:solidFill>
              </a:rPr>
              <a:t>The characteristics of the site are suitable for the proposed use considering size, shape, location, topography, and location of improvements and natural features. </a:t>
            </a:r>
            <a:endParaRPr lang="en-US" b="1" dirty="0">
              <a:solidFill>
                <a:schemeClr val="bg1"/>
              </a:solidFill>
            </a:endParaRPr>
          </a:p>
          <a:p>
            <a:pPr lvl="0"/>
            <a:r>
              <a:rPr lang="en-US" b="1" i="1" dirty="0">
                <a:solidFill>
                  <a:schemeClr val="bg1"/>
                </a:solidFill>
              </a:rPr>
              <a:t>The proposed development is timely, considering the adequacy of transportation systems, public facilities and services, existing or planned for the area affected by the use. </a:t>
            </a:r>
            <a:endParaRPr lang="en-US" b="1" dirty="0">
              <a:solidFill>
                <a:schemeClr val="bg1"/>
              </a:solidFill>
            </a:endParaRPr>
          </a:p>
          <a:p>
            <a:pPr lvl="0"/>
            <a:r>
              <a:rPr lang="en-US" b="1" i="1" dirty="0">
                <a:solidFill>
                  <a:schemeClr val="bg1"/>
                </a:solidFill>
              </a:rPr>
              <a:t>The proposed use will not alter the character of the surrounding area in a manner which substantially limits, impairs, or precludes the use of surrounding properties for the primary uses listed in the underlying zone. </a:t>
            </a:r>
            <a:endParaRPr lang="en-US" b="1" dirty="0">
              <a:solidFill>
                <a:schemeClr val="bg1"/>
              </a:solidFill>
            </a:endParaRPr>
          </a:p>
          <a:p>
            <a:pPr lvl="0"/>
            <a:r>
              <a:rPr lang="en-US" b="1" i="1" dirty="0">
                <a:solidFill>
                  <a:schemeClr val="bg1"/>
                </a:solidFill>
              </a:rPr>
              <a:t>Decision criteria for special buffers are found in Section 157.442.</a:t>
            </a:r>
            <a:endParaRPr lang="en-US" b="1" dirty="0">
              <a:solidFill>
                <a:schemeClr val="bg1"/>
              </a:solidFill>
            </a:endParaRPr>
          </a:p>
        </p:txBody>
      </p:sp>
    </p:spTree>
    <p:extLst>
      <p:ext uri="{BB962C8B-B14F-4D97-AF65-F5344CB8AC3E}">
        <p14:creationId xmlns:p14="http://schemas.microsoft.com/office/powerpoint/2010/main" val="42370393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B623EF90-FDB8-C94F-0D80-83006F3B9D4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988D2EB-6A4F-6A86-E4BC-A0CB07B1552C}"/>
              </a:ext>
            </a:extLst>
          </p:cNvPr>
          <p:cNvSpPr>
            <a:spLocks noGrp="1"/>
          </p:cNvSpPr>
          <p:nvPr>
            <p:ph type="title"/>
          </p:nvPr>
        </p:nvSpPr>
        <p:spPr>
          <a:xfrm>
            <a:off x="829781" y="2708804"/>
            <a:ext cx="3698803" cy="1440394"/>
          </a:xfrm>
          <a:noFill/>
          <a:ln>
            <a:solidFill>
              <a:schemeClr val="tx1"/>
            </a:solidFill>
          </a:ln>
        </p:spPr>
        <p:txBody>
          <a:bodyPr vert="horz" lIns="182880" tIns="182880" rIns="182880" bIns="182880" rtlCol="0" anchor="ctr">
            <a:normAutofit/>
          </a:bodyPr>
          <a:lstStyle/>
          <a:p>
            <a:r>
              <a:rPr lang="en-US" sz="2400" kern="1200" cap="all" spc="200" baseline="0" dirty="0">
                <a:solidFill>
                  <a:schemeClr val="tx1"/>
                </a:solidFill>
                <a:latin typeface="+mj-lt"/>
                <a:ea typeface="+mj-ea"/>
                <a:cs typeface="+mj-cs"/>
              </a:rPr>
              <a:t>157.442: SPECIAL BUFFERS &amp; SETBACKS</a:t>
            </a:r>
          </a:p>
        </p:txBody>
      </p:sp>
      <p:sp>
        <p:nvSpPr>
          <p:cNvPr id="14" name="Rectangle 13">
            <a:extLst>
              <a:ext uri="{FF2B5EF4-FFF2-40B4-BE49-F238E27FC236}">
                <a16:creationId xmlns:a16="http://schemas.microsoft.com/office/drawing/2014/main" id="{3CE00626-3F46-0C5D-492D-30AC7A89F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F7D433F9-5BB8-B25F-CD03-72F7EACEB35C}"/>
              </a:ext>
            </a:extLst>
          </p:cNvPr>
          <p:cNvSpPr>
            <a:spLocks noGrp="1"/>
          </p:cNvSpPr>
          <p:nvPr>
            <p:ph sz="half" idx="1"/>
          </p:nvPr>
        </p:nvSpPr>
        <p:spPr>
          <a:xfrm>
            <a:off x="5589917" y="405442"/>
            <a:ext cx="6133381" cy="6072996"/>
          </a:xfrm>
        </p:spPr>
        <p:txBody>
          <a:bodyPr vert="horz" lIns="91440" tIns="45720" rIns="91440" bIns="45720" rtlCol="0" anchor="ctr">
            <a:noAutofit/>
          </a:bodyPr>
          <a:lstStyle/>
          <a:p>
            <a:pPr marL="0" indent="0">
              <a:buNone/>
            </a:pPr>
            <a:r>
              <a:rPr lang="en-US" sz="1400" b="1" u="sng" dirty="0">
                <a:solidFill>
                  <a:schemeClr val="bg1"/>
                </a:solidFill>
              </a:rPr>
              <a:t>157.442.01 Riparian Vegetation and Small Streams </a:t>
            </a:r>
          </a:p>
          <a:p>
            <a:r>
              <a:rPr lang="en-US" sz="1400" b="1" dirty="0">
                <a:solidFill>
                  <a:schemeClr val="bg1"/>
                </a:solidFill>
              </a:rPr>
              <a:t>(A) Riparian vegetation along small streams shall be protected by a 15-foot riparian zone for all creeks. This zone shall be run parallel to the mean high-water line of the subject creek. </a:t>
            </a:r>
          </a:p>
          <a:p>
            <a:r>
              <a:rPr lang="en-US" sz="1400" b="1" dirty="0">
                <a:solidFill>
                  <a:schemeClr val="bg1"/>
                </a:solidFill>
              </a:rPr>
              <a:t>Any development within the 15-foot riparian zone, including the removal or replacement of vegetation, shall require a Conditional Use application pursuant to Section 157.507. In addition to the Conditional Use criteria in Section 157.507, a conditional use permit within the riparian vegetative area shall indicate how: (1) the proposal will not affect the following factors; (2) the proposal can be mitigated in some manner to minimize or eliminate potential harmful impacts regarding the following factors; or, (3) the factors do not apply to the request. The factors include: </a:t>
            </a:r>
          </a:p>
          <a:p>
            <a:pPr lvl="0"/>
            <a:r>
              <a:rPr lang="en-US" sz="1400" b="1" dirty="0">
                <a:solidFill>
                  <a:schemeClr val="bg1"/>
                </a:solidFill>
              </a:rPr>
              <a:t>Development or improvements shall be directed away from adjacent streams and drainage corridors to the greatest possible extent. </a:t>
            </a:r>
          </a:p>
          <a:p>
            <a:pPr lvl="0"/>
            <a:r>
              <a:rPr lang="en-US" sz="1400" b="1" dirty="0">
                <a:solidFill>
                  <a:schemeClr val="bg1"/>
                </a:solidFill>
              </a:rPr>
              <a:t>The development, change, or intensification of use shall provide the maximum possible landscaped area, open space, or vegetation between the activity and adjacent streams or drainage corridors. </a:t>
            </a:r>
          </a:p>
          <a:p>
            <a:pPr lvl="0"/>
            <a:r>
              <a:rPr lang="en-US" sz="1400" b="1" dirty="0">
                <a:solidFill>
                  <a:schemeClr val="bg1"/>
                </a:solidFill>
              </a:rPr>
              <a:t>The fringe along streams and drainage corridors shall be maintained to the maximum extent practical in order to assure scenic quality, protection of wildlife habitat, and protection from erosion. </a:t>
            </a:r>
          </a:p>
          <a:p>
            <a:pPr lvl="0"/>
            <a:r>
              <a:rPr lang="en-US" sz="1400" b="1" dirty="0">
                <a:solidFill>
                  <a:schemeClr val="bg1"/>
                </a:solidFill>
              </a:rPr>
              <a:t>Areas of annual flooding, flood plains, and wetlands shall be preserved in their natural state to the maximum possible extent to protect water retention, overflow and other natural functions. The development shall comply with the flood plain or floodway development requirements of the Development Ordinance.</a:t>
            </a:r>
          </a:p>
        </p:txBody>
      </p:sp>
    </p:spTree>
    <p:extLst>
      <p:ext uri="{BB962C8B-B14F-4D97-AF65-F5344CB8AC3E}">
        <p14:creationId xmlns:p14="http://schemas.microsoft.com/office/powerpoint/2010/main" val="15348712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B3907D-FDE9-D794-A40D-94519D8C9641}"/>
              </a:ext>
            </a:extLst>
          </p:cNvPr>
          <p:cNvSpPr>
            <a:spLocks noGrp="1"/>
          </p:cNvSpPr>
          <p:nvPr>
            <p:ph type="title"/>
          </p:nvPr>
        </p:nvSpPr>
        <p:spPr/>
        <p:txBody>
          <a:bodyPr/>
          <a:lstStyle/>
          <a:p>
            <a:r>
              <a:rPr lang="en-US" dirty="0"/>
              <a:t>157.440 GEOLOGICAL HAZARDS</a:t>
            </a:r>
          </a:p>
        </p:txBody>
      </p:sp>
      <p:sp>
        <p:nvSpPr>
          <p:cNvPr id="6" name="Content Placeholder 5">
            <a:extLst>
              <a:ext uri="{FF2B5EF4-FFF2-40B4-BE49-F238E27FC236}">
                <a16:creationId xmlns:a16="http://schemas.microsoft.com/office/drawing/2014/main" id="{BE175949-A8C6-DCC7-B238-62EF724150DA}"/>
              </a:ext>
            </a:extLst>
          </p:cNvPr>
          <p:cNvSpPr>
            <a:spLocks noGrp="1"/>
          </p:cNvSpPr>
          <p:nvPr>
            <p:ph idx="1"/>
          </p:nvPr>
        </p:nvSpPr>
        <p:spPr>
          <a:xfrm>
            <a:off x="1966823" y="2363638"/>
            <a:ext cx="8169215" cy="4132053"/>
          </a:xfrm>
        </p:spPr>
        <p:txBody>
          <a:bodyPr>
            <a:normAutofit fontScale="92500" lnSpcReduction="20000"/>
          </a:bodyPr>
          <a:lstStyle/>
          <a:p>
            <a:pPr lvl="0"/>
            <a:r>
              <a:rPr lang="en-US" dirty="0"/>
              <a:t>A Geologic Hazard Report (GHR) is required prior to approval of a subdivision, per Section 157.440.03(A).  </a:t>
            </a:r>
            <a:endParaRPr lang="en-US" sz="2000" dirty="0"/>
          </a:p>
          <a:p>
            <a:pPr lvl="0"/>
            <a:r>
              <a:rPr lang="en-US" dirty="0"/>
              <a:t>GHR has been prepared and included in the application submittal (Exhibit B). Soils and geology of the site is discussed in the Geologic Hazard Report (GHR) dated February 25, 2020, prepared by R. Warren Krager, R.G., C.E.G., (Exhibit B).  In addition to the Krager February 25, 2020, report, the Geologic Hazard Report also includes the following:</a:t>
            </a:r>
            <a:endParaRPr lang="en-US" sz="2000" dirty="0"/>
          </a:p>
          <a:p>
            <a:pPr lvl="1"/>
            <a:r>
              <a:rPr lang="en-US" dirty="0"/>
              <a:t>May 12, 2022, addendum prepared by Morgan Civil Engineering, Inc.</a:t>
            </a:r>
            <a:endParaRPr lang="en-US" sz="1800" dirty="0"/>
          </a:p>
          <a:p>
            <a:pPr lvl="1"/>
            <a:r>
              <a:rPr lang="en-US" dirty="0"/>
              <a:t>December 15, 2022, Engineering Portion of Geologic Hazard Report for Road and Utility Development prepared by Morgan Civil Engineering Inc.</a:t>
            </a:r>
            <a:endParaRPr lang="en-US" sz="1800" dirty="0"/>
          </a:p>
          <a:p>
            <a:pPr lvl="1"/>
            <a:r>
              <a:rPr lang="en-US" dirty="0"/>
              <a:t>November 21, 2022, Engineering Geologic Hazard Report prepared by R. Warren Krager, R.G., C.E.G.,</a:t>
            </a:r>
            <a:endParaRPr lang="en-US" sz="1800" dirty="0"/>
          </a:p>
          <a:p>
            <a:r>
              <a:rPr lang="en-US" dirty="0"/>
              <a:t>Updated report memorandums dated December 19, 2025, and January 6, 2026, confirming all on-site activities for construction of “Riverview Meadows Phase 2” were completed in compliance with the Geologic Hazard Report for Riverview Meadows Phases 2 and 3, approved by the Tillamook County Planning Commission as #851-21-000414-PLNG (Exhibit B).</a:t>
            </a:r>
          </a:p>
        </p:txBody>
      </p:sp>
    </p:spTree>
    <p:extLst>
      <p:ext uri="{BB962C8B-B14F-4D97-AF65-F5344CB8AC3E}">
        <p14:creationId xmlns:p14="http://schemas.microsoft.com/office/powerpoint/2010/main" val="346385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A9629-5966-4201-7D7C-BBD18EE08D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EBDBB5-3C34-D0A2-0BAB-36E0F3C7C054}"/>
              </a:ext>
            </a:extLst>
          </p:cNvPr>
          <p:cNvSpPr>
            <a:spLocks noGrp="1"/>
          </p:cNvSpPr>
          <p:nvPr>
            <p:ph type="title"/>
          </p:nvPr>
        </p:nvSpPr>
        <p:spPr/>
        <p:txBody>
          <a:bodyPr/>
          <a:lstStyle/>
          <a:p>
            <a:r>
              <a:rPr lang="en-US" dirty="0"/>
              <a:t>STAFF FINDINGS</a:t>
            </a:r>
          </a:p>
        </p:txBody>
      </p:sp>
      <p:sp>
        <p:nvSpPr>
          <p:cNvPr id="6" name="Content Placeholder 5">
            <a:extLst>
              <a:ext uri="{FF2B5EF4-FFF2-40B4-BE49-F238E27FC236}">
                <a16:creationId xmlns:a16="http://schemas.microsoft.com/office/drawing/2014/main" id="{BDCE8B92-6FD7-82D8-EAA8-63569DDAAC2D}"/>
              </a:ext>
            </a:extLst>
          </p:cNvPr>
          <p:cNvSpPr>
            <a:spLocks noGrp="1"/>
          </p:cNvSpPr>
          <p:nvPr>
            <p:ph idx="1"/>
          </p:nvPr>
        </p:nvSpPr>
        <p:spPr>
          <a:xfrm>
            <a:off x="1966823" y="2363638"/>
            <a:ext cx="8169215" cy="4132053"/>
          </a:xfrm>
        </p:spPr>
        <p:txBody>
          <a:bodyPr>
            <a:normAutofit fontScale="92500"/>
          </a:bodyPr>
          <a:lstStyle/>
          <a:p>
            <a:pPr lvl="0"/>
            <a:r>
              <a:rPr lang="en-US" dirty="0"/>
              <a:t>FINDINGS IN RESPONSE TO APPLICABLE DEVELOPMENT STANDARDS CONTAINED IN STAFF REPORT DATED JUNE 4, 2026</a:t>
            </a:r>
          </a:p>
          <a:p>
            <a:r>
              <a:rPr lang="en-US" dirty="0"/>
              <a:t>REQUIRED INFORMATION CONTAINED IN APPLICANT’S SUBMITTAL (EXHIBIT B)</a:t>
            </a:r>
          </a:p>
          <a:p>
            <a:r>
              <a:rPr lang="en-US" dirty="0"/>
              <a:t>APPLICANT WORKING WITH CITY OF NEHALEM AND TILLAMOOK COUNTY PUBLIC WORKS ON INFORMATION REQUIRED TO DEMONSTRATE IMPROVEMENTS HAVE BEEN INSTALLED TO SATISFACTION OF JURISDICTIONAL AUTHORITIES AND IN COMPLIANCE WITH CITY OF NEHALEM ZONING &amp; SUBDIVISION ORDINANCE</a:t>
            </a:r>
          </a:p>
          <a:p>
            <a:r>
              <a:rPr lang="en-US" dirty="0"/>
              <a:t>APPLICANT HAS SUBMITTED PERFORMANCE CONFORMANCE LETTERS FROM SERVICE PROVIDERS, INCLUDING LETTER OF SATISFACTION OF COMPLETION OF INSTALLATION OF UTILITIES FROM NEHALEM BAY WASTEWATER AGENCY.</a:t>
            </a:r>
          </a:p>
          <a:p>
            <a:r>
              <a:rPr lang="en-US" dirty="0"/>
              <a:t>RECOMMENDED CONDITIONS OF APPROVAL CONTAINED IN STAFF REPORT SHOULD PLANNING COMMISSION CHOOSE TO APPROVE THESE REQUESTS.</a:t>
            </a:r>
          </a:p>
          <a:p>
            <a:pPr lvl="0"/>
            <a:endParaRPr lang="en-US" dirty="0"/>
          </a:p>
        </p:txBody>
      </p:sp>
    </p:spTree>
    <p:extLst>
      <p:ext uri="{BB962C8B-B14F-4D97-AF65-F5344CB8AC3E}">
        <p14:creationId xmlns:p14="http://schemas.microsoft.com/office/powerpoint/2010/main" val="2007858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9182-D15A-C78E-FB25-A6D22DF6652F}"/>
              </a:ext>
            </a:extLst>
          </p:cNvPr>
          <p:cNvSpPr>
            <a:spLocks noGrp="1"/>
          </p:cNvSpPr>
          <p:nvPr>
            <p:ph type="ctrTitle"/>
          </p:nvPr>
        </p:nvSpPr>
        <p:spPr/>
        <p:txBody>
          <a:bodyPr/>
          <a:lstStyle/>
          <a:p>
            <a:r>
              <a:rPr lang="en-US" dirty="0"/>
              <a:t>TILLAMOOK COUNTY PUBLIC WORKS COMMENTS</a:t>
            </a:r>
          </a:p>
        </p:txBody>
      </p:sp>
      <p:sp>
        <p:nvSpPr>
          <p:cNvPr id="3" name="Subtitle 2">
            <a:extLst>
              <a:ext uri="{FF2B5EF4-FFF2-40B4-BE49-F238E27FC236}">
                <a16:creationId xmlns:a16="http://schemas.microsoft.com/office/drawing/2014/main" id="{2992C8EB-9986-55AE-965A-1D8D987E1CD4}"/>
              </a:ext>
            </a:extLst>
          </p:cNvPr>
          <p:cNvSpPr>
            <a:spLocks noGrp="1"/>
          </p:cNvSpPr>
          <p:nvPr>
            <p:ph type="subTitle" idx="1"/>
          </p:nvPr>
        </p:nvSpPr>
        <p:spPr/>
        <p:txBody>
          <a:bodyPr/>
          <a:lstStyle/>
          <a:p>
            <a:r>
              <a:rPr lang="en-US" dirty="0"/>
              <a:t>DIRECTOR CHRIS LAITY, PE</a:t>
            </a:r>
          </a:p>
          <a:p>
            <a:r>
              <a:rPr lang="en-US" dirty="0"/>
              <a:t>BRIAN OLLE, PE, ENGINEERING PROJECT SUPERVISOR</a:t>
            </a:r>
          </a:p>
        </p:txBody>
      </p:sp>
    </p:spTree>
    <p:extLst>
      <p:ext uri="{BB962C8B-B14F-4D97-AF65-F5344CB8AC3E}">
        <p14:creationId xmlns:p14="http://schemas.microsoft.com/office/powerpoint/2010/main" val="30933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67AF-E6A5-FDD1-CC75-1662D14641EE}"/>
              </a:ext>
            </a:extLst>
          </p:cNvPr>
          <p:cNvSpPr>
            <a:spLocks noGrp="1"/>
          </p:cNvSpPr>
          <p:nvPr>
            <p:ph type="title"/>
          </p:nvPr>
        </p:nvSpPr>
        <p:spPr/>
        <p:txBody>
          <a:bodyPr/>
          <a:lstStyle/>
          <a:p>
            <a:r>
              <a:rPr lang="en-US" b="1" dirty="0"/>
              <a:t>BACKGROUND</a:t>
            </a:r>
          </a:p>
        </p:txBody>
      </p:sp>
      <p:sp>
        <p:nvSpPr>
          <p:cNvPr id="3" name="Content Placeholder 2">
            <a:extLst>
              <a:ext uri="{FF2B5EF4-FFF2-40B4-BE49-F238E27FC236}">
                <a16:creationId xmlns:a16="http://schemas.microsoft.com/office/drawing/2014/main" id="{993FCC30-092E-2BD9-4AF9-D1275CC96AB5}"/>
              </a:ext>
            </a:extLst>
          </p:cNvPr>
          <p:cNvSpPr>
            <a:spLocks noGrp="1"/>
          </p:cNvSpPr>
          <p:nvPr>
            <p:ph idx="1"/>
          </p:nvPr>
        </p:nvSpPr>
        <p:spPr>
          <a:xfrm>
            <a:off x="1677543" y="2647569"/>
            <a:ext cx="8836914" cy="3101983"/>
          </a:xfrm>
        </p:spPr>
        <p:txBody>
          <a:bodyPr>
            <a:noAutofit/>
          </a:bodyPr>
          <a:lstStyle/>
          <a:p>
            <a:pPr marL="0" indent="0" algn="ctr">
              <a:buNone/>
            </a:pPr>
            <a:r>
              <a:rPr lang="en-US" sz="2000" b="1" dirty="0"/>
              <a:t>APPROVED BY TILLAMOOK COUNTY PLANNING COMMISSION AS PHASES 2 AND 3 OF RIVERVIEW MEADOWS SUBDIVISION</a:t>
            </a:r>
          </a:p>
          <a:p>
            <a:pPr lvl="1"/>
            <a:r>
              <a:rPr lang="en-US" sz="2000" b="1" dirty="0"/>
              <a:t>PHASE 2 #851-21-000414-PLNG OCTOBER 2022</a:t>
            </a:r>
          </a:p>
          <a:p>
            <a:pPr lvl="2"/>
            <a:r>
              <a:rPr lang="en-US" sz="2000" b="1" dirty="0"/>
              <a:t>38-LOT SUBDIVISION</a:t>
            </a:r>
          </a:p>
          <a:p>
            <a:pPr lvl="1"/>
            <a:r>
              <a:rPr lang="en-US" sz="2000" b="1" dirty="0"/>
              <a:t>PHASE 3 #851-23-000009-PLNG JUNE 2023</a:t>
            </a:r>
          </a:p>
          <a:p>
            <a:pPr lvl="2"/>
            <a:r>
              <a:rPr lang="en-US" sz="2000" b="1" dirty="0"/>
              <a:t>36-LOT SUBDIVISION</a:t>
            </a:r>
          </a:p>
          <a:p>
            <a:pPr lvl="1"/>
            <a:r>
              <a:rPr lang="en-US" sz="2000" b="1" dirty="0"/>
              <a:t>GEOLOGIC HAZARD REPORT PHASES 2 &amp; 3 #851-21-000414-PLNG</a:t>
            </a:r>
          </a:p>
        </p:txBody>
      </p:sp>
    </p:spTree>
    <p:extLst>
      <p:ext uri="{BB962C8B-B14F-4D97-AF65-F5344CB8AC3E}">
        <p14:creationId xmlns:p14="http://schemas.microsoft.com/office/powerpoint/2010/main" val="283652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1EE3A-445F-A1F1-D60C-2F3A7B449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122F1-D9D9-31BB-7633-92F592E2B921}"/>
              </a:ext>
            </a:extLst>
          </p:cNvPr>
          <p:cNvSpPr>
            <a:spLocks noGrp="1"/>
          </p:cNvSpPr>
          <p:nvPr>
            <p:ph type="title"/>
          </p:nvPr>
        </p:nvSpPr>
        <p:spPr/>
        <p:txBody>
          <a:bodyPr/>
          <a:lstStyle/>
          <a:p>
            <a:r>
              <a:rPr lang="en-US" b="1" dirty="0"/>
              <a:t>NOTABLE DIFFERENCES</a:t>
            </a:r>
          </a:p>
        </p:txBody>
      </p:sp>
      <p:sp>
        <p:nvSpPr>
          <p:cNvPr id="3" name="Content Placeholder 2">
            <a:extLst>
              <a:ext uri="{FF2B5EF4-FFF2-40B4-BE49-F238E27FC236}">
                <a16:creationId xmlns:a16="http://schemas.microsoft.com/office/drawing/2014/main" id="{E585759E-8792-ECE5-A567-7C3C2B08A00D}"/>
              </a:ext>
            </a:extLst>
          </p:cNvPr>
          <p:cNvSpPr>
            <a:spLocks noGrp="1"/>
          </p:cNvSpPr>
          <p:nvPr>
            <p:ph idx="1"/>
          </p:nvPr>
        </p:nvSpPr>
        <p:spPr>
          <a:xfrm>
            <a:off x="1677543" y="2647569"/>
            <a:ext cx="9234872" cy="3891254"/>
          </a:xfrm>
        </p:spPr>
        <p:txBody>
          <a:bodyPr>
            <a:normAutofit fontScale="92500" lnSpcReduction="10000"/>
          </a:bodyPr>
          <a:lstStyle/>
          <a:p>
            <a:pPr lvl="1"/>
            <a:r>
              <a:rPr lang="en-US" b="1" dirty="0"/>
              <a:t>PHASES 2 &amp; 3 CONSOLIDATED FOR 2026 REVIEW PROCESS</a:t>
            </a:r>
          </a:p>
          <a:p>
            <a:pPr lvl="2"/>
            <a:r>
              <a:rPr lang="en-US" b="1" dirty="0"/>
              <a:t>PHASE 2 CONSISTING OF 74 LOTS &amp; 3 TRACTS</a:t>
            </a:r>
          </a:p>
          <a:p>
            <a:pPr lvl="1"/>
            <a:r>
              <a:rPr lang="en-US" b="1" dirty="0"/>
              <a:t>CITY OF NEHALEM ZONING &amp; SUBDIVISION ORDINANCE UPDATES</a:t>
            </a:r>
          </a:p>
          <a:p>
            <a:pPr lvl="2"/>
            <a:r>
              <a:rPr lang="en-US" b="1" dirty="0"/>
              <a:t>PROPERTY REZONED TO MIXED DENSITY RESIDENTIAL (NH_RM)</a:t>
            </a:r>
          </a:p>
          <a:p>
            <a:pPr lvl="2"/>
            <a:r>
              <a:rPr lang="en-US" b="1" dirty="0"/>
              <a:t>RIPARIAN SETBACKS &amp; BUFFER REQUIREMENTS </a:t>
            </a:r>
          </a:p>
          <a:p>
            <a:pPr lvl="3"/>
            <a:r>
              <a:rPr lang="en-US" b="1" dirty="0"/>
              <a:t>CONDITIONAL USE APPROVAL REQUIRED FOR ENCROACHMENTS IN RIPARIAN BUFFER ZONES (DISTURBANCE AREA = 45 SQUARE FEET OR 3-FOOT BY 15 FOOT AREA)</a:t>
            </a:r>
          </a:p>
          <a:p>
            <a:pPr lvl="3"/>
            <a:r>
              <a:rPr lang="en-US" b="1" dirty="0"/>
              <a:t>SPECIFIC CRITERIA FOR RIPARIAIN BUFFER ZONE ENCROACHMENTS</a:t>
            </a:r>
          </a:p>
          <a:p>
            <a:pPr lvl="1"/>
            <a:r>
              <a:rPr lang="en-US" b="1" dirty="0"/>
              <a:t>FLOODPLAIN DEVELOPMENT PERMIT REQUIREMENT</a:t>
            </a:r>
          </a:p>
          <a:p>
            <a:pPr lvl="1"/>
            <a:r>
              <a:rPr lang="en-US" b="1" dirty="0"/>
              <a:t>ORDINANCE FRAMEWORK OVERHAUL</a:t>
            </a:r>
          </a:p>
          <a:p>
            <a:pPr lvl="2"/>
            <a:r>
              <a:rPr lang="en-US" b="1" dirty="0"/>
              <a:t>CHAPTERS &amp; SECTIONS RENUMBERED, NEW SECTIONS ADDED</a:t>
            </a:r>
          </a:p>
          <a:p>
            <a:pPr marL="0" indent="0" algn="ctr">
              <a:buNone/>
            </a:pPr>
            <a:endParaRPr lang="en-US" dirty="0"/>
          </a:p>
        </p:txBody>
      </p:sp>
    </p:spTree>
    <p:extLst>
      <p:ext uri="{BB962C8B-B14F-4D97-AF65-F5344CB8AC3E}">
        <p14:creationId xmlns:p14="http://schemas.microsoft.com/office/powerpoint/2010/main" val="2209735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E0B9-86C6-A2D8-5603-6DC198DC6B24}"/>
              </a:ext>
            </a:extLst>
          </p:cNvPr>
          <p:cNvSpPr>
            <a:spLocks noGrp="1"/>
          </p:cNvSpPr>
          <p:nvPr>
            <p:ph type="title"/>
          </p:nvPr>
        </p:nvSpPr>
        <p:spPr/>
        <p:txBody>
          <a:bodyPr/>
          <a:lstStyle/>
          <a:p>
            <a:r>
              <a:rPr lang="en-US" b="1" dirty="0"/>
              <a:t>MULTI-JURISDICTIONAL COORDINATION</a:t>
            </a:r>
          </a:p>
        </p:txBody>
      </p:sp>
      <p:sp>
        <p:nvSpPr>
          <p:cNvPr id="3" name="Content Placeholder 2">
            <a:extLst>
              <a:ext uri="{FF2B5EF4-FFF2-40B4-BE49-F238E27FC236}">
                <a16:creationId xmlns:a16="http://schemas.microsoft.com/office/drawing/2014/main" id="{76DC82EE-A8C2-7F5C-B4FB-E3992E918243}"/>
              </a:ext>
            </a:extLst>
          </p:cNvPr>
          <p:cNvSpPr>
            <a:spLocks noGrp="1"/>
          </p:cNvSpPr>
          <p:nvPr>
            <p:ph idx="1"/>
          </p:nvPr>
        </p:nvSpPr>
        <p:spPr/>
        <p:txBody>
          <a:bodyPr>
            <a:normAutofit fontScale="92500" lnSpcReduction="20000"/>
          </a:bodyPr>
          <a:lstStyle/>
          <a:p>
            <a:r>
              <a:rPr lang="en-US" b="1" dirty="0"/>
              <a:t>TILLAMOOK COUNTY DEPT. COMMUNITY DEVELOPMENT</a:t>
            </a:r>
          </a:p>
          <a:p>
            <a:r>
              <a:rPr lang="en-US" b="1" dirty="0"/>
              <a:t>TILLAMOOK COUNTY PUBLIC WORKS DEPARTMENT</a:t>
            </a:r>
          </a:p>
          <a:p>
            <a:r>
              <a:rPr lang="en-US" b="1" dirty="0"/>
              <a:t>TILLAMOOK COUNTY SURVEYOR’S OFFICE</a:t>
            </a:r>
          </a:p>
          <a:p>
            <a:r>
              <a:rPr lang="en-US" b="1" dirty="0"/>
              <a:t>CITY OF NEHALEM</a:t>
            </a:r>
          </a:p>
          <a:p>
            <a:pPr lvl="1"/>
            <a:r>
              <a:rPr lang="en-US" b="1" dirty="0"/>
              <a:t>WATER</a:t>
            </a:r>
          </a:p>
          <a:p>
            <a:pPr lvl="1"/>
            <a:r>
              <a:rPr lang="en-US" b="1" dirty="0"/>
              <a:t>INFRASTRUCTURE</a:t>
            </a:r>
          </a:p>
          <a:p>
            <a:pPr lvl="1"/>
            <a:r>
              <a:rPr lang="en-US" b="1" dirty="0"/>
              <a:t>FLOODPLAIN DEVELOPMENT PERMIT REVIEW</a:t>
            </a:r>
          </a:p>
          <a:p>
            <a:r>
              <a:rPr lang="en-US" b="1" dirty="0"/>
              <a:t>NEHALEM BAY WASTEWATER AGENCY</a:t>
            </a:r>
          </a:p>
          <a:p>
            <a:r>
              <a:rPr lang="en-US" b="1" dirty="0"/>
              <a:t>NEHALEM BAY FIRE DISTRICT</a:t>
            </a:r>
          </a:p>
        </p:txBody>
      </p:sp>
    </p:spTree>
    <p:extLst>
      <p:ext uri="{BB962C8B-B14F-4D97-AF65-F5344CB8AC3E}">
        <p14:creationId xmlns:p14="http://schemas.microsoft.com/office/powerpoint/2010/main" val="418993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716AD-693A-050A-9D15-11ED7CB96601}"/>
              </a:ext>
            </a:extLst>
          </p:cNvPr>
          <p:cNvPicPr>
            <a:picLocks noChangeAspect="1"/>
          </p:cNvPicPr>
          <p:nvPr/>
        </p:nvPicPr>
        <p:blipFill>
          <a:blip r:embed="rId2"/>
          <a:stretch>
            <a:fillRect/>
          </a:stretch>
        </p:blipFill>
        <p:spPr>
          <a:xfrm>
            <a:off x="1438275" y="177248"/>
            <a:ext cx="10062457" cy="6566452"/>
          </a:xfrm>
          <a:prstGeom prst="rect">
            <a:avLst/>
          </a:prstGeom>
        </p:spPr>
      </p:pic>
      <p:sp>
        <p:nvSpPr>
          <p:cNvPr id="4" name="Arrow: Left 3">
            <a:extLst>
              <a:ext uri="{FF2B5EF4-FFF2-40B4-BE49-F238E27FC236}">
                <a16:creationId xmlns:a16="http://schemas.microsoft.com/office/drawing/2014/main" id="{7606DC5A-3B79-F6E0-8E3B-94FB1424D2AB}"/>
              </a:ext>
            </a:extLst>
          </p:cNvPr>
          <p:cNvSpPr/>
          <p:nvPr/>
        </p:nvSpPr>
        <p:spPr>
          <a:xfrm>
            <a:off x="6629400" y="2628900"/>
            <a:ext cx="2009775" cy="8001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99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FFBE2F-B527-0545-A332-350AD40186A3}"/>
              </a:ext>
            </a:extLst>
          </p:cNvPr>
          <p:cNvPicPr>
            <a:picLocks noChangeAspect="1"/>
          </p:cNvPicPr>
          <p:nvPr/>
        </p:nvPicPr>
        <p:blipFill>
          <a:blip r:embed="rId2"/>
          <a:srcRect t="3011" b="9099"/>
          <a:stretch>
            <a:fillRect/>
          </a:stretch>
        </p:blipFill>
        <p:spPr>
          <a:xfrm>
            <a:off x="0" y="0"/>
            <a:ext cx="12191980" cy="6857990"/>
          </a:xfrm>
          <a:prstGeom prst="rect">
            <a:avLst/>
          </a:prstGeom>
        </p:spPr>
      </p:pic>
      <p:sp>
        <p:nvSpPr>
          <p:cNvPr id="4" name="Arrow: Left 3">
            <a:extLst>
              <a:ext uri="{FF2B5EF4-FFF2-40B4-BE49-F238E27FC236}">
                <a16:creationId xmlns:a16="http://schemas.microsoft.com/office/drawing/2014/main" id="{FAE94B61-6C29-9D3A-DD39-F429472A98AF}"/>
              </a:ext>
            </a:extLst>
          </p:cNvPr>
          <p:cNvSpPr/>
          <p:nvPr/>
        </p:nvSpPr>
        <p:spPr>
          <a:xfrm rot="12481235">
            <a:off x="1824487" y="1654115"/>
            <a:ext cx="2009775" cy="8001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33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EA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38652EA-027E-6352-6F03-DC6F340507DF}"/>
              </a:ext>
            </a:extLst>
          </p:cNvPr>
          <p:cNvPicPr>
            <a:picLocks noChangeAspect="1"/>
          </p:cNvPicPr>
          <p:nvPr/>
        </p:nvPicPr>
        <p:blipFill>
          <a:blip r:embed="rId2"/>
          <a:stretch>
            <a:fillRect/>
          </a:stretch>
        </p:blipFill>
        <p:spPr>
          <a:xfrm>
            <a:off x="2085064" y="804672"/>
            <a:ext cx="8077690" cy="5248656"/>
          </a:xfrm>
          <a:prstGeom prst="rect">
            <a:avLst/>
          </a:prstGeom>
        </p:spPr>
      </p:pic>
    </p:spTree>
    <p:extLst>
      <p:ext uri="{BB962C8B-B14F-4D97-AF65-F5344CB8AC3E}">
        <p14:creationId xmlns:p14="http://schemas.microsoft.com/office/powerpoint/2010/main" val="410797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29FF2A0-05B8-218C-3708-440D50A117E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ACB4AE-8251-E147-8BD2-9EC64762325B}"/>
              </a:ext>
            </a:extLst>
          </p:cNvPr>
          <p:cNvPicPr>
            <a:picLocks noChangeAspect="1"/>
          </p:cNvPicPr>
          <p:nvPr/>
        </p:nvPicPr>
        <p:blipFill>
          <a:blip r:embed="rId2"/>
          <a:srcRect t="33898" b="290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F44B7EA5-EE9C-ADFE-0B35-1A1981318626}"/>
              </a:ext>
            </a:extLst>
          </p:cNvPr>
          <p:cNvSpPr txBox="1"/>
          <p:nvPr/>
        </p:nvSpPr>
        <p:spPr>
          <a:xfrm>
            <a:off x="2027208" y="759125"/>
            <a:ext cx="1224950" cy="646331"/>
          </a:xfrm>
          <a:prstGeom prst="rect">
            <a:avLst/>
          </a:prstGeom>
          <a:noFill/>
        </p:spPr>
        <p:txBody>
          <a:bodyPr wrap="square" rtlCol="0">
            <a:spAutoFit/>
          </a:bodyPr>
          <a:lstStyle/>
          <a:p>
            <a:r>
              <a:rPr lang="en-US" b="1" dirty="0"/>
              <a:t>FOREST (F)</a:t>
            </a:r>
          </a:p>
        </p:txBody>
      </p:sp>
      <p:sp>
        <p:nvSpPr>
          <p:cNvPr id="6" name="TextBox 5">
            <a:extLst>
              <a:ext uri="{FF2B5EF4-FFF2-40B4-BE49-F238E27FC236}">
                <a16:creationId xmlns:a16="http://schemas.microsoft.com/office/drawing/2014/main" id="{B187D346-1627-B1EE-8A9C-F3D0278E16BA}"/>
              </a:ext>
            </a:extLst>
          </p:cNvPr>
          <p:cNvSpPr txBox="1"/>
          <p:nvPr/>
        </p:nvSpPr>
        <p:spPr>
          <a:xfrm>
            <a:off x="6976614" y="1885674"/>
            <a:ext cx="1468647" cy="369332"/>
          </a:xfrm>
          <a:prstGeom prst="rect">
            <a:avLst/>
          </a:prstGeom>
          <a:noFill/>
        </p:spPr>
        <p:txBody>
          <a:bodyPr wrap="square">
            <a:spAutoFit/>
          </a:bodyPr>
          <a:lstStyle/>
          <a:p>
            <a:r>
              <a:rPr lang="en-US" b="1" dirty="0"/>
              <a:t>FARM (F-1)</a:t>
            </a:r>
          </a:p>
        </p:txBody>
      </p:sp>
    </p:spTree>
    <p:extLst>
      <p:ext uri="{BB962C8B-B14F-4D97-AF65-F5344CB8AC3E}">
        <p14:creationId xmlns:p14="http://schemas.microsoft.com/office/powerpoint/2010/main" val="4170225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98D7B-77E9-1D80-BC9F-AA7D9332BA12}"/>
              </a:ext>
            </a:extLst>
          </p:cNvPr>
          <p:cNvPicPr>
            <a:picLocks noChangeAspect="1"/>
          </p:cNvPicPr>
          <p:nvPr/>
        </p:nvPicPr>
        <p:blipFill rotWithShape="1">
          <a:blip r:embed="rId2">
            <a:grayscl/>
          </a:blip>
          <a:srcRect t="3846"/>
          <a:stretch/>
        </p:blipFill>
        <p:spPr>
          <a:xfrm>
            <a:off x="20" y="10"/>
            <a:ext cx="12191980" cy="6857990"/>
          </a:xfrm>
          <a:prstGeom prst="rect">
            <a:avLst/>
          </a:prstGeom>
        </p:spPr>
      </p:pic>
    </p:spTree>
    <p:extLst>
      <p:ext uri="{BB962C8B-B14F-4D97-AF65-F5344CB8AC3E}">
        <p14:creationId xmlns:p14="http://schemas.microsoft.com/office/powerpoint/2010/main" val="104209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169</TotalTime>
  <Words>1267</Words>
  <Application>Microsoft Office PowerPoint</Application>
  <PresentationFormat>Widescreen</PresentationFormat>
  <Paragraphs>94</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Times New Roman</vt:lpstr>
      <vt:lpstr>Parcel</vt:lpstr>
      <vt:lpstr>PRELIMINARY SUBDIVISION PLAT REVIEW  REQUEST FOR “RIVERVIEW MEADOWS PHASE 2”   #851-26-000055-PLNG TOGETHER WITH CONDITIONAL USE REQUEST  # 851-26-000139-PLNG &amp; GEOLOGIC HAZARD REPORT REVIEW  #851-26-000056-PLNG</vt:lpstr>
      <vt:lpstr>BACKGROUND</vt:lpstr>
      <vt:lpstr>NOTABLE DIFFERENCES</vt:lpstr>
      <vt:lpstr>MULTI-JURISDICTIONAL COORDINATION</vt:lpstr>
      <vt:lpstr>PowerPoint Presentation</vt:lpstr>
      <vt:lpstr>PowerPoint Presentation</vt:lpstr>
      <vt:lpstr>PowerPoint Presentation</vt:lpstr>
      <vt:lpstr>PowerPoint Presentation</vt:lpstr>
      <vt:lpstr>PowerPoint Presentation</vt:lpstr>
      <vt:lpstr>PowerPoint Presentation</vt:lpstr>
      <vt:lpstr>APPLICABLE STANDARDS</vt:lpstr>
      <vt:lpstr>APPLICABLE CRITERIA</vt:lpstr>
      <vt:lpstr>157.205: MIXED USE RESIDENTIAL (RM) ZONE</vt:lpstr>
      <vt:lpstr>157.507: CONDITIONAL USE PERMITS</vt:lpstr>
      <vt:lpstr>157.442: SPECIAL BUFFERS &amp; SETBACKS</vt:lpstr>
      <vt:lpstr>157.440 GEOLOGICAL HAZARDS</vt:lpstr>
      <vt:lpstr>STAFF FINDINGS</vt:lpstr>
      <vt:lpstr>TILLAMOOK COUNTY PUBLIC WORKS COMMENTS</vt:lpstr>
    </vt:vector>
  </TitlesOfParts>
  <Company>Tillamook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#851-21-000415-PLNG riverview meadows phase 2</dc:title>
  <dc:creator>Sarah Absher</dc:creator>
  <cp:lastModifiedBy>Sarah Absher</cp:lastModifiedBy>
  <cp:revision>30</cp:revision>
  <cp:lastPrinted>2026-06-12T00:28:06Z</cp:lastPrinted>
  <dcterms:created xsi:type="dcterms:W3CDTF">2022-10-20T23:52:34Z</dcterms:created>
  <dcterms:modified xsi:type="dcterms:W3CDTF">2026-06-12T00:48:47Z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