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3"/>
  </p:notesMasterIdLst>
  <p:handoutMasterIdLst>
    <p:handoutMasterId r:id="rId84"/>
  </p:handoutMasterIdLst>
  <p:sldIdLst>
    <p:sldId id="256" r:id="rId2"/>
    <p:sldId id="360" r:id="rId3"/>
    <p:sldId id="330" r:id="rId4"/>
    <p:sldId id="263" r:id="rId5"/>
    <p:sldId id="258" r:id="rId6"/>
    <p:sldId id="257" r:id="rId7"/>
    <p:sldId id="295" r:id="rId8"/>
    <p:sldId id="325" r:id="rId9"/>
    <p:sldId id="357" r:id="rId10"/>
    <p:sldId id="355" r:id="rId11"/>
    <p:sldId id="358" r:id="rId12"/>
    <p:sldId id="359" r:id="rId13"/>
    <p:sldId id="361" r:id="rId14"/>
    <p:sldId id="308" r:id="rId15"/>
    <p:sldId id="362" r:id="rId16"/>
    <p:sldId id="305" r:id="rId17"/>
    <p:sldId id="307" r:id="rId18"/>
    <p:sldId id="368" r:id="rId19"/>
    <p:sldId id="354" r:id="rId20"/>
    <p:sldId id="353" r:id="rId21"/>
    <p:sldId id="293" r:id="rId22"/>
    <p:sldId id="283" r:id="rId23"/>
    <p:sldId id="284" r:id="rId24"/>
    <p:sldId id="285" r:id="rId25"/>
    <p:sldId id="286" r:id="rId26"/>
    <p:sldId id="287" r:id="rId27"/>
    <p:sldId id="302" r:id="rId28"/>
    <p:sldId id="303" r:id="rId29"/>
    <p:sldId id="310" r:id="rId30"/>
    <p:sldId id="292" r:id="rId31"/>
    <p:sldId id="264" r:id="rId32"/>
    <p:sldId id="296" r:id="rId33"/>
    <p:sldId id="294" r:id="rId34"/>
    <p:sldId id="261" r:id="rId35"/>
    <p:sldId id="273" r:id="rId36"/>
    <p:sldId id="274" r:id="rId37"/>
    <p:sldId id="275" r:id="rId38"/>
    <p:sldId id="276" r:id="rId39"/>
    <p:sldId id="277" r:id="rId40"/>
    <p:sldId id="279" r:id="rId41"/>
    <p:sldId id="280" r:id="rId42"/>
    <p:sldId id="281" r:id="rId43"/>
    <p:sldId id="298" r:id="rId44"/>
    <p:sldId id="313" r:id="rId45"/>
    <p:sldId id="312" r:id="rId46"/>
    <p:sldId id="314" r:id="rId47"/>
    <p:sldId id="315" r:id="rId48"/>
    <p:sldId id="316" r:id="rId49"/>
    <p:sldId id="318" r:id="rId50"/>
    <p:sldId id="319" r:id="rId51"/>
    <p:sldId id="320" r:id="rId52"/>
    <p:sldId id="322" r:id="rId53"/>
    <p:sldId id="321" r:id="rId54"/>
    <p:sldId id="323" r:id="rId55"/>
    <p:sldId id="324" r:id="rId56"/>
    <p:sldId id="282" r:id="rId57"/>
    <p:sldId id="290" r:id="rId58"/>
    <p:sldId id="289" r:id="rId59"/>
    <p:sldId id="299" r:id="rId60"/>
    <p:sldId id="329" r:id="rId61"/>
    <p:sldId id="337" r:id="rId62"/>
    <p:sldId id="333" r:id="rId63"/>
    <p:sldId id="341" r:id="rId64"/>
    <p:sldId id="342" r:id="rId65"/>
    <p:sldId id="343" r:id="rId66"/>
    <p:sldId id="340" r:id="rId67"/>
    <p:sldId id="363" r:id="rId68"/>
    <p:sldId id="334" r:id="rId69"/>
    <p:sldId id="344" r:id="rId70"/>
    <p:sldId id="346" r:id="rId71"/>
    <p:sldId id="365" r:id="rId72"/>
    <p:sldId id="369" r:id="rId73"/>
    <p:sldId id="347" r:id="rId74"/>
    <p:sldId id="370" r:id="rId75"/>
    <p:sldId id="366" r:id="rId76"/>
    <p:sldId id="367" r:id="rId77"/>
    <p:sldId id="371" r:id="rId78"/>
    <p:sldId id="348" r:id="rId79"/>
    <p:sldId id="349" r:id="rId80"/>
    <p:sldId id="350" r:id="rId81"/>
    <p:sldId id="372" r:id="rId82"/>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C2D3"/>
    <a:srgbClr val="1FCAD3"/>
    <a:srgbClr val="1CB6BE"/>
    <a:srgbClr val="3EC0DA"/>
    <a:srgbClr val="22D5DE"/>
    <a:srgbClr val="33D9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94660"/>
  </p:normalViewPr>
  <p:slideViewPr>
    <p:cSldViewPr snapToGrid="0">
      <p:cViewPr varScale="1">
        <p:scale>
          <a:sx n="114" d="100"/>
          <a:sy n="114" d="100"/>
        </p:scale>
        <p:origin x="186" y="102"/>
      </p:cViewPr>
      <p:guideLst/>
    </p:cSldViewPr>
  </p:slideViewPr>
  <p:notesTextViewPr>
    <p:cViewPr>
      <p:scale>
        <a:sx n="1" d="1"/>
        <a:sy n="1" d="1"/>
      </p:scale>
      <p:origin x="0" y="0"/>
    </p:cViewPr>
  </p:notesTextViewPr>
  <p:sorterViewPr>
    <p:cViewPr>
      <p:scale>
        <a:sx n="100" d="100"/>
        <a:sy n="100" d="100"/>
      </p:scale>
      <p:origin x="0" y="-1808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BAAFBEC-7719-4D32-B21B-087738CAE5E4}"/>
              </a:ext>
            </a:extLst>
          </p:cNvPr>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BE3959B-EC60-44C7-9F18-14F173157F9E}"/>
              </a:ext>
            </a:extLst>
          </p:cNvPr>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fld id="{4472FD2C-B03E-43AF-8F3C-11A2341CE64A}" type="datetimeFigureOut">
              <a:rPr lang="en-US" smtClean="0"/>
              <a:t>5/27/2021</a:t>
            </a:fld>
            <a:endParaRPr lang="en-US"/>
          </a:p>
        </p:txBody>
      </p:sp>
      <p:sp>
        <p:nvSpPr>
          <p:cNvPr id="4" name="Footer Placeholder 3">
            <a:extLst>
              <a:ext uri="{FF2B5EF4-FFF2-40B4-BE49-F238E27FC236}">
                <a16:creationId xmlns:a16="http://schemas.microsoft.com/office/drawing/2014/main" id="{DF6806FD-3566-4052-8D7D-8A7185F737BE}"/>
              </a:ext>
            </a:extLst>
          </p:cNvPr>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17D9159-9E61-4934-9E7D-208FD153A1DF}"/>
              </a:ext>
            </a:extLst>
          </p:cNvPr>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A094DEDB-BAC3-40E7-9413-B21F6815C33D}" type="slidenum">
              <a:rPr lang="en-US" smtClean="0"/>
              <a:t>‹#›</a:t>
            </a:fld>
            <a:endParaRPr lang="en-US"/>
          </a:p>
        </p:txBody>
      </p:sp>
    </p:spTree>
    <p:extLst>
      <p:ext uri="{BB962C8B-B14F-4D97-AF65-F5344CB8AC3E}">
        <p14:creationId xmlns:p14="http://schemas.microsoft.com/office/powerpoint/2010/main" val="275017559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1D50CBAA-8359-4024-9E13-80446E110607}" type="datetimeFigureOut">
              <a:rPr lang="en-US" smtClean="0"/>
              <a:t>5/27/2021</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79934195-0E30-4969-8B80-F69E91DA1EB8}" type="slidenum">
              <a:rPr lang="en-US" smtClean="0"/>
              <a:t>‹#›</a:t>
            </a:fld>
            <a:endParaRPr lang="en-US"/>
          </a:p>
        </p:txBody>
      </p:sp>
    </p:spTree>
    <p:extLst>
      <p:ext uri="{BB962C8B-B14F-4D97-AF65-F5344CB8AC3E}">
        <p14:creationId xmlns:p14="http://schemas.microsoft.com/office/powerpoint/2010/main" val="890432278"/>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6EDC5-5116-4C97-806B-64F8986E966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99C49C4-D214-4A9E-99B9-A62974BB26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298EFB7-32C0-4232-A66C-780BB73D988A}"/>
              </a:ext>
            </a:extLst>
          </p:cNvPr>
          <p:cNvSpPr>
            <a:spLocks noGrp="1"/>
          </p:cNvSpPr>
          <p:nvPr>
            <p:ph type="dt" sz="half" idx="10"/>
          </p:nvPr>
        </p:nvSpPr>
        <p:spPr/>
        <p:txBody>
          <a:bodyPr/>
          <a:lstStyle/>
          <a:p>
            <a:fld id="{5E6859D9-4507-4244-9BDE-7CCC62A5E56D}" type="datetime1">
              <a:rPr lang="en-US" smtClean="0"/>
              <a:t>5/27/2021</a:t>
            </a:fld>
            <a:endParaRPr lang="en-US"/>
          </a:p>
        </p:txBody>
      </p:sp>
      <p:sp>
        <p:nvSpPr>
          <p:cNvPr id="5" name="Footer Placeholder 4">
            <a:extLst>
              <a:ext uri="{FF2B5EF4-FFF2-40B4-BE49-F238E27FC236}">
                <a16:creationId xmlns:a16="http://schemas.microsoft.com/office/drawing/2014/main" id="{CD34E8FC-5C09-4FEE-B9BC-F8919D00F3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70683C-56EE-49DD-9743-7017163E5C71}"/>
              </a:ext>
            </a:extLst>
          </p:cNvPr>
          <p:cNvSpPr>
            <a:spLocks noGrp="1"/>
          </p:cNvSpPr>
          <p:nvPr>
            <p:ph type="sldNum" sz="quarter" idx="12"/>
          </p:nvPr>
        </p:nvSpPr>
        <p:spPr/>
        <p:txBody>
          <a:bodyPr/>
          <a:lstStyle/>
          <a:p>
            <a:fld id="{6ECA1FC4-7A5B-4278-9BF1-48A42DE10085}" type="slidenum">
              <a:rPr lang="en-US" smtClean="0"/>
              <a:t>‹#›</a:t>
            </a:fld>
            <a:endParaRPr lang="en-US"/>
          </a:p>
        </p:txBody>
      </p:sp>
    </p:spTree>
    <p:extLst>
      <p:ext uri="{BB962C8B-B14F-4D97-AF65-F5344CB8AC3E}">
        <p14:creationId xmlns:p14="http://schemas.microsoft.com/office/powerpoint/2010/main" val="35405051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FE337-3C62-41F7-A0E8-FEB1F553175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803D49-86DA-4100-95BF-BF0D026ABB4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055A26-4A92-4BA3-AA8D-029B0E05DA48}"/>
              </a:ext>
            </a:extLst>
          </p:cNvPr>
          <p:cNvSpPr>
            <a:spLocks noGrp="1"/>
          </p:cNvSpPr>
          <p:nvPr>
            <p:ph type="dt" sz="half" idx="10"/>
          </p:nvPr>
        </p:nvSpPr>
        <p:spPr/>
        <p:txBody>
          <a:bodyPr/>
          <a:lstStyle/>
          <a:p>
            <a:fld id="{2A583646-B9E4-4F9F-812A-94ADE3ECB191}" type="datetime1">
              <a:rPr lang="en-US" smtClean="0"/>
              <a:t>5/27/2021</a:t>
            </a:fld>
            <a:endParaRPr lang="en-US"/>
          </a:p>
        </p:txBody>
      </p:sp>
      <p:sp>
        <p:nvSpPr>
          <p:cNvPr id="5" name="Footer Placeholder 4">
            <a:extLst>
              <a:ext uri="{FF2B5EF4-FFF2-40B4-BE49-F238E27FC236}">
                <a16:creationId xmlns:a16="http://schemas.microsoft.com/office/drawing/2014/main" id="{EFF2D0D4-AFF2-4AFF-9C36-7C7F146994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7122D2-2363-4064-85E0-2A1423B48E5C}"/>
              </a:ext>
            </a:extLst>
          </p:cNvPr>
          <p:cNvSpPr>
            <a:spLocks noGrp="1"/>
          </p:cNvSpPr>
          <p:nvPr>
            <p:ph type="sldNum" sz="quarter" idx="12"/>
          </p:nvPr>
        </p:nvSpPr>
        <p:spPr/>
        <p:txBody>
          <a:bodyPr/>
          <a:lstStyle/>
          <a:p>
            <a:fld id="{6ECA1FC4-7A5B-4278-9BF1-48A42DE10085}" type="slidenum">
              <a:rPr lang="en-US" smtClean="0"/>
              <a:t>‹#›</a:t>
            </a:fld>
            <a:endParaRPr lang="en-US"/>
          </a:p>
        </p:txBody>
      </p:sp>
    </p:spTree>
    <p:extLst>
      <p:ext uri="{BB962C8B-B14F-4D97-AF65-F5344CB8AC3E}">
        <p14:creationId xmlns:p14="http://schemas.microsoft.com/office/powerpoint/2010/main" val="11643702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4516BD-57A0-463E-A693-446F0DD1F73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92743C6-B8B9-4473-9DC7-9195AAFA6AE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6652BB-238D-4CD9-8C44-3E84C86322FE}"/>
              </a:ext>
            </a:extLst>
          </p:cNvPr>
          <p:cNvSpPr>
            <a:spLocks noGrp="1"/>
          </p:cNvSpPr>
          <p:nvPr>
            <p:ph type="dt" sz="half" idx="10"/>
          </p:nvPr>
        </p:nvSpPr>
        <p:spPr/>
        <p:txBody>
          <a:bodyPr/>
          <a:lstStyle/>
          <a:p>
            <a:fld id="{1C2F76F3-5CC3-4D72-BB7F-51A01F379891}" type="datetime1">
              <a:rPr lang="en-US" smtClean="0"/>
              <a:t>5/27/2021</a:t>
            </a:fld>
            <a:endParaRPr lang="en-US"/>
          </a:p>
        </p:txBody>
      </p:sp>
      <p:sp>
        <p:nvSpPr>
          <p:cNvPr id="5" name="Footer Placeholder 4">
            <a:extLst>
              <a:ext uri="{FF2B5EF4-FFF2-40B4-BE49-F238E27FC236}">
                <a16:creationId xmlns:a16="http://schemas.microsoft.com/office/drawing/2014/main" id="{45A172FC-338C-400F-898F-BC331A0053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FC1544-14F2-4DD4-BA3E-ECB3634318DB}"/>
              </a:ext>
            </a:extLst>
          </p:cNvPr>
          <p:cNvSpPr>
            <a:spLocks noGrp="1"/>
          </p:cNvSpPr>
          <p:nvPr>
            <p:ph type="sldNum" sz="quarter" idx="12"/>
          </p:nvPr>
        </p:nvSpPr>
        <p:spPr/>
        <p:txBody>
          <a:bodyPr/>
          <a:lstStyle/>
          <a:p>
            <a:fld id="{6ECA1FC4-7A5B-4278-9BF1-48A42DE10085}" type="slidenum">
              <a:rPr lang="en-US" smtClean="0"/>
              <a:t>‹#›</a:t>
            </a:fld>
            <a:endParaRPr lang="en-US"/>
          </a:p>
        </p:txBody>
      </p:sp>
    </p:spTree>
    <p:extLst>
      <p:ext uri="{BB962C8B-B14F-4D97-AF65-F5344CB8AC3E}">
        <p14:creationId xmlns:p14="http://schemas.microsoft.com/office/powerpoint/2010/main" val="28768183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1D1A1-1460-4946-AA1F-7C0F2CAC47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9D9358-05C9-40D4-ABD7-176EC0C51C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C58B3B-AD03-4B5F-969C-B2F38E3A3A02}"/>
              </a:ext>
            </a:extLst>
          </p:cNvPr>
          <p:cNvSpPr>
            <a:spLocks noGrp="1"/>
          </p:cNvSpPr>
          <p:nvPr>
            <p:ph type="dt" sz="half" idx="10"/>
          </p:nvPr>
        </p:nvSpPr>
        <p:spPr/>
        <p:txBody>
          <a:bodyPr/>
          <a:lstStyle/>
          <a:p>
            <a:fld id="{C318853B-5DE2-49BF-AFC9-D3A12A8FD64D}" type="datetime1">
              <a:rPr lang="en-US" smtClean="0"/>
              <a:t>5/27/2021</a:t>
            </a:fld>
            <a:endParaRPr lang="en-US"/>
          </a:p>
        </p:txBody>
      </p:sp>
      <p:sp>
        <p:nvSpPr>
          <p:cNvPr id="5" name="Footer Placeholder 4">
            <a:extLst>
              <a:ext uri="{FF2B5EF4-FFF2-40B4-BE49-F238E27FC236}">
                <a16:creationId xmlns:a16="http://schemas.microsoft.com/office/drawing/2014/main" id="{E4356FDE-B321-4A61-98C5-660455CD7A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249D25-98B6-4754-9412-CDCD84B33CD7}"/>
              </a:ext>
            </a:extLst>
          </p:cNvPr>
          <p:cNvSpPr>
            <a:spLocks noGrp="1"/>
          </p:cNvSpPr>
          <p:nvPr>
            <p:ph type="sldNum" sz="quarter" idx="12"/>
          </p:nvPr>
        </p:nvSpPr>
        <p:spPr>
          <a:xfrm>
            <a:off x="9227820" y="6356350"/>
            <a:ext cx="2743200" cy="365125"/>
          </a:xfrm>
        </p:spPr>
        <p:txBody>
          <a:bodyPr/>
          <a:lstStyle/>
          <a:p>
            <a:fld id="{6ECA1FC4-7A5B-4278-9BF1-48A42DE10085}" type="slidenum">
              <a:rPr lang="en-US" smtClean="0"/>
              <a:t>‹#›</a:t>
            </a:fld>
            <a:endParaRPr lang="en-US"/>
          </a:p>
        </p:txBody>
      </p:sp>
    </p:spTree>
    <p:extLst>
      <p:ext uri="{BB962C8B-B14F-4D97-AF65-F5344CB8AC3E}">
        <p14:creationId xmlns:p14="http://schemas.microsoft.com/office/powerpoint/2010/main" val="28665450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6727E-27B5-4D9E-BA06-D1FFBBB95C3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84B2F96-2CB5-495D-8A91-92B504ED9E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446A609-D5ED-423D-9BB8-2F00FAF3DAE2}"/>
              </a:ext>
            </a:extLst>
          </p:cNvPr>
          <p:cNvSpPr>
            <a:spLocks noGrp="1"/>
          </p:cNvSpPr>
          <p:nvPr>
            <p:ph type="dt" sz="half" idx="10"/>
          </p:nvPr>
        </p:nvSpPr>
        <p:spPr/>
        <p:txBody>
          <a:bodyPr/>
          <a:lstStyle/>
          <a:p>
            <a:fld id="{1F3A6E85-2933-43FE-A771-ED64002FE76A}" type="datetime1">
              <a:rPr lang="en-US" smtClean="0"/>
              <a:t>5/27/2021</a:t>
            </a:fld>
            <a:endParaRPr lang="en-US"/>
          </a:p>
        </p:txBody>
      </p:sp>
      <p:sp>
        <p:nvSpPr>
          <p:cNvPr id="5" name="Footer Placeholder 4">
            <a:extLst>
              <a:ext uri="{FF2B5EF4-FFF2-40B4-BE49-F238E27FC236}">
                <a16:creationId xmlns:a16="http://schemas.microsoft.com/office/drawing/2014/main" id="{5162DB6E-C3EE-4500-96AC-CBC3FEFCFD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FDBE94-9E3D-43CA-845E-9B634D53BB3C}"/>
              </a:ext>
            </a:extLst>
          </p:cNvPr>
          <p:cNvSpPr>
            <a:spLocks noGrp="1"/>
          </p:cNvSpPr>
          <p:nvPr>
            <p:ph type="sldNum" sz="quarter" idx="12"/>
          </p:nvPr>
        </p:nvSpPr>
        <p:spPr/>
        <p:txBody>
          <a:bodyPr/>
          <a:lstStyle/>
          <a:p>
            <a:fld id="{6ECA1FC4-7A5B-4278-9BF1-48A42DE10085}" type="slidenum">
              <a:rPr lang="en-US" smtClean="0"/>
              <a:t>‹#›</a:t>
            </a:fld>
            <a:endParaRPr lang="en-US"/>
          </a:p>
        </p:txBody>
      </p:sp>
    </p:spTree>
    <p:extLst>
      <p:ext uri="{BB962C8B-B14F-4D97-AF65-F5344CB8AC3E}">
        <p14:creationId xmlns:p14="http://schemas.microsoft.com/office/powerpoint/2010/main" val="5854956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3DCF0-2F09-4B03-A9A7-D1B151A651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1014FC-B743-43B4-9D49-5B05F89F90B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91FA7E-BD86-450C-8B47-31DC8F8BD25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04743F1-BCD2-4AE9-81AF-579A395A56CF}"/>
              </a:ext>
            </a:extLst>
          </p:cNvPr>
          <p:cNvSpPr>
            <a:spLocks noGrp="1"/>
          </p:cNvSpPr>
          <p:nvPr>
            <p:ph type="dt" sz="half" idx="10"/>
          </p:nvPr>
        </p:nvSpPr>
        <p:spPr/>
        <p:txBody>
          <a:bodyPr/>
          <a:lstStyle/>
          <a:p>
            <a:fld id="{4BB25845-1D67-41ED-9642-4BA444D4C3DD}" type="datetime1">
              <a:rPr lang="en-US" smtClean="0"/>
              <a:t>5/27/2021</a:t>
            </a:fld>
            <a:endParaRPr lang="en-US"/>
          </a:p>
        </p:txBody>
      </p:sp>
      <p:sp>
        <p:nvSpPr>
          <p:cNvPr id="6" name="Footer Placeholder 5">
            <a:extLst>
              <a:ext uri="{FF2B5EF4-FFF2-40B4-BE49-F238E27FC236}">
                <a16:creationId xmlns:a16="http://schemas.microsoft.com/office/drawing/2014/main" id="{817B2540-C840-4A8A-8AC0-6F8E5C8C70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AEC8F0-8520-472D-8E9D-40A5D747D209}"/>
              </a:ext>
            </a:extLst>
          </p:cNvPr>
          <p:cNvSpPr>
            <a:spLocks noGrp="1"/>
          </p:cNvSpPr>
          <p:nvPr>
            <p:ph type="sldNum" sz="quarter" idx="12"/>
          </p:nvPr>
        </p:nvSpPr>
        <p:spPr/>
        <p:txBody>
          <a:bodyPr/>
          <a:lstStyle/>
          <a:p>
            <a:fld id="{6ECA1FC4-7A5B-4278-9BF1-48A42DE10085}" type="slidenum">
              <a:rPr lang="en-US" smtClean="0"/>
              <a:t>‹#›</a:t>
            </a:fld>
            <a:endParaRPr lang="en-US"/>
          </a:p>
        </p:txBody>
      </p:sp>
    </p:spTree>
    <p:extLst>
      <p:ext uri="{BB962C8B-B14F-4D97-AF65-F5344CB8AC3E}">
        <p14:creationId xmlns:p14="http://schemas.microsoft.com/office/powerpoint/2010/main" val="3996121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D9E76-310C-47AF-9F39-3CBBE333FA9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705362-69F0-41D5-B331-21ED7B3C3E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57FA684-6D91-4E02-9506-43032DFFE0A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14EB2F7-9F7A-4294-BC9C-8B2227B775D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2CFF5A7-43E7-43FA-B41C-965AB238D3B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88BED5-67EC-4153-8919-A656D98E2F25}"/>
              </a:ext>
            </a:extLst>
          </p:cNvPr>
          <p:cNvSpPr>
            <a:spLocks noGrp="1"/>
          </p:cNvSpPr>
          <p:nvPr>
            <p:ph type="dt" sz="half" idx="10"/>
          </p:nvPr>
        </p:nvSpPr>
        <p:spPr/>
        <p:txBody>
          <a:bodyPr/>
          <a:lstStyle/>
          <a:p>
            <a:fld id="{36E2E193-996C-4CE5-B73E-0D6C156E1892}" type="datetime1">
              <a:rPr lang="en-US" smtClean="0"/>
              <a:t>5/27/2021</a:t>
            </a:fld>
            <a:endParaRPr lang="en-US"/>
          </a:p>
        </p:txBody>
      </p:sp>
      <p:sp>
        <p:nvSpPr>
          <p:cNvPr id="8" name="Footer Placeholder 7">
            <a:extLst>
              <a:ext uri="{FF2B5EF4-FFF2-40B4-BE49-F238E27FC236}">
                <a16:creationId xmlns:a16="http://schemas.microsoft.com/office/drawing/2014/main" id="{6CCEAAF8-70A6-48A4-8A78-D9D6783820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8FCBFB8-D2C4-4B0A-B77F-BBD78023D5CF}"/>
              </a:ext>
            </a:extLst>
          </p:cNvPr>
          <p:cNvSpPr>
            <a:spLocks noGrp="1"/>
          </p:cNvSpPr>
          <p:nvPr>
            <p:ph type="sldNum" sz="quarter" idx="12"/>
          </p:nvPr>
        </p:nvSpPr>
        <p:spPr/>
        <p:txBody>
          <a:bodyPr/>
          <a:lstStyle/>
          <a:p>
            <a:fld id="{6ECA1FC4-7A5B-4278-9BF1-48A42DE10085}" type="slidenum">
              <a:rPr lang="en-US" smtClean="0"/>
              <a:t>‹#›</a:t>
            </a:fld>
            <a:endParaRPr lang="en-US"/>
          </a:p>
        </p:txBody>
      </p:sp>
    </p:spTree>
    <p:extLst>
      <p:ext uri="{BB962C8B-B14F-4D97-AF65-F5344CB8AC3E}">
        <p14:creationId xmlns:p14="http://schemas.microsoft.com/office/powerpoint/2010/main" val="3900182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419B6-4520-4FEF-8EAB-839AD2EDCCA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5978388-4C46-42D6-9DF2-C01F954AC577}"/>
              </a:ext>
            </a:extLst>
          </p:cNvPr>
          <p:cNvSpPr>
            <a:spLocks noGrp="1"/>
          </p:cNvSpPr>
          <p:nvPr>
            <p:ph type="dt" sz="half" idx="10"/>
          </p:nvPr>
        </p:nvSpPr>
        <p:spPr/>
        <p:txBody>
          <a:bodyPr/>
          <a:lstStyle/>
          <a:p>
            <a:fld id="{F3F0D929-5AE0-45F2-AABB-E0AB830B5AF4}" type="datetime1">
              <a:rPr lang="en-US" smtClean="0"/>
              <a:t>5/27/2021</a:t>
            </a:fld>
            <a:endParaRPr lang="en-US"/>
          </a:p>
        </p:txBody>
      </p:sp>
      <p:sp>
        <p:nvSpPr>
          <p:cNvPr id="4" name="Footer Placeholder 3">
            <a:extLst>
              <a:ext uri="{FF2B5EF4-FFF2-40B4-BE49-F238E27FC236}">
                <a16:creationId xmlns:a16="http://schemas.microsoft.com/office/drawing/2014/main" id="{247BF6AC-E616-46DD-A20D-4C1B128D4D7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55978F6-21C6-40FA-A434-7D4A052EE6B3}"/>
              </a:ext>
            </a:extLst>
          </p:cNvPr>
          <p:cNvSpPr>
            <a:spLocks noGrp="1"/>
          </p:cNvSpPr>
          <p:nvPr>
            <p:ph type="sldNum" sz="quarter" idx="12"/>
          </p:nvPr>
        </p:nvSpPr>
        <p:spPr/>
        <p:txBody>
          <a:bodyPr/>
          <a:lstStyle/>
          <a:p>
            <a:fld id="{6ECA1FC4-7A5B-4278-9BF1-48A42DE10085}" type="slidenum">
              <a:rPr lang="en-US" smtClean="0"/>
              <a:t>‹#›</a:t>
            </a:fld>
            <a:endParaRPr lang="en-US"/>
          </a:p>
        </p:txBody>
      </p:sp>
    </p:spTree>
    <p:extLst>
      <p:ext uri="{BB962C8B-B14F-4D97-AF65-F5344CB8AC3E}">
        <p14:creationId xmlns:p14="http://schemas.microsoft.com/office/powerpoint/2010/main" val="7069461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638CE4-BEC4-4D08-A927-D8F2E4616154}"/>
              </a:ext>
            </a:extLst>
          </p:cNvPr>
          <p:cNvSpPr>
            <a:spLocks noGrp="1"/>
          </p:cNvSpPr>
          <p:nvPr>
            <p:ph type="dt" sz="half" idx="10"/>
          </p:nvPr>
        </p:nvSpPr>
        <p:spPr/>
        <p:txBody>
          <a:bodyPr/>
          <a:lstStyle/>
          <a:p>
            <a:fld id="{1BC36C48-624E-46A6-9BDC-6FE9FE08C1B3}" type="datetime1">
              <a:rPr lang="en-US" smtClean="0"/>
              <a:t>5/27/2021</a:t>
            </a:fld>
            <a:endParaRPr lang="en-US"/>
          </a:p>
        </p:txBody>
      </p:sp>
      <p:sp>
        <p:nvSpPr>
          <p:cNvPr id="3" name="Footer Placeholder 2">
            <a:extLst>
              <a:ext uri="{FF2B5EF4-FFF2-40B4-BE49-F238E27FC236}">
                <a16:creationId xmlns:a16="http://schemas.microsoft.com/office/drawing/2014/main" id="{A37A3BF4-6B21-4A1C-96B8-17DC17C8C47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D48EF85-C317-421B-A9BB-E9D5BB5E8041}"/>
              </a:ext>
            </a:extLst>
          </p:cNvPr>
          <p:cNvSpPr>
            <a:spLocks noGrp="1"/>
          </p:cNvSpPr>
          <p:nvPr>
            <p:ph type="sldNum" sz="quarter" idx="12"/>
          </p:nvPr>
        </p:nvSpPr>
        <p:spPr/>
        <p:txBody>
          <a:bodyPr/>
          <a:lstStyle/>
          <a:p>
            <a:fld id="{6ECA1FC4-7A5B-4278-9BF1-48A42DE10085}" type="slidenum">
              <a:rPr lang="en-US" smtClean="0"/>
              <a:t>‹#›</a:t>
            </a:fld>
            <a:endParaRPr lang="en-US"/>
          </a:p>
        </p:txBody>
      </p:sp>
    </p:spTree>
    <p:extLst>
      <p:ext uri="{BB962C8B-B14F-4D97-AF65-F5344CB8AC3E}">
        <p14:creationId xmlns:p14="http://schemas.microsoft.com/office/powerpoint/2010/main" val="32950054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DB9A6-385D-42B7-AA08-1474C62606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31BDB17-6C41-4732-BD1B-983B66914E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C8CAE1D-E47F-42E0-A931-B070B57CCA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8831B6-D9D4-44C2-AC26-1B91388BBB0B}"/>
              </a:ext>
            </a:extLst>
          </p:cNvPr>
          <p:cNvSpPr>
            <a:spLocks noGrp="1"/>
          </p:cNvSpPr>
          <p:nvPr>
            <p:ph type="dt" sz="half" idx="10"/>
          </p:nvPr>
        </p:nvSpPr>
        <p:spPr/>
        <p:txBody>
          <a:bodyPr/>
          <a:lstStyle/>
          <a:p>
            <a:fld id="{6C71F2F9-2470-468D-8E7A-EACE5D932BE4}" type="datetime1">
              <a:rPr lang="en-US" smtClean="0"/>
              <a:t>5/27/2021</a:t>
            </a:fld>
            <a:endParaRPr lang="en-US"/>
          </a:p>
        </p:txBody>
      </p:sp>
      <p:sp>
        <p:nvSpPr>
          <p:cNvPr id="6" name="Footer Placeholder 5">
            <a:extLst>
              <a:ext uri="{FF2B5EF4-FFF2-40B4-BE49-F238E27FC236}">
                <a16:creationId xmlns:a16="http://schemas.microsoft.com/office/drawing/2014/main" id="{C0F5AB74-B26A-49E5-80FF-613D17C55D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E54EFE-A7D2-49AC-BD15-3D22FC2BB281}"/>
              </a:ext>
            </a:extLst>
          </p:cNvPr>
          <p:cNvSpPr>
            <a:spLocks noGrp="1"/>
          </p:cNvSpPr>
          <p:nvPr>
            <p:ph type="sldNum" sz="quarter" idx="12"/>
          </p:nvPr>
        </p:nvSpPr>
        <p:spPr/>
        <p:txBody>
          <a:bodyPr/>
          <a:lstStyle/>
          <a:p>
            <a:fld id="{6ECA1FC4-7A5B-4278-9BF1-48A42DE10085}" type="slidenum">
              <a:rPr lang="en-US" smtClean="0"/>
              <a:t>‹#›</a:t>
            </a:fld>
            <a:endParaRPr lang="en-US"/>
          </a:p>
        </p:txBody>
      </p:sp>
    </p:spTree>
    <p:extLst>
      <p:ext uri="{BB962C8B-B14F-4D97-AF65-F5344CB8AC3E}">
        <p14:creationId xmlns:p14="http://schemas.microsoft.com/office/powerpoint/2010/main" val="34897862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32711-DCC4-4455-8FFF-D307501627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B5B7D45-9EA6-4CF6-B124-B5631C2226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60D26DB-AF5D-444F-9552-540F8E4EA9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02E316-F6C3-4330-A4FA-2CBD1E916BAF}"/>
              </a:ext>
            </a:extLst>
          </p:cNvPr>
          <p:cNvSpPr>
            <a:spLocks noGrp="1"/>
          </p:cNvSpPr>
          <p:nvPr>
            <p:ph type="dt" sz="half" idx="10"/>
          </p:nvPr>
        </p:nvSpPr>
        <p:spPr/>
        <p:txBody>
          <a:bodyPr/>
          <a:lstStyle/>
          <a:p>
            <a:fld id="{B190AE90-8893-47AA-ADAC-3295502FA479}" type="datetime1">
              <a:rPr lang="en-US" smtClean="0"/>
              <a:t>5/27/2021</a:t>
            </a:fld>
            <a:endParaRPr lang="en-US"/>
          </a:p>
        </p:txBody>
      </p:sp>
      <p:sp>
        <p:nvSpPr>
          <p:cNvPr id="6" name="Footer Placeholder 5">
            <a:extLst>
              <a:ext uri="{FF2B5EF4-FFF2-40B4-BE49-F238E27FC236}">
                <a16:creationId xmlns:a16="http://schemas.microsoft.com/office/drawing/2014/main" id="{49B31EC1-74B5-4A4A-8261-DB149A79E3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7FF333-C4C0-4B17-8D97-F57F8CFBFEB6}"/>
              </a:ext>
            </a:extLst>
          </p:cNvPr>
          <p:cNvSpPr>
            <a:spLocks noGrp="1"/>
          </p:cNvSpPr>
          <p:nvPr>
            <p:ph type="sldNum" sz="quarter" idx="12"/>
          </p:nvPr>
        </p:nvSpPr>
        <p:spPr/>
        <p:txBody>
          <a:bodyPr/>
          <a:lstStyle/>
          <a:p>
            <a:fld id="{6ECA1FC4-7A5B-4278-9BF1-48A42DE10085}" type="slidenum">
              <a:rPr lang="en-US" smtClean="0"/>
              <a:t>‹#›</a:t>
            </a:fld>
            <a:endParaRPr lang="en-US"/>
          </a:p>
        </p:txBody>
      </p:sp>
    </p:spTree>
    <p:extLst>
      <p:ext uri="{BB962C8B-B14F-4D97-AF65-F5344CB8AC3E}">
        <p14:creationId xmlns:p14="http://schemas.microsoft.com/office/powerpoint/2010/main" val="33306997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FC2D3"/>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9228F8-9DB2-413B-AA9F-CE6CD3DA2B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D7348CE-4B55-4C34-8660-1545A5D6F1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B187BB-9E42-42BB-BA3A-31A2B3950D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58FBEB-99C2-4F0E-A121-10E7014CF805}" type="datetime1">
              <a:rPr lang="en-US" smtClean="0"/>
              <a:t>5/27/2021</a:t>
            </a:fld>
            <a:endParaRPr lang="en-US"/>
          </a:p>
        </p:txBody>
      </p:sp>
      <p:sp>
        <p:nvSpPr>
          <p:cNvPr id="5" name="Footer Placeholder 4">
            <a:extLst>
              <a:ext uri="{FF2B5EF4-FFF2-40B4-BE49-F238E27FC236}">
                <a16:creationId xmlns:a16="http://schemas.microsoft.com/office/drawing/2014/main" id="{79CA388B-FAF9-477B-AA63-02CCC7F5CA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4D956DC-8D2F-4DEC-950D-6C8C59E89910}"/>
              </a:ext>
            </a:extLst>
          </p:cNvPr>
          <p:cNvSpPr>
            <a:spLocks noGrp="1"/>
          </p:cNvSpPr>
          <p:nvPr>
            <p:ph type="sldNum" sz="quarter" idx="4"/>
          </p:nvPr>
        </p:nvSpPr>
        <p:spPr>
          <a:xfrm>
            <a:off x="934212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CA1FC4-7A5B-4278-9BF1-48A42DE10085}" type="slidenum">
              <a:rPr lang="en-US" smtClean="0"/>
              <a:t>‹#›</a:t>
            </a:fld>
            <a:endParaRPr lang="en-US"/>
          </a:p>
        </p:txBody>
      </p:sp>
    </p:spTree>
    <p:extLst>
      <p:ext uri="{BB962C8B-B14F-4D97-AF65-F5344CB8AC3E}">
        <p14:creationId xmlns:p14="http://schemas.microsoft.com/office/powerpoint/2010/main" val="37938365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1.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microsoft.com/office/2007/relationships/hdphoto" Target="../media/hdphoto6.wdp"/></Relationships>
</file>

<file path=ppt/slides/_rels/slide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CBEA7-1500-42CD-8E9E-4EFC07EC9BDA}"/>
              </a:ext>
            </a:extLst>
          </p:cNvPr>
          <p:cNvSpPr>
            <a:spLocks noGrp="1"/>
          </p:cNvSpPr>
          <p:nvPr>
            <p:ph type="ctrTitle"/>
          </p:nvPr>
        </p:nvSpPr>
        <p:spPr>
          <a:xfrm>
            <a:off x="792480" y="426326"/>
            <a:ext cx="11081072" cy="3544203"/>
          </a:xfrm>
        </p:spPr>
        <p:txBody>
          <a:bodyPr>
            <a:normAutofit/>
          </a:bodyPr>
          <a:lstStyle/>
          <a:p>
            <a:r>
              <a:rPr lang="en-US" b="1" dirty="0">
                <a:solidFill>
                  <a:schemeClr val="bg1"/>
                </a:solidFill>
              </a:rPr>
              <a:t>Pine Beach Combined Application</a:t>
            </a:r>
            <a:br>
              <a:rPr lang="en-US" b="1" dirty="0">
                <a:solidFill>
                  <a:schemeClr val="bg1"/>
                </a:solidFill>
              </a:rPr>
            </a:br>
            <a:r>
              <a:rPr lang="en-US" b="1" dirty="0">
                <a:solidFill>
                  <a:schemeClr val="bg1"/>
                </a:solidFill>
              </a:rPr>
              <a:t>for Shoreline Protection</a:t>
            </a:r>
            <a:br>
              <a:rPr lang="en-US" dirty="0">
                <a:solidFill>
                  <a:schemeClr val="bg1"/>
                </a:solidFill>
              </a:rPr>
            </a:br>
            <a:r>
              <a:rPr lang="en-US" sz="4000" dirty="0">
                <a:solidFill>
                  <a:schemeClr val="bg1"/>
                </a:solidFill>
              </a:rPr>
              <a:t>Tillamook County Planning Commission</a:t>
            </a:r>
            <a:br>
              <a:rPr lang="en-US" sz="4000" dirty="0">
                <a:solidFill>
                  <a:schemeClr val="bg1"/>
                </a:solidFill>
              </a:rPr>
            </a:br>
            <a:r>
              <a:rPr lang="en-US" sz="4000" dirty="0">
                <a:solidFill>
                  <a:schemeClr val="bg1"/>
                </a:solidFill>
              </a:rPr>
              <a:t>May 27, 2021</a:t>
            </a:r>
          </a:p>
        </p:txBody>
      </p:sp>
      <p:sp>
        <p:nvSpPr>
          <p:cNvPr id="3" name="Subtitle 2">
            <a:extLst>
              <a:ext uri="{FF2B5EF4-FFF2-40B4-BE49-F238E27FC236}">
                <a16:creationId xmlns:a16="http://schemas.microsoft.com/office/drawing/2014/main" id="{AABE9E22-9D88-47D2-9AA4-A148109A793E}"/>
              </a:ext>
            </a:extLst>
          </p:cNvPr>
          <p:cNvSpPr>
            <a:spLocks noGrp="1"/>
          </p:cNvSpPr>
          <p:nvPr>
            <p:ph type="subTitle" idx="1"/>
          </p:nvPr>
        </p:nvSpPr>
        <p:spPr>
          <a:xfrm>
            <a:off x="792480" y="4666566"/>
            <a:ext cx="11081072" cy="1655762"/>
          </a:xfrm>
        </p:spPr>
        <p:txBody>
          <a:bodyPr>
            <a:normAutofit/>
          </a:bodyPr>
          <a:lstStyle/>
          <a:p>
            <a:pPr algn="l">
              <a:lnSpc>
                <a:spcPct val="100000"/>
              </a:lnSpc>
              <a:spcBef>
                <a:spcPts val="0"/>
              </a:spcBef>
            </a:pPr>
            <a:r>
              <a:rPr lang="en-US" dirty="0">
                <a:solidFill>
                  <a:schemeClr val="bg1"/>
                </a:solidFill>
              </a:rPr>
              <a:t>Presented by:</a:t>
            </a:r>
          </a:p>
          <a:p>
            <a:pPr algn="l">
              <a:lnSpc>
                <a:spcPct val="100000"/>
              </a:lnSpc>
              <a:spcBef>
                <a:spcPts val="0"/>
              </a:spcBef>
            </a:pPr>
            <a:r>
              <a:rPr lang="en-US" dirty="0">
                <a:solidFill>
                  <a:schemeClr val="bg1"/>
                </a:solidFill>
              </a:rPr>
              <a:t>Wendie L. Kellington, Kellington Law Group, PC</a:t>
            </a:r>
          </a:p>
          <a:p>
            <a:pPr algn="l">
              <a:lnSpc>
                <a:spcPct val="100000"/>
              </a:lnSpc>
              <a:spcBef>
                <a:spcPts val="0"/>
              </a:spcBef>
            </a:pPr>
            <a:r>
              <a:rPr lang="en-US" dirty="0">
                <a:solidFill>
                  <a:schemeClr val="bg1"/>
                </a:solidFill>
              </a:rPr>
              <a:t>P.O. Box 159, Lake Oswego, Or 97034</a:t>
            </a:r>
          </a:p>
        </p:txBody>
      </p:sp>
      <p:pic>
        <p:nvPicPr>
          <p:cNvPr id="4" name="Picture 3">
            <a:extLst>
              <a:ext uri="{FF2B5EF4-FFF2-40B4-BE49-F238E27FC236}">
                <a16:creationId xmlns:a16="http://schemas.microsoft.com/office/drawing/2014/main" id="{11016F27-1957-4AC4-89C9-BCC4B60991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40" y="6070622"/>
            <a:ext cx="2475781" cy="722103"/>
          </a:xfrm>
          <a:prstGeom prst="rect">
            <a:avLst/>
          </a:prstGeom>
        </p:spPr>
      </p:pic>
      <p:sp>
        <p:nvSpPr>
          <p:cNvPr id="6" name="Slide Number Placeholder 5">
            <a:extLst>
              <a:ext uri="{FF2B5EF4-FFF2-40B4-BE49-F238E27FC236}">
                <a16:creationId xmlns:a16="http://schemas.microsoft.com/office/drawing/2014/main" id="{23DFFB27-2EC1-4603-8E0F-0A36DEB0D98C}"/>
              </a:ext>
            </a:extLst>
          </p:cNvPr>
          <p:cNvSpPr>
            <a:spLocks noGrp="1"/>
          </p:cNvSpPr>
          <p:nvPr>
            <p:ph type="sldNum" sz="quarter" idx="12"/>
          </p:nvPr>
        </p:nvSpPr>
        <p:spPr/>
        <p:txBody>
          <a:bodyPr/>
          <a:lstStyle/>
          <a:p>
            <a:fld id="{6ECA1FC4-7A5B-4278-9BF1-48A42DE10085}" type="slidenum">
              <a:rPr lang="en-US" smtClean="0"/>
              <a:t>1</a:t>
            </a:fld>
            <a:endParaRPr lang="en-US"/>
          </a:p>
        </p:txBody>
      </p:sp>
    </p:spTree>
    <p:extLst>
      <p:ext uri="{BB962C8B-B14F-4D97-AF65-F5344CB8AC3E}">
        <p14:creationId xmlns:p14="http://schemas.microsoft.com/office/powerpoint/2010/main" val="39743734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57A57-5FAE-4959-B905-FBE870D7590D}"/>
              </a:ext>
            </a:extLst>
          </p:cNvPr>
          <p:cNvSpPr>
            <a:spLocks noGrp="1"/>
          </p:cNvSpPr>
          <p:nvPr>
            <p:ph type="title"/>
          </p:nvPr>
        </p:nvSpPr>
        <p:spPr>
          <a:xfrm>
            <a:off x="79131" y="0"/>
            <a:ext cx="12027877" cy="993532"/>
          </a:xfrm>
        </p:spPr>
        <p:txBody>
          <a:bodyPr>
            <a:normAutofit/>
          </a:bodyPr>
          <a:lstStyle/>
          <a:p>
            <a:pPr algn="ctr"/>
            <a:r>
              <a:rPr lang="en-US" dirty="0">
                <a:solidFill>
                  <a:schemeClr val="bg1"/>
                </a:solidFill>
              </a:rPr>
              <a:t>Why this Exception Request is Precautionary</a:t>
            </a:r>
          </a:p>
        </p:txBody>
      </p:sp>
      <p:sp>
        <p:nvSpPr>
          <p:cNvPr id="3" name="Content Placeholder 2">
            <a:extLst>
              <a:ext uri="{FF2B5EF4-FFF2-40B4-BE49-F238E27FC236}">
                <a16:creationId xmlns:a16="http://schemas.microsoft.com/office/drawing/2014/main" id="{FA736904-49D6-40D4-9F72-EF66B4A83BB4}"/>
              </a:ext>
            </a:extLst>
          </p:cNvPr>
          <p:cNvSpPr>
            <a:spLocks noGrp="1"/>
          </p:cNvSpPr>
          <p:nvPr>
            <p:ph idx="1"/>
          </p:nvPr>
        </p:nvSpPr>
        <p:spPr>
          <a:xfrm>
            <a:off x="0" y="993532"/>
            <a:ext cx="12192000" cy="5183432"/>
          </a:xfrm>
        </p:spPr>
        <p:txBody>
          <a:bodyPr>
            <a:normAutofit fontScale="77500" lnSpcReduction="20000"/>
          </a:bodyPr>
          <a:lstStyle/>
          <a:p>
            <a:r>
              <a:rPr lang="en-US" dirty="0">
                <a:solidFill>
                  <a:schemeClr val="bg1"/>
                </a:solidFill>
              </a:rPr>
              <a:t>The residential development is already allowed to be on the dunes they are on, under an existing “built and committed” exception. </a:t>
            </a:r>
          </a:p>
          <a:p>
            <a:r>
              <a:rPr lang="en-US" dirty="0">
                <a:solidFill>
                  <a:schemeClr val="bg1"/>
                </a:solidFill>
              </a:rPr>
              <a:t>The dunes they are on are now subject to ocean overtopping/undercutting. </a:t>
            </a:r>
          </a:p>
          <a:p>
            <a:r>
              <a:rPr lang="en-US" dirty="0">
                <a:solidFill>
                  <a:schemeClr val="bg1"/>
                </a:solidFill>
              </a:rPr>
              <a:t>Therefore, it seems like these residences are entitled to shoreline protection under the express terms of Goal 18, because they have an exception allowing them to be where they are – on a dune subject to overtopping/undercutting.  </a:t>
            </a:r>
          </a:p>
          <a:p>
            <a:r>
              <a:rPr lang="en-US" dirty="0">
                <a:solidFill>
                  <a:schemeClr val="bg1"/>
                </a:solidFill>
              </a:rPr>
              <a:t>The odd thing is that when the subdivisions were established, and when the houses were built, there was no danger of ocean flooding or wave overtopping.  The </a:t>
            </a:r>
            <a:r>
              <a:rPr lang="en-US" dirty="0">
                <a:highlight>
                  <a:srgbClr val="00FF00"/>
                </a:highlight>
              </a:rPr>
              <a:t>“(2) above” </a:t>
            </a:r>
            <a:r>
              <a:rPr lang="en-US" dirty="0">
                <a:solidFill>
                  <a:schemeClr val="bg1"/>
                </a:solidFill>
              </a:rPr>
              <a:t>requirement did not apply.</a:t>
            </a:r>
          </a:p>
          <a:p>
            <a:r>
              <a:rPr lang="en-US" dirty="0">
                <a:solidFill>
                  <a:schemeClr val="bg1"/>
                </a:solidFill>
              </a:rPr>
              <a:t>Now, that has changed (probably due to climate change and perhaps jetty changes also have a role).  Now, the dunes are subject to ocean flooding and wave overtopping.  So </a:t>
            </a:r>
            <a:r>
              <a:rPr lang="en-US" dirty="0">
                <a:highlight>
                  <a:srgbClr val="00FF00"/>
                </a:highlight>
              </a:rPr>
              <a:t>“(2) above</a:t>
            </a:r>
            <a:r>
              <a:rPr lang="en-US" dirty="0">
                <a:solidFill>
                  <a:schemeClr val="bg1"/>
                </a:solidFill>
              </a:rPr>
              <a:t>” now applies.</a:t>
            </a:r>
          </a:p>
          <a:p>
            <a:r>
              <a:rPr lang="en-US" dirty="0">
                <a:solidFill>
                  <a:schemeClr val="bg1"/>
                </a:solidFill>
              </a:rPr>
              <a:t>Query: Since all of the houses to be protected are allowed under existing built and committed exceptions allowing them to be exactly where they are - in fact they are on land zoned and planned for medium density residential use - doesn’t that mean they already have an exception to Goal 18’s </a:t>
            </a:r>
            <a:r>
              <a:rPr lang="en-US" dirty="0">
                <a:highlight>
                  <a:srgbClr val="00FF00"/>
                </a:highlight>
              </a:rPr>
              <a:t>“(2) above</a:t>
            </a:r>
            <a:r>
              <a:rPr lang="en-US" dirty="0">
                <a:solidFill>
                  <a:schemeClr val="bg1"/>
                </a:solidFill>
              </a:rPr>
              <a:t>” that says without an exception no houses “shall” be allowed on dunes subject to ocean overtopping/undercutting? </a:t>
            </a:r>
          </a:p>
          <a:p>
            <a:r>
              <a:rPr lang="en-US" dirty="0">
                <a:solidFill>
                  <a:schemeClr val="bg1"/>
                </a:solidFill>
              </a:rPr>
              <a:t>That should mean that the properties are in fact eligible for shoreline protection under Goal 18(5) because an “</a:t>
            </a:r>
            <a:r>
              <a:rPr lang="en-US" i="1" dirty="0">
                <a:highlight>
                  <a:srgbClr val="FFFF00"/>
                </a:highlight>
              </a:rPr>
              <a:t>exception to </a:t>
            </a:r>
            <a:r>
              <a:rPr lang="en-US" i="1" dirty="0">
                <a:highlight>
                  <a:srgbClr val="00FF00"/>
                </a:highlight>
              </a:rPr>
              <a:t>(2) above </a:t>
            </a:r>
            <a:r>
              <a:rPr lang="en-US" i="1" dirty="0">
                <a:highlight>
                  <a:srgbClr val="FFFF00"/>
                </a:highlight>
              </a:rPr>
              <a:t>has been approved</a:t>
            </a:r>
            <a:r>
              <a:rPr lang="en-US" i="1" dirty="0">
                <a:solidFill>
                  <a:schemeClr val="bg1"/>
                </a:solidFill>
                <a:highlight>
                  <a:srgbClr val="FFFF00"/>
                </a:highlight>
              </a:rPr>
              <a:t>.”</a:t>
            </a:r>
            <a:endParaRPr lang="en-US" dirty="0">
              <a:solidFill>
                <a:schemeClr val="bg1"/>
              </a:solidFill>
            </a:endParaRPr>
          </a:p>
        </p:txBody>
      </p:sp>
      <p:sp>
        <p:nvSpPr>
          <p:cNvPr id="4" name="Slide Number Placeholder 3">
            <a:extLst>
              <a:ext uri="{FF2B5EF4-FFF2-40B4-BE49-F238E27FC236}">
                <a16:creationId xmlns:a16="http://schemas.microsoft.com/office/drawing/2014/main" id="{96968639-FCEF-4670-B48C-52B57936E8B3}"/>
              </a:ext>
            </a:extLst>
          </p:cNvPr>
          <p:cNvSpPr>
            <a:spLocks noGrp="1"/>
          </p:cNvSpPr>
          <p:nvPr>
            <p:ph type="sldNum" sz="quarter" idx="12"/>
          </p:nvPr>
        </p:nvSpPr>
        <p:spPr/>
        <p:txBody>
          <a:bodyPr/>
          <a:lstStyle/>
          <a:p>
            <a:fld id="{6ECA1FC4-7A5B-4278-9BF1-48A42DE10085}" type="slidenum">
              <a:rPr lang="en-US" smtClean="0"/>
              <a:t>10</a:t>
            </a:fld>
            <a:endParaRPr lang="en-US"/>
          </a:p>
        </p:txBody>
      </p:sp>
    </p:spTree>
    <p:extLst>
      <p:ext uri="{BB962C8B-B14F-4D97-AF65-F5344CB8AC3E}">
        <p14:creationId xmlns:p14="http://schemas.microsoft.com/office/powerpoint/2010/main" val="34170269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4965C1-32C7-4614-ACD2-4EE0EB8AD254}"/>
              </a:ext>
            </a:extLst>
          </p:cNvPr>
          <p:cNvSpPr>
            <a:spLocks noGrp="1"/>
          </p:cNvSpPr>
          <p:nvPr>
            <p:ph idx="1"/>
          </p:nvPr>
        </p:nvSpPr>
        <p:spPr>
          <a:xfrm>
            <a:off x="79131" y="1055078"/>
            <a:ext cx="11891889" cy="5121885"/>
          </a:xfrm>
        </p:spPr>
        <p:txBody>
          <a:bodyPr>
            <a:normAutofit/>
          </a:bodyPr>
          <a:lstStyle/>
          <a:p>
            <a:r>
              <a:rPr lang="en-US" dirty="0">
                <a:solidFill>
                  <a:schemeClr val="bg1"/>
                </a:solidFill>
              </a:rPr>
              <a:t>That is the main reason why the requested Goal 18 exception is precautionary </a:t>
            </a:r>
          </a:p>
          <a:p>
            <a:endParaRPr lang="en-US" dirty="0">
              <a:solidFill>
                <a:schemeClr val="bg1"/>
              </a:solidFill>
            </a:endParaRPr>
          </a:p>
          <a:p>
            <a:pPr marL="862013">
              <a:buFont typeface="Wingdings" panose="05000000000000000000" pitchFamily="2" charset="2"/>
              <a:buChar char="Ø"/>
            </a:pPr>
            <a:r>
              <a:rPr lang="en-US" dirty="0">
                <a:solidFill>
                  <a:schemeClr val="bg1"/>
                </a:solidFill>
              </a:rPr>
              <a:t>In case the existing exception that allows the residential development to be where it is, is not good enough.</a:t>
            </a:r>
          </a:p>
          <a:p>
            <a:pPr marL="633413" indent="0">
              <a:buNone/>
            </a:pPr>
            <a:endParaRPr lang="en-US" dirty="0">
              <a:solidFill>
                <a:schemeClr val="bg1"/>
              </a:solidFill>
            </a:endParaRPr>
          </a:p>
          <a:p>
            <a:pPr marL="519113" lvl="2" indent="-457200"/>
            <a:r>
              <a:rPr lang="en-US" sz="2800" dirty="0">
                <a:solidFill>
                  <a:schemeClr val="bg1"/>
                </a:solidFill>
              </a:rPr>
              <a:t>The Applicants do not have the luxury of time for an academic debate on the fine points of Goal 18.</a:t>
            </a:r>
          </a:p>
          <a:p>
            <a:pPr marL="61913" lvl="2" indent="0">
              <a:buNone/>
            </a:pPr>
            <a:endParaRPr lang="en-US" sz="2800" dirty="0">
              <a:solidFill>
                <a:schemeClr val="bg1"/>
              </a:solidFill>
            </a:endParaRPr>
          </a:p>
          <a:p>
            <a:pPr marL="61913" lvl="2" indent="395288"/>
            <a:r>
              <a:rPr lang="en-US" sz="2800" dirty="0">
                <a:solidFill>
                  <a:schemeClr val="bg1"/>
                </a:solidFill>
              </a:rPr>
              <a:t>Their homes are in significant danger.</a:t>
            </a:r>
          </a:p>
        </p:txBody>
      </p:sp>
      <p:sp>
        <p:nvSpPr>
          <p:cNvPr id="4" name="Slide Number Placeholder 3">
            <a:extLst>
              <a:ext uri="{FF2B5EF4-FFF2-40B4-BE49-F238E27FC236}">
                <a16:creationId xmlns:a16="http://schemas.microsoft.com/office/drawing/2014/main" id="{06B12E0D-4565-474A-9425-9FBFE68B179B}"/>
              </a:ext>
            </a:extLst>
          </p:cNvPr>
          <p:cNvSpPr>
            <a:spLocks noGrp="1"/>
          </p:cNvSpPr>
          <p:nvPr>
            <p:ph type="sldNum" sz="quarter" idx="12"/>
          </p:nvPr>
        </p:nvSpPr>
        <p:spPr/>
        <p:txBody>
          <a:bodyPr/>
          <a:lstStyle/>
          <a:p>
            <a:fld id="{6ECA1FC4-7A5B-4278-9BF1-48A42DE10085}" type="slidenum">
              <a:rPr lang="en-US" smtClean="0"/>
              <a:t>11</a:t>
            </a:fld>
            <a:endParaRPr lang="en-US"/>
          </a:p>
        </p:txBody>
      </p:sp>
    </p:spTree>
    <p:extLst>
      <p:ext uri="{BB962C8B-B14F-4D97-AF65-F5344CB8AC3E}">
        <p14:creationId xmlns:p14="http://schemas.microsoft.com/office/powerpoint/2010/main" val="26758587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3E7DF-EFE9-4691-8277-F0F3CB0487E0}"/>
              </a:ext>
            </a:extLst>
          </p:cNvPr>
          <p:cNvSpPr>
            <a:spLocks noGrp="1"/>
          </p:cNvSpPr>
          <p:nvPr>
            <p:ph type="title"/>
          </p:nvPr>
        </p:nvSpPr>
        <p:spPr>
          <a:xfrm>
            <a:off x="167054" y="136526"/>
            <a:ext cx="11803966" cy="1057008"/>
          </a:xfrm>
        </p:spPr>
        <p:txBody>
          <a:bodyPr>
            <a:normAutofit/>
          </a:bodyPr>
          <a:lstStyle/>
          <a:p>
            <a:pPr algn="ctr"/>
            <a:r>
              <a:rPr lang="en-US" dirty="0">
                <a:solidFill>
                  <a:schemeClr val="bg1"/>
                </a:solidFill>
              </a:rPr>
              <a:t>Other Reasons why this Exception is Precautionary</a:t>
            </a:r>
          </a:p>
        </p:txBody>
      </p:sp>
      <p:sp>
        <p:nvSpPr>
          <p:cNvPr id="4" name="Slide Number Placeholder 3">
            <a:extLst>
              <a:ext uri="{FF2B5EF4-FFF2-40B4-BE49-F238E27FC236}">
                <a16:creationId xmlns:a16="http://schemas.microsoft.com/office/drawing/2014/main" id="{B5A6D221-B0D2-4CDB-93F8-D5DA89D465F8}"/>
              </a:ext>
            </a:extLst>
          </p:cNvPr>
          <p:cNvSpPr>
            <a:spLocks noGrp="1"/>
          </p:cNvSpPr>
          <p:nvPr>
            <p:ph type="sldNum" sz="quarter" idx="12"/>
          </p:nvPr>
        </p:nvSpPr>
        <p:spPr/>
        <p:txBody>
          <a:bodyPr/>
          <a:lstStyle/>
          <a:p>
            <a:fld id="{6ECA1FC4-7A5B-4278-9BF1-48A42DE10085}" type="slidenum">
              <a:rPr lang="en-US" smtClean="0"/>
              <a:t>12</a:t>
            </a:fld>
            <a:endParaRPr lang="en-US"/>
          </a:p>
        </p:txBody>
      </p:sp>
      <p:sp>
        <p:nvSpPr>
          <p:cNvPr id="6" name="TextBox 5">
            <a:extLst>
              <a:ext uri="{FF2B5EF4-FFF2-40B4-BE49-F238E27FC236}">
                <a16:creationId xmlns:a16="http://schemas.microsoft.com/office/drawing/2014/main" id="{382F4C92-5B26-461F-8AAC-D3FDFB792E1C}"/>
              </a:ext>
            </a:extLst>
          </p:cNvPr>
          <p:cNvSpPr txBox="1"/>
          <p:nvPr/>
        </p:nvSpPr>
        <p:spPr>
          <a:xfrm>
            <a:off x="-74442" y="1193534"/>
            <a:ext cx="11893062" cy="4770537"/>
          </a:xfrm>
          <a:prstGeom prst="rect">
            <a:avLst/>
          </a:prstGeom>
          <a:noFill/>
        </p:spPr>
        <p:txBody>
          <a:bodyPr wrap="square">
            <a:spAutoFit/>
          </a:bodyPr>
          <a:lstStyle/>
          <a:p>
            <a:pPr marL="800100" lvl="1" indent="-342900">
              <a:buFont typeface="Arial" panose="020B0604020202020204" pitchFamily="34" charset="0"/>
              <a:buChar char="•"/>
            </a:pPr>
            <a:r>
              <a:rPr lang="en-US" sz="2800" dirty="0">
                <a:solidFill>
                  <a:schemeClr val="bg1"/>
                </a:solidFill>
              </a:rPr>
              <a:t>If the existing exception is not good enough under Goal 18, </a:t>
            </a:r>
            <a:r>
              <a:rPr lang="en-US" sz="2800" dirty="0">
                <a:highlight>
                  <a:srgbClr val="00FF00"/>
                </a:highlight>
              </a:rPr>
              <a:t>“(2) above”</a:t>
            </a:r>
            <a:r>
              <a:rPr lang="en-US" sz="2800" dirty="0"/>
              <a:t> </a:t>
            </a:r>
            <a:r>
              <a:rPr lang="en-US" sz="2800" dirty="0">
                <a:solidFill>
                  <a:schemeClr val="bg1"/>
                </a:solidFill>
              </a:rPr>
              <a:t>then the homes would be lawful nonconforming uses that are allowed to be continued and maintained in good repair (ORS 215.130(5)) and the proposed BPS should be allowed without a goal exception on that basis.  But the homes are not nonconforming uses since they are consistent with their zoning.  However, it may be the niceties of Goal 18 could drive that result.  </a:t>
            </a:r>
          </a:p>
          <a:p>
            <a:pPr lvl="1"/>
            <a:endParaRPr lang="en-US" sz="2800" dirty="0">
              <a:solidFill>
                <a:schemeClr val="bg1"/>
              </a:solidFill>
            </a:endParaRPr>
          </a:p>
          <a:p>
            <a:pPr marL="800100" lvl="1" indent="-342900">
              <a:buFont typeface="Arial" panose="020B0604020202020204" pitchFamily="34" charset="0"/>
              <a:buChar char="•"/>
            </a:pPr>
            <a:r>
              <a:rPr lang="en-US" sz="2800" dirty="0">
                <a:solidFill>
                  <a:schemeClr val="bg1"/>
                </a:solidFill>
              </a:rPr>
              <a:t>Property is already committed to residential development and the owners have the right to maintain their homes.  </a:t>
            </a:r>
          </a:p>
          <a:p>
            <a:pPr lvl="1"/>
            <a:endParaRPr lang="en-US" sz="2400" dirty="0">
              <a:solidFill>
                <a:schemeClr val="bg1"/>
              </a:solidFill>
            </a:endParaRPr>
          </a:p>
        </p:txBody>
      </p:sp>
    </p:spTree>
    <p:extLst>
      <p:ext uri="{BB962C8B-B14F-4D97-AF65-F5344CB8AC3E}">
        <p14:creationId xmlns:p14="http://schemas.microsoft.com/office/powerpoint/2010/main" val="3506431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6E864-2642-4EEE-A5B2-B75312671E0D}"/>
              </a:ext>
            </a:extLst>
          </p:cNvPr>
          <p:cNvSpPr>
            <a:spLocks noGrp="1"/>
          </p:cNvSpPr>
          <p:nvPr>
            <p:ph type="title"/>
          </p:nvPr>
        </p:nvSpPr>
        <p:spPr/>
        <p:txBody>
          <a:bodyPr/>
          <a:lstStyle/>
          <a:p>
            <a:pPr algn="ctr"/>
            <a:r>
              <a:rPr lang="en-US" dirty="0">
                <a:solidFill>
                  <a:schemeClr val="bg1"/>
                </a:solidFill>
              </a:rPr>
              <a:t>Final Reasons why a Goal 18 Exception seems Unnecessary </a:t>
            </a:r>
          </a:p>
        </p:txBody>
      </p:sp>
      <p:sp>
        <p:nvSpPr>
          <p:cNvPr id="3" name="Content Placeholder 2">
            <a:extLst>
              <a:ext uri="{FF2B5EF4-FFF2-40B4-BE49-F238E27FC236}">
                <a16:creationId xmlns:a16="http://schemas.microsoft.com/office/drawing/2014/main" id="{3F30F625-FAAD-4A6B-AD67-BBDFCBA2ECB1}"/>
              </a:ext>
            </a:extLst>
          </p:cNvPr>
          <p:cNvSpPr>
            <a:spLocks noGrp="1"/>
          </p:cNvSpPr>
          <p:nvPr>
            <p:ph idx="1"/>
          </p:nvPr>
        </p:nvSpPr>
        <p:spPr>
          <a:xfrm>
            <a:off x="115503" y="1825625"/>
            <a:ext cx="11855517" cy="4667250"/>
          </a:xfrm>
        </p:spPr>
        <p:txBody>
          <a:bodyPr>
            <a:normAutofit/>
          </a:bodyPr>
          <a:lstStyle/>
          <a:p>
            <a:pPr marL="228600" lvl="1">
              <a:buFont typeface="Arial" panose="020B0604020202020204" pitchFamily="34" charset="0"/>
              <a:buChar char="•"/>
            </a:pPr>
            <a:r>
              <a:rPr lang="en-US" sz="2800" dirty="0">
                <a:solidFill>
                  <a:schemeClr val="bg1"/>
                </a:solidFill>
              </a:rPr>
              <a:t>The Goal 18 version in effect when the subdivisions were platted (until 1984) said shoreline protection was allowed on property “developed” on January 1, 1977;</a:t>
            </a:r>
          </a:p>
          <a:p>
            <a:pPr marL="0" lvl="1" indent="0">
              <a:buNone/>
            </a:pPr>
            <a:endParaRPr lang="en-US" sz="2800" dirty="0">
              <a:solidFill>
                <a:schemeClr val="bg1"/>
              </a:solidFill>
            </a:endParaRPr>
          </a:p>
          <a:p>
            <a:pPr marL="228600" lvl="1">
              <a:buFont typeface="Arial" panose="020B0604020202020204" pitchFamily="34" charset="0"/>
              <a:buChar char="•"/>
            </a:pPr>
            <a:r>
              <a:rPr lang="en-US" sz="2800" dirty="0">
                <a:solidFill>
                  <a:schemeClr val="bg1"/>
                </a:solidFill>
              </a:rPr>
              <a:t> “developed” just meant the property had to be in a platted subdivision lot or partition parcel. </a:t>
            </a:r>
          </a:p>
          <a:p>
            <a:pPr marL="228600" lvl="1">
              <a:buFont typeface="Arial" panose="020B0604020202020204" pitchFamily="34" charset="0"/>
              <a:buChar char="•"/>
            </a:pPr>
            <a:endParaRPr lang="en-US" sz="2800" dirty="0">
              <a:solidFill>
                <a:schemeClr val="bg1"/>
              </a:solidFill>
            </a:endParaRPr>
          </a:p>
          <a:p>
            <a:pPr marL="228600" lvl="1">
              <a:buFont typeface="Arial" panose="020B0604020202020204" pitchFamily="34" charset="0"/>
              <a:buChar char="•"/>
            </a:pPr>
            <a:r>
              <a:rPr lang="en-US" sz="2800" dirty="0">
                <a:solidFill>
                  <a:schemeClr val="bg1"/>
                </a:solidFill>
              </a:rPr>
              <a:t> All the properties were “developed” – platted subdivisions - under that rule:</a:t>
            </a:r>
          </a:p>
          <a:p>
            <a:pPr marL="228600" lvl="1">
              <a:buFont typeface="Arial" panose="020B0604020202020204" pitchFamily="34" charset="0"/>
              <a:buChar char="•"/>
            </a:pPr>
            <a:endParaRPr lang="en-US" sz="2800" dirty="0">
              <a:solidFill>
                <a:schemeClr val="bg1"/>
              </a:solidFill>
            </a:endParaRPr>
          </a:p>
          <a:p>
            <a:pPr marL="228600" lvl="1">
              <a:buFont typeface="Arial" panose="020B0604020202020204" pitchFamily="34" charset="0"/>
              <a:buChar char="•"/>
            </a:pPr>
            <a:endParaRPr lang="en-US" sz="2800" dirty="0">
              <a:solidFill>
                <a:schemeClr val="bg1"/>
              </a:solidFill>
            </a:endParaRPr>
          </a:p>
          <a:p>
            <a:endParaRPr lang="en-US" dirty="0">
              <a:solidFill>
                <a:schemeClr val="bg1"/>
              </a:solidFill>
            </a:endParaRPr>
          </a:p>
        </p:txBody>
      </p:sp>
      <p:sp>
        <p:nvSpPr>
          <p:cNvPr id="4" name="Slide Number Placeholder 3">
            <a:extLst>
              <a:ext uri="{FF2B5EF4-FFF2-40B4-BE49-F238E27FC236}">
                <a16:creationId xmlns:a16="http://schemas.microsoft.com/office/drawing/2014/main" id="{A4978420-4A93-43EB-B149-6D1ED13BEE04}"/>
              </a:ext>
            </a:extLst>
          </p:cNvPr>
          <p:cNvSpPr>
            <a:spLocks noGrp="1"/>
          </p:cNvSpPr>
          <p:nvPr>
            <p:ph type="sldNum" sz="quarter" idx="12"/>
          </p:nvPr>
        </p:nvSpPr>
        <p:spPr/>
        <p:txBody>
          <a:bodyPr/>
          <a:lstStyle/>
          <a:p>
            <a:fld id="{6ECA1FC4-7A5B-4278-9BF1-48A42DE10085}" type="slidenum">
              <a:rPr lang="en-US" smtClean="0"/>
              <a:t>13</a:t>
            </a:fld>
            <a:endParaRPr lang="en-US"/>
          </a:p>
        </p:txBody>
      </p:sp>
    </p:spTree>
    <p:extLst>
      <p:ext uri="{BB962C8B-B14F-4D97-AF65-F5344CB8AC3E}">
        <p14:creationId xmlns:p14="http://schemas.microsoft.com/office/powerpoint/2010/main" val="35026633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506A99C-5936-4E28-A22C-5E6B84B87E65}"/>
              </a:ext>
            </a:extLst>
          </p:cNvPr>
          <p:cNvSpPr>
            <a:spLocks noGrp="1"/>
          </p:cNvSpPr>
          <p:nvPr>
            <p:ph idx="1"/>
          </p:nvPr>
        </p:nvSpPr>
        <p:spPr>
          <a:xfrm>
            <a:off x="838200" y="3166712"/>
            <a:ext cx="10515600" cy="3010251"/>
          </a:xfrm>
        </p:spPr>
        <p:txBody>
          <a:bodyPr/>
          <a:lstStyle/>
          <a:p>
            <a:endParaRPr lang="en-US" dirty="0">
              <a:solidFill>
                <a:schemeClr val="bg1"/>
              </a:solidFill>
            </a:endParaRPr>
          </a:p>
          <a:p>
            <a:pPr marL="0" indent="0">
              <a:buNone/>
            </a:pPr>
            <a:r>
              <a:rPr lang="en-US" dirty="0">
                <a:solidFill>
                  <a:schemeClr val="bg1"/>
                </a:solidFill>
              </a:rPr>
              <a:t>Pine Beach and Ocean Blvd. properties were “developed” – divided into subdivision lots to “bring about growth or availability to construct a structure” on January 1, 1977.</a:t>
            </a:r>
          </a:p>
          <a:p>
            <a:endParaRPr lang="en-US" dirty="0">
              <a:solidFill>
                <a:schemeClr val="bg1"/>
              </a:solidFill>
            </a:endParaRPr>
          </a:p>
          <a:p>
            <a:pPr lvl="1"/>
            <a:endParaRPr lang="en-US" dirty="0">
              <a:solidFill>
                <a:schemeClr val="bg1"/>
              </a:solidFill>
            </a:endParaRPr>
          </a:p>
        </p:txBody>
      </p:sp>
      <p:pic>
        <p:nvPicPr>
          <p:cNvPr id="4" name="Picture 3">
            <a:extLst>
              <a:ext uri="{FF2B5EF4-FFF2-40B4-BE49-F238E27FC236}">
                <a16:creationId xmlns:a16="http://schemas.microsoft.com/office/drawing/2014/main" id="{2C6810D7-495A-4272-A298-9DDCC64D98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40" y="6070622"/>
            <a:ext cx="2475781" cy="722103"/>
          </a:xfrm>
          <a:prstGeom prst="rect">
            <a:avLst/>
          </a:prstGeom>
        </p:spPr>
      </p:pic>
      <p:pic>
        <p:nvPicPr>
          <p:cNvPr id="6" name="Picture 5">
            <a:extLst>
              <a:ext uri="{FF2B5EF4-FFF2-40B4-BE49-F238E27FC236}">
                <a16:creationId xmlns:a16="http://schemas.microsoft.com/office/drawing/2014/main" id="{80B65547-D7B0-4A39-8C38-9FF481B565C8}"/>
              </a:ext>
            </a:extLst>
          </p:cNvPr>
          <p:cNvPicPr>
            <a:picLocks noChangeAspect="1"/>
          </p:cNvPicPr>
          <p:nvPr/>
        </p:nvPicPr>
        <p:blipFill>
          <a:blip r:embed="rId3"/>
          <a:stretch>
            <a:fillRect/>
          </a:stretch>
        </p:blipFill>
        <p:spPr>
          <a:xfrm>
            <a:off x="2958866" y="1613886"/>
            <a:ext cx="5619750" cy="1552826"/>
          </a:xfrm>
          <a:prstGeom prst="rect">
            <a:avLst/>
          </a:prstGeom>
        </p:spPr>
      </p:pic>
      <p:sp>
        <p:nvSpPr>
          <p:cNvPr id="7" name="Slide Number Placeholder 6">
            <a:extLst>
              <a:ext uri="{FF2B5EF4-FFF2-40B4-BE49-F238E27FC236}">
                <a16:creationId xmlns:a16="http://schemas.microsoft.com/office/drawing/2014/main" id="{0FD7A496-DCE1-4270-9336-935395DB403A}"/>
              </a:ext>
            </a:extLst>
          </p:cNvPr>
          <p:cNvSpPr>
            <a:spLocks noGrp="1"/>
          </p:cNvSpPr>
          <p:nvPr>
            <p:ph type="sldNum" sz="quarter" idx="12"/>
          </p:nvPr>
        </p:nvSpPr>
        <p:spPr/>
        <p:txBody>
          <a:bodyPr/>
          <a:lstStyle/>
          <a:p>
            <a:fld id="{6ECA1FC4-7A5B-4278-9BF1-48A42DE10085}" type="slidenum">
              <a:rPr lang="en-US" smtClean="0"/>
              <a:t>14</a:t>
            </a:fld>
            <a:endParaRPr lang="en-US"/>
          </a:p>
        </p:txBody>
      </p:sp>
      <p:sp>
        <p:nvSpPr>
          <p:cNvPr id="9" name="TextBox 8">
            <a:extLst>
              <a:ext uri="{FF2B5EF4-FFF2-40B4-BE49-F238E27FC236}">
                <a16:creationId xmlns:a16="http://schemas.microsoft.com/office/drawing/2014/main" id="{3BA17463-C3E5-41C1-ADA1-7BFFBC67F597}"/>
              </a:ext>
            </a:extLst>
          </p:cNvPr>
          <p:cNvSpPr txBox="1"/>
          <p:nvPr/>
        </p:nvSpPr>
        <p:spPr>
          <a:xfrm>
            <a:off x="919166" y="739363"/>
            <a:ext cx="9062737" cy="523220"/>
          </a:xfrm>
          <a:prstGeom prst="rect">
            <a:avLst/>
          </a:prstGeom>
          <a:noFill/>
        </p:spPr>
        <p:txBody>
          <a:bodyPr wrap="none" rtlCol="0">
            <a:spAutoFit/>
          </a:bodyPr>
          <a:lstStyle/>
          <a:p>
            <a:r>
              <a:rPr lang="en-US" sz="2800" dirty="0">
                <a:solidFill>
                  <a:schemeClr val="bg1"/>
                </a:solidFill>
              </a:rPr>
              <a:t>Until 1984, the Goal 18 term “develop”, meant the following:</a:t>
            </a:r>
          </a:p>
        </p:txBody>
      </p:sp>
    </p:spTree>
    <p:extLst>
      <p:ext uri="{BB962C8B-B14F-4D97-AF65-F5344CB8AC3E}">
        <p14:creationId xmlns:p14="http://schemas.microsoft.com/office/powerpoint/2010/main" val="466521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6B28B-CC57-4096-8404-50B48F53ADA6}"/>
              </a:ext>
            </a:extLst>
          </p:cNvPr>
          <p:cNvSpPr>
            <a:spLocks noGrp="1"/>
          </p:cNvSpPr>
          <p:nvPr>
            <p:ph type="title"/>
          </p:nvPr>
        </p:nvSpPr>
        <p:spPr/>
        <p:txBody>
          <a:bodyPr/>
          <a:lstStyle/>
          <a:p>
            <a:pPr algn="ctr"/>
            <a:r>
              <a:rPr lang="en-US" dirty="0"/>
              <a:t>Last reason that a new Goal 18 exception may be unnecessary</a:t>
            </a:r>
          </a:p>
        </p:txBody>
      </p:sp>
      <p:sp>
        <p:nvSpPr>
          <p:cNvPr id="3" name="Content Placeholder 2">
            <a:extLst>
              <a:ext uri="{FF2B5EF4-FFF2-40B4-BE49-F238E27FC236}">
                <a16:creationId xmlns:a16="http://schemas.microsoft.com/office/drawing/2014/main" id="{1A150F82-33DA-4EB9-B956-98C5A74859C0}"/>
              </a:ext>
            </a:extLst>
          </p:cNvPr>
          <p:cNvSpPr>
            <a:spLocks noGrp="1"/>
          </p:cNvSpPr>
          <p:nvPr>
            <p:ph idx="1"/>
          </p:nvPr>
        </p:nvSpPr>
        <p:spPr/>
        <p:txBody>
          <a:bodyPr>
            <a:normAutofit fontScale="62500" lnSpcReduction="20000"/>
          </a:bodyPr>
          <a:lstStyle/>
          <a:p>
            <a:pPr marL="228600" lvl="1">
              <a:lnSpc>
                <a:spcPct val="120000"/>
              </a:lnSpc>
              <a:buFont typeface="Arial" panose="020B0604020202020204" pitchFamily="34" charset="0"/>
              <a:buChar char="•"/>
            </a:pPr>
            <a:r>
              <a:rPr lang="en-US" sz="4400" dirty="0">
                <a:highlight>
                  <a:srgbClr val="FFFF00"/>
                </a:highlight>
              </a:rPr>
              <a:t>The version of Goal 18 now in effect </a:t>
            </a:r>
            <a:r>
              <a:rPr lang="en-US" sz="4400" dirty="0">
                <a:solidFill>
                  <a:schemeClr val="bg1"/>
                </a:solidFill>
              </a:rPr>
              <a:t>says shoreline protection is allowed for property that was “developed” on January 1, 1977  “means houses *** and vacant subdivision lots which are physically improved through construction of streets and provision of utilities to the lot  ***.”  </a:t>
            </a:r>
          </a:p>
          <a:p>
            <a:pPr marL="0" lvl="1" indent="0">
              <a:buNone/>
            </a:pPr>
            <a:endParaRPr lang="en-US" sz="4400" dirty="0">
              <a:solidFill>
                <a:schemeClr val="bg1"/>
              </a:solidFill>
            </a:endParaRPr>
          </a:p>
          <a:p>
            <a:pPr marL="228600" lvl="1">
              <a:lnSpc>
                <a:spcPct val="110000"/>
              </a:lnSpc>
            </a:pPr>
            <a:r>
              <a:rPr lang="en-US" sz="4400" dirty="0">
                <a:solidFill>
                  <a:schemeClr val="bg1"/>
                </a:solidFill>
              </a:rPr>
              <a:t>George Shand Tracts and Pine Beach subdivision meet this definition - water from the Watseco Water District predecessor was available and streets ran by GS tracts and Pine Beach subdivision lots, as you can see:</a:t>
            </a:r>
          </a:p>
          <a:p>
            <a:endParaRPr lang="en-US" dirty="0"/>
          </a:p>
        </p:txBody>
      </p:sp>
      <p:sp>
        <p:nvSpPr>
          <p:cNvPr id="4" name="Slide Number Placeholder 3">
            <a:extLst>
              <a:ext uri="{FF2B5EF4-FFF2-40B4-BE49-F238E27FC236}">
                <a16:creationId xmlns:a16="http://schemas.microsoft.com/office/drawing/2014/main" id="{2A662067-26CA-4B3A-BB7E-4F1D7B255CA9}"/>
              </a:ext>
            </a:extLst>
          </p:cNvPr>
          <p:cNvSpPr>
            <a:spLocks noGrp="1"/>
          </p:cNvSpPr>
          <p:nvPr>
            <p:ph type="sldNum" sz="quarter" idx="12"/>
          </p:nvPr>
        </p:nvSpPr>
        <p:spPr/>
        <p:txBody>
          <a:bodyPr/>
          <a:lstStyle/>
          <a:p>
            <a:fld id="{6ECA1FC4-7A5B-4278-9BF1-48A42DE10085}" type="slidenum">
              <a:rPr lang="en-US" smtClean="0"/>
              <a:t>15</a:t>
            </a:fld>
            <a:endParaRPr lang="en-US"/>
          </a:p>
        </p:txBody>
      </p:sp>
    </p:spTree>
    <p:extLst>
      <p:ext uri="{BB962C8B-B14F-4D97-AF65-F5344CB8AC3E}">
        <p14:creationId xmlns:p14="http://schemas.microsoft.com/office/powerpoint/2010/main" val="25630441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994FD4E-F1B8-42E9-85F5-16CCA9983E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40" y="6070622"/>
            <a:ext cx="2475781" cy="722103"/>
          </a:xfrm>
          <a:prstGeom prst="rect">
            <a:avLst/>
          </a:prstGeom>
        </p:spPr>
      </p:pic>
      <p:sp>
        <p:nvSpPr>
          <p:cNvPr id="2" name="Title 1">
            <a:extLst>
              <a:ext uri="{FF2B5EF4-FFF2-40B4-BE49-F238E27FC236}">
                <a16:creationId xmlns:a16="http://schemas.microsoft.com/office/drawing/2014/main" id="{5635EF7A-59BC-4559-96C2-148801E7FADB}"/>
              </a:ext>
            </a:extLst>
          </p:cNvPr>
          <p:cNvSpPr>
            <a:spLocks noGrp="1"/>
          </p:cNvSpPr>
          <p:nvPr>
            <p:ph type="title"/>
          </p:nvPr>
        </p:nvSpPr>
        <p:spPr>
          <a:xfrm>
            <a:off x="838200" y="-314144"/>
            <a:ext cx="10515600" cy="1325563"/>
          </a:xfrm>
        </p:spPr>
        <p:txBody>
          <a:bodyPr/>
          <a:lstStyle/>
          <a:p>
            <a:r>
              <a:rPr lang="en-US" dirty="0">
                <a:solidFill>
                  <a:schemeClr val="bg1"/>
                </a:solidFill>
              </a:rPr>
              <a:t>1932 Pine Beach Subdivision</a:t>
            </a:r>
          </a:p>
        </p:txBody>
      </p:sp>
      <p:pic>
        <p:nvPicPr>
          <p:cNvPr id="5" name="Picture 4">
            <a:extLst>
              <a:ext uri="{FF2B5EF4-FFF2-40B4-BE49-F238E27FC236}">
                <a16:creationId xmlns:a16="http://schemas.microsoft.com/office/drawing/2014/main" id="{5462A109-1FD5-4102-931F-43C309C68751}"/>
              </a:ext>
            </a:extLst>
          </p:cNvPr>
          <p:cNvPicPr>
            <a:picLocks noChangeAspect="1"/>
          </p:cNvPicPr>
          <p:nvPr/>
        </p:nvPicPr>
        <p:blipFill>
          <a:blip r:embed="rId3"/>
          <a:stretch>
            <a:fillRect/>
          </a:stretch>
        </p:blipFill>
        <p:spPr>
          <a:xfrm>
            <a:off x="1820369" y="681037"/>
            <a:ext cx="8551263" cy="6176963"/>
          </a:xfrm>
          <a:prstGeom prst="rect">
            <a:avLst/>
          </a:prstGeom>
        </p:spPr>
      </p:pic>
      <p:sp>
        <p:nvSpPr>
          <p:cNvPr id="7" name="Slide Number Placeholder 6">
            <a:extLst>
              <a:ext uri="{FF2B5EF4-FFF2-40B4-BE49-F238E27FC236}">
                <a16:creationId xmlns:a16="http://schemas.microsoft.com/office/drawing/2014/main" id="{0C90A58B-1F09-42DC-81CB-C3C5DC7D2BB8}"/>
              </a:ext>
            </a:extLst>
          </p:cNvPr>
          <p:cNvSpPr>
            <a:spLocks noGrp="1"/>
          </p:cNvSpPr>
          <p:nvPr>
            <p:ph type="sldNum" sz="quarter" idx="12"/>
          </p:nvPr>
        </p:nvSpPr>
        <p:spPr/>
        <p:txBody>
          <a:bodyPr/>
          <a:lstStyle/>
          <a:p>
            <a:fld id="{6ECA1FC4-7A5B-4278-9BF1-48A42DE10085}" type="slidenum">
              <a:rPr lang="en-US" smtClean="0"/>
              <a:t>16</a:t>
            </a:fld>
            <a:endParaRPr lang="en-US"/>
          </a:p>
        </p:txBody>
      </p:sp>
    </p:spTree>
    <p:extLst>
      <p:ext uri="{BB962C8B-B14F-4D97-AF65-F5344CB8AC3E}">
        <p14:creationId xmlns:p14="http://schemas.microsoft.com/office/powerpoint/2010/main" val="21425231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5EF7A-59BC-4559-96C2-148801E7FADB}"/>
              </a:ext>
            </a:extLst>
          </p:cNvPr>
          <p:cNvSpPr>
            <a:spLocks noGrp="1"/>
          </p:cNvSpPr>
          <p:nvPr>
            <p:ph type="title"/>
          </p:nvPr>
        </p:nvSpPr>
        <p:spPr>
          <a:xfrm>
            <a:off x="838200" y="-348977"/>
            <a:ext cx="10515600" cy="1325563"/>
          </a:xfrm>
        </p:spPr>
        <p:txBody>
          <a:bodyPr>
            <a:normAutofit/>
          </a:bodyPr>
          <a:lstStyle/>
          <a:p>
            <a:r>
              <a:rPr lang="en-US" sz="3800" dirty="0">
                <a:solidFill>
                  <a:schemeClr val="bg1"/>
                </a:solidFill>
              </a:rPr>
              <a:t>1950 George Shand Tracts (Ocean Blvd. properties)</a:t>
            </a:r>
          </a:p>
        </p:txBody>
      </p:sp>
      <p:pic>
        <p:nvPicPr>
          <p:cNvPr id="4" name="Picture 3">
            <a:extLst>
              <a:ext uri="{FF2B5EF4-FFF2-40B4-BE49-F238E27FC236}">
                <a16:creationId xmlns:a16="http://schemas.microsoft.com/office/drawing/2014/main" id="{AA5A1926-64E3-48EB-82C0-760DAA2553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40" y="6070622"/>
            <a:ext cx="2475781" cy="722103"/>
          </a:xfrm>
          <a:prstGeom prst="rect">
            <a:avLst/>
          </a:prstGeom>
        </p:spPr>
      </p:pic>
      <p:pic>
        <p:nvPicPr>
          <p:cNvPr id="6" name="Picture 5">
            <a:extLst>
              <a:ext uri="{FF2B5EF4-FFF2-40B4-BE49-F238E27FC236}">
                <a16:creationId xmlns:a16="http://schemas.microsoft.com/office/drawing/2014/main" id="{55150239-2E1E-41B9-B907-02F6AD8546E0}"/>
              </a:ext>
            </a:extLst>
          </p:cNvPr>
          <p:cNvPicPr>
            <a:picLocks noChangeAspect="1"/>
          </p:cNvPicPr>
          <p:nvPr/>
        </p:nvPicPr>
        <p:blipFill>
          <a:blip r:embed="rId3"/>
          <a:stretch>
            <a:fillRect/>
          </a:stretch>
        </p:blipFill>
        <p:spPr>
          <a:xfrm>
            <a:off x="3870915" y="575404"/>
            <a:ext cx="4450171" cy="6282595"/>
          </a:xfrm>
          <a:prstGeom prst="rect">
            <a:avLst/>
          </a:prstGeom>
        </p:spPr>
      </p:pic>
      <p:sp>
        <p:nvSpPr>
          <p:cNvPr id="7" name="Slide Number Placeholder 6">
            <a:extLst>
              <a:ext uri="{FF2B5EF4-FFF2-40B4-BE49-F238E27FC236}">
                <a16:creationId xmlns:a16="http://schemas.microsoft.com/office/drawing/2014/main" id="{E5093D4E-95AB-4C7F-BF47-8AB619ACE095}"/>
              </a:ext>
            </a:extLst>
          </p:cNvPr>
          <p:cNvSpPr>
            <a:spLocks noGrp="1"/>
          </p:cNvSpPr>
          <p:nvPr>
            <p:ph type="sldNum" sz="quarter" idx="12"/>
          </p:nvPr>
        </p:nvSpPr>
        <p:spPr/>
        <p:txBody>
          <a:bodyPr/>
          <a:lstStyle/>
          <a:p>
            <a:fld id="{6ECA1FC4-7A5B-4278-9BF1-48A42DE10085}" type="slidenum">
              <a:rPr lang="en-US" smtClean="0"/>
              <a:t>17</a:t>
            </a:fld>
            <a:endParaRPr lang="en-US"/>
          </a:p>
        </p:txBody>
      </p:sp>
    </p:spTree>
    <p:extLst>
      <p:ext uri="{BB962C8B-B14F-4D97-AF65-F5344CB8AC3E}">
        <p14:creationId xmlns:p14="http://schemas.microsoft.com/office/powerpoint/2010/main" val="38275119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ED331-4D64-472B-BC83-B45E3AC5E9D2}"/>
              </a:ext>
            </a:extLst>
          </p:cNvPr>
          <p:cNvSpPr>
            <a:spLocks noGrp="1"/>
          </p:cNvSpPr>
          <p:nvPr>
            <p:ph type="title"/>
          </p:nvPr>
        </p:nvSpPr>
        <p:spPr>
          <a:xfrm>
            <a:off x="838200" y="136525"/>
            <a:ext cx="10515600" cy="936137"/>
          </a:xfrm>
        </p:spPr>
        <p:txBody>
          <a:bodyPr/>
          <a:lstStyle/>
          <a:p>
            <a:pPr algn="ctr"/>
            <a:r>
              <a:rPr lang="en-US" dirty="0">
                <a:solidFill>
                  <a:schemeClr val="bg1"/>
                </a:solidFill>
              </a:rPr>
              <a:t>Potential Planning Commission Actions</a:t>
            </a:r>
          </a:p>
        </p:txBody>
      </p:sp>
      <p:sp>
        <p:nvSpPr>
          <p:cNvPr id="3" name="Content Placeholder 2">
            <a:extLst>
              <a:ext uri="{FF2B5EF4-FFF2-40B4-BE49-F238E27FC236}">
                <a16:creationId xmlns:a16="http://schemas.microsoft.com/office/drawing/2014/main" id="{F87236FD-99F2-4376-A719-00B3C33114F3}"/>
              </a:ext>
            </a:extLst>
          </p:cNvPr>
          <p:cNvSpPr>
            <a:spLocks noGrp="1"/>
          </p:cNvSpPr>
          <p:nvPr>
            <p:ph idx="1"/>
          </p:nvPr>
        </p:nvSpPr>
        <p:spPr>
          <a:xfrm>
            <a:off x="0" y="1072662"/>
            <a:ext cx="12001500" cy="4796571"/>
          </a:xfrm>
        </p:spPr>
        <p:txBody>
          <a:bodyPr>
            <a:normAutofit fontScale="85000" lnSpcReduction="10000"/>
          </a:bodyPr>
          <a:lstStyle/>
          <a:p>
            <a:r>
              <a:rPr lang="en-US" dirty="0">
                <a:solidFill>
                  <a:schemeClr val="bg1"/>
                </a:solidFill>
              </a:rPr>
              <a:t>The Planning Commission can recommend approval of the Goal 18 exception</a:t>
            </a:r>
          </a:p>
          <a:p>
            <a:pPr marL="0" indent="0">
              <a:buNone/>
            </a:pPr>
            <a:r>
              <a:rPr lang="en-US" dirty="0">
                <a:solidFill>
                  <a:schemeClr val="bg1"/>
                </a:solidFill>
              </a:rPr>
              <a:t>AND</a:t>
            </a:r>
          </a:p>
          <a:p>
            <a:r>
              <a:rPr lang="en-US" dirty="0">
                <a:solidFill>
                  <a:schemeClr val="bg1"/>
                </a:solidFill>
              </a:rPr>
              <a:t>The Planning Commission can find in the alternative that no Goal 18 exception is required because:</a:t>
            </a:r>
          </a:p>
          <a:p>
            <a:pPr marL="914400">
              <a:buFont typeface="Wingdings" panose="05000000000000000000" pitchFamily="2" charset="2"/>
              <a:buChar char="ü"/>
            </a:pPr>
            <a:r>
              <a:rPr lang="en-US" dirty="0">
                <a:solidFill>
                  <a:schemeClr val="bg1"/>
                </a:solidFill>
              </a:rPr>
              <a:t>The existing built and committed exception is an adequate exception to Goal 18 </a:t>
            </a:r>
            <a:r>
              <a:rPr lang="en-US" dirty="0"/>
              <a:t>“</a:t>
            </a:r>
            <a:r>
              <a:rPr lang="en-US" dirty="0">
                <a:highlight>
                  <a:srgbClr val="00FF00"/>
                </a:highlight>
              </a:rPr>
              <a:t>2 above”</a:t>
            </a:r>
          </a:p>
          <a:p>
            <a:pPr marL="914400">
              <a:buFont typeface="Wingdings" panose="05000000000000000000" pitchFamily="2" charset="2"/>
              <a:buChar char="ü"/>
            </a:pPr>
            <a:r>
              <a:rPr lang="en-US" dirty="0">
                <a:solidFill>
                  <a:schemeClr val="bg1"/>
                </a:solidFill>
              </a:rPr>
              <a:t>The properties were subdivisions that met the definition of “developed” under Goal 18 in effect until 1984;</a:t>
            </a:r>
          </a:p>
          <a:p>
            <a:pPr marL="914400">
              <a:buFont typeface="Wingdings" panose="05000000000000000000" pitchFamily="2" charset="2"/>
              <a:buChar char="ü"/>
            </a:pPr>
            <a:r>
              <a:rPr lang="en-US" dirty="0">
                <a:solidFill>
                  <a:schemeClr val="bg1"/>
                </a:solidFill>
              </a:rPr>
              <a:t>The properties meet the current definition of developed in the current Goal 18 rule;</a:t>
            </a:r>
          </a:p>
          <a:p>
            <a:pPr marL="914400">
              <a:buFont typeface="Wingdings" panose="05000000000000000000" pitchFamily="2" charset="2"/>
              <a:buChar char="ü"/>
            </a:pPr>
            <a:r>
              <a:rPr lang="en-US" dirty="0">
                <a:solidFill>
                  <a:schemeClr val="bg1"/>
                </a:solidFill>
              </a:rPr>
              <a:t>The houses are allowed to be maintained under their existing built and committed exception;</a:t>
            </a:r>
          </a:p>
          <a:p>
            <a:pPr marL="914400">
              <a:buFont typeface="Wingdings" panose="05000000000000000000" pitchFamily="2" charset="2"/>
              <a:buChar char="ü"/>
            </a:pPr>
            <a:r>
              <a:rPr lang="en-US" dirty="0">
                <a:solidFill>
                  <a:schemeClr val="bg1"/>
                </a:solidFill>
              </a:rPr>
              <a:t>The houses have at least a nonconforming use right under ORS 215.130(5) to continue and be maintained with shoreline protection.  </a:t>
            </a:r>
          </a:p>
          <a:p>
            <a:pPr marL="914400">
              <a:buFont typeface="Wingdings" panose="05000000000000000000" pitchFamily="2" charset="2"/>
              <a:buChar char="ü"/>
            </a:pPr>
            <a:endParaRPr lang="en-US" dirty="0">
              <a:highlight>
                <a:srgbClr val="00FF00"/>
              </a:highlight>
            </a:endParaRPr>
          </a:p>
        </p:txBody>
      </p:sp>
      <p:sp>
        <p:nvSpPr>
          <p:cNvPr id="4" name="Slide Number Placeholder 3">
            <a:extLst>
              <a:ext uri="{FF2B5EF4-FFF2-40B4-BE49-F238E27FC236}">
                <a16:creationId xmlns:a16="http://schemas.microsoft.com/office/drawing/2014/main" id="{A37D6E5E-D0BE-4607-96C2-5BE9D252EE47}"/>
              </a:ext>
            </a:extLst>
          </p:cNvPr>
          <p:cNvSpPr>
            <a:spLocks noGrp="1"/>
          </p:cNvSpPr>
          <p:nvPr>
            <p:ph type="sldNum" sz="quarter" idx="12"/>
          </p:nvPr>
        </p:nvSpPr>
        <p:spPr/>
        <p:txBody>
          <a:bodyPr/>
          <a:lstStyle/>
          <a:p>
            <a:fld id="{6ECA1FC4-7A5B-4278-9BF1-48A42DE10085}" type="slidenum">
              <a:rPr lang="en-US" smtClean="0"/>
              <a:t>18</a:t>
            </a:fld>
            <a:endParaRPr lang="en-US"/>
          </a:p>
        </p:txBody>
      </p:sp>
      <p:pic>
        <p:nvPicPr>
          <p:cNvPr id="5" name="Picture 4">
            <a:extLst>
              <a:ext uri="{FF2B5EF4-FFF2-40B4-BE49-F238E27FC236}">
                <a16:creationId xmlns:a16="http://schemas.microsoft.com/office/drawing/2014/main" id="{AED4083D-A13B-42A0-AD61-C7682EF6200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40" y="6070622"/>
            <a:ext cx="2475781" cy="722103"/>
          </a:xfrm>
          <a:prstGeom prst="rect">
            <a:avLst/>
          </a:prstGeom>
        </p:spPr>
      </p:pic>
    </p:spTree>
    <p:extLst>
      <p:ext uri="{BB962C8B-B14F-4D97-AF65-F5344CB8AC3E}">
        <p14:creationId xmlns:p14="http://schemas.microsoft.com/office/powerpoint/2010/main" val="8144728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96FC2-9258-47FD-B06A-F6F51127ACB1}"/>
              </a:ext>
            </a:extLst>
          </p:cNvPr>
          <p:cNvSpPr>
            <a:spLocks noGrp="1"/>
          </p:cNvSpPr>
          <p:nvPr>
            <p:ph type="title"/>
          </p:nvPr>
        </p:nvSpPr>
        <p:spPr>
          <a:xfrm>
            <a:off x="568569" y="136525"/>
            <a:ext cx="11054862" cy="1554163"/>
          </a:xfrm>
        </p:spPr>
        <p:txBody>
          <a:bodyPr>
            <a:normAutofit fontScale="90000"/>
          </a:bodyPr>
          <a:lstStyle/>
          <a:p>
            <a:pPr algn="ctr"/>
            <a:r>
              <a:rPr lang="en-US" dirty="0">
                <a:solidFill>
                  <a:schemeClr val="bg1"/>
                </a:solidFill>
              </a:rPr>
              <a:t>Test in Two Recent Coos County and City of Coos Bay LUBA Cases About Goal Exceptions Needing to be based on Exceptional Circumstances, is Met </a:t>
            </a:r>
          </a:p>
        </p:txBody>
      </p:sp>
      <p:sp>
        <p:nvSpPr>
          <p:cNvPr id="3" name="Content Placeholder 2">
            <a:extLst>
              <a:ext uri="{FF2B5EF4-FFF2-40B4-BE49-F238E27FC236}">
                <a16:creationId xmlns:a16="http://schemas.microsoft.com/office/drawing/2014/main" id="{6498E481-E875-4090-A2EC-C89809FDAF32}"/>
              </a:ext>
            </a:extLst>
          </p:cNvPr>
          <p:cNvSpPr>
            <a:spLocks noGrp="1"/>
          </p:cNvSpPr>
          <p:nvPr>
            <p:ph idx="1"/>
          </p:nvPr>
        </p:nvSpPr>
        <p:spPr/>
        <p:txBody>
          <a:bodyPr/>
          <a:lstStyle/>
          <a:p>
            <a:r>
              <a:rPr lang="en-US" dirty="0">
                <a:solidFill>
                  <a:schemeClr val="bg1"/>
                </a:solidFill>
              </a:rPr>
              <a:t>Approving the requested exception does not set a precedent for BPS’s everywhere else.</a:t>
            </a:r>
          </a:p>
          <a:p>
            <a:pPr marL="0" indent="0">
              <a:buNone/>
            </a:pPr>
            <a:endParaRPr lang="en-US" dirty="0">
              <a:solidFill>
                <a:schemeClr val="bg1"/>
              </a:solidFill>
            </a:endParaRPr>
          </a:p>
          <a:p>
            <a:r>
              <a:rPr lang="en-US" dirty="0">
                <a:solidFill>
                  <a:schemeClr val="bg1"/>
                </a:solidFill>
              </a:rPr>
              <a:t>There is a unique situation here - when the subdivisions were platted and the houses were built the ocean had for 70 years or more been PROGRADING.  No one was rolling the dice.</a:t>
            </a:r>
          </a:p>
        </p:txBody>
      </p:sp>
      <p:sp>
        <p:nvSpPr>
          <p:cNvPr id="4" name="Slide Number Placeholder 3">
            <a:extLst>
              <a:ext uri="{FF2B5EF4-FFF2-40B4-BE49-F238E27FC236}">
                <a16:creationId xmlns:a16="http://schemas.microsoft.com/office/drawing/2014/main" id="{9B623901-3991-4A5A-B32D-88825E954F3B}"/>
              </a:ext>
            </a:extLst>
          </p:cNvPr>
          <p:cNvSpPr>
            <a:spLocks noGrp="1"/>
          </p:cNvSpPr>
          <p:nvPr>
            <p:ph type="sldNum" sz="quarter" idx="12"/>
          </p:nvPr>
        </p:nvSpPr>
        <p:spPr/>
        <p:txBody>
          <a:bodyPr/>
          <a:lstStyle/>
          <a:p>
            <a:fld id="{6ECA1FC4-7A5B-4278-9BF1-48A42DE10085}" type="slidenum">
              <a:rPr lang="en-US" smtClean="0"/>
              <a:t>19</a:t>
            </a:fld>
            <a:endParaRPr lang="en-US"/>
          </a:p>
        </p:txBody>
      </p:sp>
      <p:pic>
        <p:nvPicPr>
          <p:cNvPr id="5" name="Picture 4">
            <a:extLst>
              <a:ext uri="{FF2B5EF4-FFF2-40B4-BE49-F238E27FC236}">
                <a16:creationId xmlns:a16="http://schemas.microsoft.com/office/drawing/2014/main" id="{E4DAC40F-669C-44AD-B234-87566DDDEE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40" y="6070622"/>
            <a:ext cx="2475781" cy="722103"/>
          </a:xfrm>
          <a:prstGeom prst="rect">
            <a:avLst/>
          </a:prstGeom>
        </p:spPr>
      </p:pic>
    </p:spTree>
    <p:extLst>
      <p:ext uri="{BB962C8B-B14F-4D97-AF65-F5344CB8AC3E}">
        <p14:creationId xmlns:p14="http://schemas.microsoft.com/office/powerpoint/2010/main" val="15996460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F7ED8-40FA-463E-8B4C-8B0C3FC75252}"/>
              </a:ext>
            </a:extLst>
          </p:cNvPr>
          <p:cNvSpPr>
            <a:spLocks noGrp="1"/>
          </p:cNvSpPr>
          <p:nvPr>
            <p:ph type="title"/>
          </p:nvPr>
        </p:nvSpPr>
        <p:spPr>
          <a:xfrm>
            <a:off x="838200" y="365126"/>
            <a:ext cx="10515600" cy="1078664"/>
          </a:xfrm>
        </p:spPr>
        <p:txBody>
          <a:bodyPr/>
          <a:lstStyle/>
          <a:p>
            <a:pPr algn="ctr"/>
            <a:r>
              <a:rPr lang="en-US" dirty="0">
                <a:solidFill>
                  <a:schemeClr val="bg1"/>
                </a:solidFill>
              </a:rPr>
              <a:t>Presentation organization</a:t>
            </a:r>
          </a:p>
        </p:txBody>
      </p:sp>
      <p:sp>
        <p:nvSpPr>
          <p:cNvPr id="3" name="Content Placeholder 2">
            <a:extLst>
              <a:ext uri="{FF2B5EF4-FFF2-40B4-BE49-F238E27FC236}">
                <a16:creationId xmlns:a16="http://schemas.microsoft.com/office/drawing/2014/main" id="{8F721A9F-498B-472B-BAA2-3C8996BD18F6}"/>
              </a:ext>
            </a:extLst>
          </p:cNvPr>
          <p:cNvSpPr>
            <a:spLocks noGrp="1"/>
          </p:cNvSpPr>
          <p:nvPr>
            <p:ph idx="1"/>
          </p:nvPr>
        </p:nvSpPr>
        <p:spPr>
          <a:xfrm>
            <a:off x="173255" y="1690688"/>
            <a:ext cx="11944951" cy="4486275"/>
          </a:xfrm>
        </p:spPr>
        <p:txBody>
          <a:bodyPr>
            <a:normAutofit fontScale="92500"/>
          </a:bodyPr>
          <a:lstStyle/>
          <a:p>
            <a:r>
              <a:rPr lang="en-US" sz="4000" dirty="0">
                <a:solidFill>
                  <a:schemeClr val="bg1"/>
                </a:solidFill>
              </a:rPr>
              <a:t>Explain the subject properties;</a:t>
            </a:r>
          </a:p>
          <a:p>
            <a:r>
              <a:rPr lang="en-US" sz="4000" dirty="0">
                <a:solidFill>
                  <a:schemeClr val="bg1"/>
                </a:solidFill>
              </a:rPr>
              <a:t>Explain why this request is unique;</a:t>
            </a:r>
          </a:p>
          <a:p>
            <a:r>
              <a:rPr lang="en-US" sz="4000" dirty="0">
                <a:solidFill>
                  <a:schemeClr val="bg1"/>
                </a:solidFill>
              </a:rPr>
              <a:t>Explain the legal framework and why the requested exception is precautionary;</a:t>
            </a:r>
          </a:p>
          <a:p>
            <a:r>
              <a:rPr lang="en-US" sz="4000" dirty="0">
                <a:solidFill>
                  <a:schemeClr val="bg1"/>
                </a:solidFill>
              </a:rPr>
              <a:t>Explain the proposed shoreline protection;</a:t>
            </a:r>
          </a:p>
          <a:p>
            <a:r>
              <a:rPr lang="en-US" sz="4000" dirty="0">
                <a:solidFill>
                  <a:schemeClr val="bg1"/>
                </a:solidFill>
              </a:rPr>
              <a:t>Explain the dangers the properties face without the BPS;</a:t>
            </a:r>
          </a:p>
          <a:p>
            <a:r>
              <a:rPr lang="en-US" sz="4000" dirty="0">
                <a:solidFill>
                  <a:schemeClr val="bg1"/>
                </a:solidFill>
              </a:rPr>
              <a:t>Explain how the exception standards are met.</a:t>
            </a:r>
          </a:p>
        </p:txBody>
      </p:sp>
      <p:sp>
        <p:nvSpPr>
          <p:cNvPr id="4" name="Slide Number Placeholder 3">
            <a:extLst>
              <a:ext uri="{FF2B5EF4-FFF2-40B4-BE49-F238E27FC236}">
                <a16:creationId xmlns:a16="http://schemas.microsoft.com/office/drawing/2014/main" id="{B168D8A4-88AF-4C6F-8C2B-F9E832C58049}"/>
              </a:ext>
            </a:extLst>
          </p:cNvPr>
          <p:cNvSpPr>
            <a:spLocks noGrp="1"/>
          </p:cNvSpPr>
          <p:nvPr>
            <p:ph type="sldNum" sz="quarter" idx="12"/>
          </p:nvPr>
        </p:nvSpPr>
        <p:spPr/>
        <p:txBody>
          <a:bodyPr/>
          <a:lstStyle/>
          <a:p>
            <a:fld id="{6ECA1FC4-7A5B-4278-9BF1-48A42DE10085}" type="slidenum">
              <a:rPr lang="en-US" smtClean="0"/>
              <a:t>2</a:t>
            </a:fld>
            <a:endParaRPr lang="en-US"/>
          </a:p>
        </p:txBody>
      </p:sp>
    </p:spTree>
    <p:extLst>
      <p:ext uri="{BB962C8B-B14F-4D97-AF65-F5344CB8AC3E}">
        <p14:creationId xmlns:p14="http://schemas.microsoft.com/office/powerpoint/2010/main" val="37090637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A6931-B518-4E35-84D1-65B62DD93A44}"/>
              </a:ext>
            </a:extLst>
          </p:cNvPr>
          <p:cNvSpPr>
            <a:spLocks noGrp="1"/>
          </p:cNvSpPr>
          <p:nvPr>
            <p:ph type="title"/>
          </p:nvPr>
        </p:nvSpPr>
        <p:spPr>
          <a:xfrm>
            <a:off x="250257" y="136525"/>
            <a:ext cx="11720763" cy="1358167"/>
          </a:xfrm>
        </p:spPr>
        <p:txBody>
          <a:bodyPr>
            <a:normAutofit/>
          </a:bodyPr>
          <a:lstStyle/>
          <a:p>
            <a:pPr algn="ctr"/>
            <a:r>
              <a:rPr lang="en-US" sz="4900" dirty="0">
                <a:solidFill>
                  <a:schemeClr val="bg1"/>
                </a:solidFill>
              </a:rPr>
              <a:t>This Request is Unique</a:t>
            </a:r>
            <a:endParaRPr lang="en-US" dirty="0">
              <a:solidFill>
                <a:schemeClr val="bg1"/>
              </a:solidFill>
            </a:endParaRPr>
          </a:p>
        </p:txBody>
      </p:sp>
      <p:sp>
        <p:nvSpPr>
          <p:cNvPr id="3" name="Content Placeholder 2">
            <a:extLst>
              <a:ext uri="{FF2B5EF4-FFF2-40B4-BE49-F238E27FC236}">
                <a16:creationId xmlns:a16="http://schemas.microsoft.com/office/drawing/2014/main" id="{5855C8B0-B724-4089-8FBD-73F20EF048CB}"/>
              </a:ext>
            </a:extLst>
          </p:cNvPr>
          <p:cNvSpPr>
            <a:spLocks noGrp="1"/>
          </p:cNvSpPr>
          <p:nvPr>
            <p:ph idx="1"/>
          </p:nvPr>
        </p:nvSpPr>
        <p:spPr>
          <a:xfrm>
            <a:off x="-1" y="1494692"/>
            <a:ext cx="12080631" cy="4682271"/>
          </a:xfrm>
        </p:spPr>
        <p:txBody>
          <a:bodyPr>
            <a:normAutofit/>
          </a:bodyPr>
          <a:lstStyle/>
          <a:p>
            <a:r>
              <a:rPr lang="en-US" dirty="0">
                <a:solidFill>
                  <a:schemeClr val="bg1"/>
                </a:solidFill>
              </a:rPr>
              <a:t>At the time that the Pine Beach subdivision was replatted (1994) and the George Shand tracts were initially platted (1950) and at the time when </a:t>
            </a:r>
            <a:r>
              <a:rPr lang="en-US" dirty="0">
                <a:highlight>
                  <a:srgbClr val="FFFF00"/>
                </a:highlight>
              </a:rPr>
              <a:t>all the houses </a:t>
            </a:r>
            <a:r>
              <a:rPr lang="en-US" dirty="0">
                <a:solidFill>
                  <a:schemeClr val="bg1"/>
                </a:solidFill>
              </a:rPr>
              <a:t>were built, the ocean was PROGRADING – depositing sand, not taking it away.  </a:t>
            </a:r>
          </a:p>
          <a:p>
            <a:r>
              <a:rPr lang="en-US" dirty="0">
                <a:solidFill>
                  <a:schemeClr val="bg1"/>
                </a:solidFill>
              </a:rPr>
              <a:t>Instead, the homes were more than 237 feet away from the surveyed statutory vegetation line and further still from the ocean.</a:t>
            </a:r>
          </a:p>
          <a:p>
            <a:r>
              <a:rPr lang="en-US" dirty="0">
                <a:solidFill>
                  <a:schemeClr val="bg1"/>
                </a:solidFill>
              </a:rPr>
              <a:t>Now the statutory vegetation line is at the ocean. </a:t>
            </a:r>
          </a:p>
          <a:p>
            <a:r>
              <a:rPr lang="en-US" dirty="0">
                <a:solidFill>
                  <a:schemeClr val="bg1"/>
                </a:solidFill>
              </a:rPr>
              <a:t>A large </a:t>
            </a:r>
            <a:r>
              <a:rPr lang="en-US" dirty="0">
                <a:highlight>
                  <a:srgbClr val="FFFF00"/>
                </a:highlight>
              </a:rPr>
              <a:t>vegetated</a:t>
            </a:r>
            <a:r>
              <a:rPr lang="en-US" dirty="0">
                <a:solidFill>
                  <a:schemeClr val="bg1"/>
                </a:solidFill>
              </a:rPr>
              <a:t> “common area” was platted oceanward of the Pine Beach lots.  </a:t>
            </a:r>
          </a:p>
          <a:p>
            <a:r>
              <a:rPr lang="en-US" dirty="0">
                <a:solidFill>
                  <a:schemeClr val="bg1"/>
                </a:solidFill>
              </a:rPr>
              <a:t>That “common area” is now entirely a dry sand beach.</a:t>
            </a:r>
          </a:p>
          <a:p>
            <a:r>
              <a:rPr lang="en-US" dirty="0">
                <a:solidFill>
                  <a:schemeClr val="bg1"/>
                </a:solidFill>
              </a:rPr>
              <a:t>Shoreline protection is only necessary because the ocean has dramatically shifted course from where it had been for more than 70 years.</a:t>
            </a:r>
          </a:p>
        </p:txBody>
      </p:sp>
      <p:sp>
        <p:nvSpPr>
          <p:cNvPr id="4" name="Slide Number Placeholder 3">
            <a:extLst>
              <a:ext uri="{FF2B5EF4-FFF2-40B4-BE49-F238E27FC236}">
                <a16:creationId xmlns:a16="http://schemas.microsoft.com/office/drawing/2014/main" id="{A4F7525E-194D-46B6-BB4D-9D83ECE60859}"/>
              </a:ext>
            </a:extLst>
          </p:cNvPr>
          <p:cNvSpPr>
            <a:spLocks noGrp="1"/>
          </p:cNvSpPr>
          <p:nvPr>
            <p:ph type="sldNum" sz="quarter" idx="12"/>
          </p:nvPr>
        </p:nvSpPr>
        <p:spPr/>
        <p:txBody>
          <a:bodyPr/>
          <a:lstStyle/>
          <a:p>
            <a:fld id="{6ECA1FC4-7A5B-4278-9BF1-48A42DE10085}" type="slidenum">
              <a:rPr lang="en-US" smtClean="0"/>
              <a:t>20</a:t>
            </a:fld>
            <a:endParaRPr lang="en-US"/>
          </a:p>
        </p:txBody>
      </p:sp>
      <p:pic>
        <p:nvPicPr>
          <p:cNvPr id="5" name="Picture 4">
            <a:extLst>
              <a:ext uri="{FF2B5EF4-FFF2-40B4-BE49-F238E27FC236}">
                <a16:creationId xmlns:a16="http://schemas.microsoft.com/office/drawing/2014/main" id="{477BA31B-19E2-41E3-A2BC-B764A4F650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40" y="6070622"/>
            <a:ext cx="2475781" cy="722103"/>
          </a:xfrm>
          <a:prstGeom prst="rect">
            <a:avLst/>
          </a:prstGeom>
        </p:spPr>
      </p:pic>
    </p:spTree>
    <p:extLst>
      <p:ext uri="{BB962C8B-B14F-4D97-AF65-F5344CB8AC3E}">
        <p14:creationId xmlns:p14="http://schemas.microsoft.com/office/powerpoint/2010/main" val="14578777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289F5-BCDD-4EB5-9E25-0CA296BE35D2}"/>
              </a:ext>
            </a:extLst>
          </p:cNvPr>
          <p:cNvSpPr>
            <a:spLocks noGrp="1"/>
          </p:cNvSpPr>
          <p:nvPr>
            <p:ph type="title"/>
          </p:nvPr>
        </p:nvSpPr>
        <p:spPr/>
        <p:txBody>
          <a:bodyPr/>
          <a:lstStyle/>
          <a:p>
            <a:pPr algn="ctr"/>
            <a:r>
              <a:rPr lang="en-US" dirty="0">
                <a:solidFill>
                  <a:schemeClr val="bg1"/>
                </a:solidFill>
              </a:rPr>
              <a:t>Subject properties’ developers did everything right</a:t>
            </a:r>
          </a:p>
        </p:txBody>
      </p:sp>
      <p:sp>
        <p:nvSpPr>
          <p:cNvPr id="3" name="Content Placeholder 2">
            <a:extLst>
              <a:ext uri="{FF2B5EF4-FFF2-40B4-BE49-F238E27FC236}">
                <a16:creationId xmlns:a16="http://schemas.microsoft.com/office/drawing/2014/main" id="{6C6BAB6D-7178-4AC1-9A67-62317692311A}"/>
              </a:ext>
            </a:extLst>
          </p:cNvPr>
          <p:cNvSpPr>
            <a:spLocks noGrp="1"/>
          </p:cNvSpPr>
          <p:nvPr>
            <p:ph idx="1"/>
          </p:nvPr>
        </p:nvSpPr>
        <p:spPr>
          <a:xfrm>
            <a:off x="68240" y="1825625"/>
            <a:ext cx="12055520" cy="4351338"/>
          </a:xfrm>
        </p:spPr>
        <p:txBody>
          <a:bodyPr/>
          <a:lstStyle/>
          <a:p>
            <a:r>
              <a:rPr lang="en-US" dirty="0">
                <a:solidFill>
                  <a:schemeClr val="bg1"/>
                </a:solidFill>
              </a:rPr>
              <a:t>George Shand Tracts (Ocean Blvd. properties) platted in 1950.</a:t>
            </a:r>
          </a:p>
          <a:p>
            <a:r>
              <a:rPr lang="en-US" dirty="0">
                <a:solidFill>
                  <a:schemeClr val="bg1"/>
                </a:solidFill>
              </a:rPr>
              <a:t>Pine Beach replatted in 1994.</a:t>
            </a:r>
          </a:p>
          <a:p>
            <a:r>
              <a:rPr lang="en-US" dirty="0">
                <a:solidFill>
                  <a:schemeClr val="bg1"/>
                </a:solidFill>
              </a:rPr>
              <a:t>Homes seeking BPS here were constructed beginning in 1989.</a:t>
            </a:r>
          </a:p>
          <a:p>
            <a:r>
              <a:rPr lang="en-US" dirty="0">
                <a:solidFill>
                  <a:schemeClr val="bg1"/>
                </a:solidFill>
              </a:rPr>
              <a:t>When constructed, there had been a </a:t>
            </a:r>
            <a:r>
              <a:rPr lang="en-US" b="1" u="sng" dirty="0">
                <a:solidFill>
                  <a:schemeClr val="bg1"/>
                </a:solidFill>
              </a:rPr>
              <a:t>70-year period of ocean </a:t>
            </a:r>
            <a:r>
              <a:rPr lang="en-US" b="1" u="sng" dirty="0" err="1">
                <a:solidFill>
                  <a:schemeClr val="bg1"/>
                </a:solidFill>
              </a:rPr>
              <a:t>progration</a:t>
            </a:r>
            <a:r>
              <a:rPr lang="en-US" b="1" u="sng" dirty="0">
                <a:solidFill>
                  <a:schemeClr val="bg1"/>
                </a:solidFill>
              </a:rPr>
              <a:t> – depositing of sand and adding land.</a:t>
            </a:r>
          </a:p>
        </p:txBody>
      </p:sp>
      <p:pic>
        <p:nvPicPr>
          <p:cNvPr id="6" name="Picture 5">
            <a:extLst>
              <a:ext uri="{FF2B5EF4-FFF2-40B4-BE49-F238E27FC236}">
                <a16:creationId xmlns:a16="http://schemas.microsoft.com/office/drawing/2014/main" id="{08BE21F2-6C12-4120-A8BC-5DCC2D6357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40" y="6070622"/>
            <a:ext cx="2475781" cy="722103"/>
          </a:xfrm>
          <a:prstGeom prst="rect">
            <a:avLst/>
          </a:prstGeom>
        </p:spPr>
      </p:pic>
      <p:sp>
        <p:nvSpPr>
          <p:cNvPr id="5" name="Slide Number Placeholder 4">
            <a:extLst>
              <a:ext uri="{FF2B5EF4-FFF2-40B4-BE49-F238E27FC236}">
                <a16:creationId xmlns:a16="http://schemas.microsoft.com/office/drawing/2014/main" id="{CFD329C6-043B-49D4-B146-2565097C14DA}"/>
              </a:ext>
            </a:extLst>
          </p:cNvPr>
          <p:cNvSpPr>
            <a:spLocks noGrp="1"/>
          </p:cNvSpPr>
          <p:nvPr>
            <p:ph type="sldNum" sz="quarter" idx="12"/>
          </p:nvPr>
        </p:nvSpPr>
        <p:spPr/>
        <p:txBody>
          <a:bodyPr/>
          <a:lstStyle/>
          <a:p>
            <a:fld id="{6ECA1FC4-7A5B-4278-9BF1-48A42DE10085}" type="slidenum">
              <a:rPr lang="en-US" smtClean="0"/>
              <a:t>21</a:t>
            </a:fld>
            <a:endParaRPr lang="en-US"/>
          </a:p>
        </p:txBody>
      </p:sp>
    </p:spTree>
    <p:extLst>
      <p:ext uri="{BB962C8B-B14F-4D97-AF65-F5344CB8AC3E}">
        <p14:creationId xmlns:p14="http://schemas.microsoft.com/office/powerpoint/2010/main" val="19361447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878F7A-24E9-4D9B-8464-FAB83C2787B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Lst>
          </a:blip>
          <a:stretch>
            <a:fillRect/>
          </a:stretch>
        </p:blipFill>
        <p:spPr>
          <a:xfrm>
            <a:off x="3376047" y="0"/>
            <a:ext cx="5439905" cy="6858000"/>
          </a:xfrm>
          <a:prstGeom prst="rect">
            <a:avLst/>
          </a:prstGeom>
        </p:spPr>
      </p:pic>
      <p:pic>
        <p:nvPicPr>
          <p:cNvPr id="7" name="Picture 6">
            <a:extLst>
              <a:ext uri="{FF2B5EF4-FFF2-40B4-BE49-F238E27FC236}">
                <a16:creationId xmlns:a16="http://schemas.microsoft.com/office/drawing/2014/main" id="{0C41F603-F8EF-4853-85DD-5650B348A2C5}"/>
              </a:ext>
            </a:extLst>
          </p:cNvPr>
          <p:cNvPicPr>
            <a:picLocks noChangeAspect="1"/>
          </p:cNvPicPr>
          <p:nvPr/>
        </p:nvPicPr>
        <p:blipFill>
          <a:blip r:embed="rId4"/>
          <a:stretch>
            <a:fillRect/>
          </a:stretch>
        </p:blipFill>
        <p:spPr>
          <a:xfrm>
            <a:off x="1511198" y="1435894"/>
            <a:ext cx="9169605" cy="39862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93019832-0349-47FC-BEDF-F443804758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240" y="6070622"/>
            <a:ext cx="2475781" cy="722103"/>
          </a:xfrm>
          <a:prstGeom prst="rect">
            <a:avLst/>
          </a:prstGeom>
        </p:spPr>
      </p:pic>
      <p:sp>
        <p:nvSpPr>
          <p:cNvPr id="4" name="Slide Number Placeholder 3">
            <a:extLst>
              <a:ext uri="{FF2B5EF4-FFF2-40B4-BE49-F238E27FC236}">
                <a16:creationId xmlns:a16="http://schemas.microsoft.com/office/drawing/2014/main" id="{AA18FEEE-CC88-4CCF-AD93-5B779F101AF7}"/>
              </a:ext>
            </a:extLst>
          </p:cNvPr>
          <p:cNvSpPr>
            <a:spLocks noGrp="1"/>
          </p:cNvSpPr>
          <p:nvPr>
            <p:ph type="sldNum" sz="quarter" idx="12"/>
          </p:nvPr>
        </p:nvSpPr>
        <p:spPr/>
        <p:txBody>
          <a:bodyPr/>
          <a:lstStyle/>
          <a:p>
            <a:fld id="{6ECA1FC4-7A5B-4278-9BF1-48A42DE10085}" type="slidenum">
              <a:rPr lang="en-US" smtClean="0"/>
              <a:t>22</a:t>
            </a:fld>
            <a:endParaRPr lang="en-US"/>
          </a:p>
        </p:txBody>
      </p:sp>
    </p:spTree>
    <p:extLst>
      <p:ext uri="{BB962C8B-B14F-4D97-AF65-F5344CB8AC3E}">
        <p14:creationId xmlns:p14="http://schemas.microsoft.com/office/powerpoint/2010/main" val="1759753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FF574D-A3A3-4592-8DA3-2DBE5857B78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437922" y="0"/>
            <a:ext cx="5316155" cy="6858000"/>
          </a:xfrm>
          <a:prstGeom prst="rect">
            <a:avLst/>
          </a:prstGeom>
        </p:spPr>
      </p:pic>
      <p:pic>
        <p:nvPicPr>
          <p:cNvPr id="5" name="Picture 4">
            <a:extLst>
              <a:ext uri="{FF2B5EF4-FFF2-40B4-BE49-F238E27FC236}">
                <a16:creationId xmlns:a16="http://schemas.microsoft.com/office/drawing/2014/main" id="{CF8DB7F1-A3BB-4471-B5BB-08634B8E8F9F}"/>
              </a:ext>
            </a:extLst>
          </p:cNvPr>
          <p:cNvPicPr>
            <a:picLocks noChangeAspect="1"/>
          </p:cNvPicPr>
          <p:nvPr/>
        </p:nvPicPr>
        <p:blipFill>
          <a:blip r:embed="rId4"/>
          <a:stretch>
            <a:fillRect/>
          </a:stretch>
        </p:blipFill>
        <p:spPr>
          <a:xfrm>
            <a:off x="1838112" y="2555082"/>
            <a:ext cx="8515777" cy="17478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47A1D9D3-F66D-44FE-B049-31894112E8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240" y="6070622"/>
            <a:ext cx="2475781" cy="722103"/>
          </a:xfrm>
          <a:prstGeom prst="rect">
            <a:avLst/>
          </a:prstGeom>
        </p:spPr>
      </p:pic>
      <p:sp>
        <p:nvSpPr>
          <p:cNvPr id="4" name="Slide Number Placeholder 3">
            <a:extLst>
              <a:ext uri="{FF2B5EF4-FFF2-40B4-BE49-F238E27FC236}">
                <a16:creationId xmlns:a16="http://schemas.microsoft.com/office/drawing/2014/main" id="{ACAA3C38-3AC3-4E60-843A-74F9796F65ED}"/>
              </a:ext>
            </a:extLst>
          </p:cNvPr>
          <p:cNvSpPr>
            <a:spLocks noGrp="1"/>
          </p:cNvSpPr>
          <p:nvPr>
            <p:ph type="sldNum" sz="quarter" idx="12"/>
          </p:nvPr>
        </p:nvSpPr>
        <p:spPr/>
        <p:txBody>
          <a:bodyPr/>
          <a:lstStyle/>
          <a:p>
            <a:fld id="{6ECA1FC4-7A5B-4278-9BF1-48A42DE10085}" type="slidenum">
              <a:rPr lang="en-US" smtClean="0"/>
              <a:t>23</a:t>
            </a:fld>
            <a:endParaRPr lang="en-US"/>
          </a:p>
        </p:txBody>
      </p:sp>
    </p:spTree>
    <p:extLst>
      <p:ext uri="{BB962C8B-B14F-4D97-AF65-F5344CB8AC3E}">
        <p14:creationId xmlns:p14="http://schemas.microsoft.com/office/powerpoint/2010/main" val="21464500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365266-6218-4E27-89D9-1C37A2F1A14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534335" y="0"/>
            <a:ext cx="5123329" cy="6858000"/>
          </a:xfrm>
          <a:prstGeom prst="rect">
            <a:avLst/>
          </a:prstGeom>
        </p:spPr>
      </p:pic>
      <p:pic>
        <p:nvPicPr>
          <p:cNvPr id="5" name="Picture 4">
            <a:extLst>
              <a:ext uri="{FF2B5EF4-FFF2-40B4-BE49-F238E27FC236}">
                <a16:creationId xmlns:a16="http://schemas.microsoft.com/office/drawing/2014/main" id="{C6BA5CFC-CC18-4502-852A-6C792FB427B9}"/>
              </a:ext>
            </a:extLst>
          </p:cNvPr>
          <p:cNvPicPr>
            <a:picLocks noChangeAspect="1"/>
          </p:cNvPicPr>
          <p:nvPr/>
        </p:nvPicPr>
        <p:blipFill>
          <a:blip r:embed="rId4"/>
          <a:stretch>
            <a:fillRect/>
          </a:stretch>
        </p:blipFill>
        <p:spPr>
          <a:xfrm>
            <a:off x="1866547" y="2578894"/>
            <a:ext cx="8458906" cy="17002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1DCD68A8-4EFA-4C1C-B73B-9AB8C8AF5E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240" y="6070622"/>
            <a:ext cx="2475781" cy="722103"/>
          </a:xfrm>
          <a:prstGeom prst="rect">
            <a:avLst/>
          </a:prstGeom>
        </p:spPr>
      </p:pic>
      <p:sp>
        <p:nvSpPr>
          <p:cNvPr id="4" name="Slide Number Placeholder 3">
            <a:extLst>
              <a:ext uri="{FF2B5EF4-FFF2-40B4-BE49-F238E27FC236}">
                <a16:creationId xmlns:a16="http://schemas.microsoft.com/office/drawing/2014/main" id="{5B141CA0-26CD-47B9-8946-28E39537F6CD}"/>
              </a:ext>
            </a:extLst>
          </p:cNvPr>
          <p:cNvSpPr>
            <a:spLocks noGrp="1"/>
          </p:cNvSpPr>
          <p:nvPr>
            <p:ph type="sldNum" sz="quarter" idx="12"/>
          </p:nvPr>
        </p:nvSpPr>
        <p:spPr/>
        <p:txBody>
          <a:bodyPr/>
          <a:lstStyle/>
          <a:p>
            <a:fld id="{6ECA1FC4-7A5B-4278-9BF1-48A42DE10085}" type="slidenum">
              <a:rPr lang="en-US" smtClean="0"/>
              <a:t>24</a:t>
            </a:fld>
            <a:endParaRPr lang="en-US"/>
          </a:p>
        </p:txBody>
      </p:sp>
    </p:spTree>
    <p:extLst>
      <p:ext uri="{BB962C8B-B14F-4D97-AF65-F5344CB8AC3E}">
        <p14:creationId xmlns:p14="http://schemas.microsoft.com/office/powerpoint/2010/main" val="5950425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A521A2-1779-4EC1-9F85-92F9A92302D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509487" y="0"/>
            <a:ext cx="5173026" cy="6858000"/>
          </a:xfrm>
          <a:prstGeom prst="rect">
            <a:avLst/>
          </a:prstGeom>
        </p:spPr>
      </p:pic>
      <p:pic>
        <p:nvPicPr>
          <p:cNvPr id="5" name="Picture 4">
            <a:extLst>
              <a:ext uri="{FF2B5EF4-FFF2-40B4-BE49-F238E27FC236}">
                <a16:creationId xmlns:a16="http://schemas.microsoft.com/office/drawing/2014/main" id="{1E2D1672-C1B5-47D4-A583-292302B5502B}"/>
              </a:ext>
            </a:extLst>
          </p:cNvPr>
          <p:cNvPicPr>
            <a:picLocks noChangeAspect="1"/>
          </p:cNvPicPr>
          <p:nvPr/>
        </p:nvPicPr>
        <p:blipFill>
          <a:blip r:embed="rId4"/>
          <a:stretch>
            <a:fillRect/>
          </a:stretch>
        </p:blipFill>
        <p:spPr>
          <a:xfrm>
            <a:off x="2005504" y="2602706"/>
            <a:ext cx="8180993" cy="16525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81552A7D-971E-4F99-9722-ED12A7528B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240" y="6070622"/>
            <a:ext cx="2475781" cy="722103"/>
          </a:xfrm>
          <a:prstGeom prst="rect">
            <a:avLst/>
          </a:prstGeom>
        </p:spPr>
      </p:pic>
      <p:sp>
        <p:nvSpPr>
          <p:cNvPr id="4" name="Slide Number Placeholder 3">
            <a:extLst>
              <a:ext uri="{FF2B5EF4-FFF2-40B4-BE49-F238E27FC236}">
                <a16:creationId xmlns:a16="http://schemas.microsoft.com/office/drawing/2014/main" id="{FE33B930-EEEE-4F40-B190-1BF14F730A06}"/>
              </a:ext>
            </a:extLst>
          </p:cNvPr>
          <p:cNvSpPr>
            <a:spLocks noGrp="1"/>
          </p:cNvSpPr>
          <p:nvPr>
            <p:ph type="sldNum" sz="quarter" idx="12"/>
          </p:nvPr>
        </p:nvSpPr>
        <p:spPr/>
        <p:txBody>
          <a:bodyPr/>
          <a:lstStyle/>
          <a:p>
            <a:fld id="{6ECA1FC4-7A5B-4278-9BF1-48A42DE10085}" type="slidenum">
              <a:rPr lang="en-US" smtClean="0"/>
              <a:t>25</a:t>
            </a:fld>
            <a:endParaRPr lang="en-US"/>
          </a:p>
        </p:txBody>
      </p:sp>
    </p:spTree>
    <p:extLst>
      <p:ext uri="{BB962C8B-B14F-4D97-AF65-F5344CB8AC3E}">
        <p14:creationId xmlns:p14="http://schemas.microsoft.com/office/powerpoint/2010/main" val="35710104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03338A-1F1D-4483-8AB3-93EC97BAE22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499813" y="0"/>
            <a:ext cx="5192374" cy="6858000"/>
          </a:xfrm>
          <a:prstGeom prst="rect">
            <a:avLst/>
          </a:prstGeom>
        </p:spPr>
      </p:pic>
      <p:pic>
        <p:nvPicPr>
          <p:cNvPr id="5" name="Picture 4">
            <a:extLst>
              <a:ext uri="{FF2B5EF4-FFF2-40B4-BE49-F238E27FC236}">
                <a16:creationId xmlns:a16="http://schemas.microsoft.com/office/drawing/2014/main" id="{30453148-E398-41F5-A03B-E249EF437374}"/>
              </a:ext>
            </a:extLst>
          </p:cNvPr>
          <p:cNvPicPr>
            <a:picLocks noChangeAspect="1"/>
          </p:cNvPicPr>
          <p:nvPr/>
        </p:nvPicPr>
        <p:blipFill rotWithShape="1">
          <a:blip r:embed="rId4"/>
          <a:srcRect b="4014"/>
          <a:stretch/>
        </p:blipFill>
        <p:spPr>
          <a:xfrm>
            <a:off x="2253191" y="2545557"/>
            <a:ext cx="7685619" cy="17668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92C839DA-7ECE-46D3-9D65-0186229169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240" y="6070622"/>
            <a:ext cx="2475781" cy="722103"/>
          </a:xfrm>
          <a:prstGeom prst="rect">
            <a:avLst/>
          </a:prstGeom>
        </p:spPr>
      </p:pic>
      <p:sp>
        <p:nvSpPr>
          <p:cNvPr id="4" name="Slide Number Placeholder 3">
            <a:extLst>
              <a:ext uri="{FF2B5EF4-FFF2-40B4-BE49-F238E27FC236}">
                <a16:creationId xmlns:a16="http://schemas.microsoft.com/office/drawing/2014/main" id="{74D64C88-4C08-4852-B336-FF6D72616819}"/>
              </a:ext>
            </a:extLst>
          </p:cNvPr>
          <p:cNvSpPr>
            <a:spLocks noGrp="1"/>
          </p:cNvSpPr>
          <p:nvPr>
            <p:ph type="sldNum" sz="quarter" idx="12"/>
          </p:nvPr>
        </p:nvSpPr>
        <p:spPr/>
        <p:txBody>
          <a:bodyPr/>
          <a:lstStyle/>
          <a:p>
            <a:fld id="{6ECA1FC4-7A5B-4278-9BF1-48A42DE10085}" type="slidenum">
              <a:rPr lang="en-US" smtClean="0"/>
              <a:t>26</a:t>
            </a:fld>
            <a:endParaRPr lang="en-US"/>
          </a:p>
        </p:txBody>
      </p:sp>
    </p:spTree>
    <p:extLst>
      <p:ext uri="{BB962C8B-B14F-4D97-AF65-F5344CB8AC3E}">
        <p14:creationId xmlns:p14="http://schemas.microsoft.com/office/powerpoint/2010/main" val="13025656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289F5-BCDD-4EB5-9E25-0CA296BE35D2}"/>
              </a:ext>
            </a:extLst>
          </p:cNvPr>
          <p:cNvSpPr>
            <a:spLocks noGrp="1"/>
          </p:cNvSpPr>
          <p:nvPr>
            <p:ph type="title"/>
          </p:nvPr>
        </p:nvSpPr>
        <p:spPr>
          <a:xfrm>
            <a:off x="68240" y="65276"/>
            <a:ext cx="12123760" cy="1385456"/>
          </a:xfrm>
        </p:spPr>
        <p:txBody>
          <a:bodyPr>
            <a:normAutofit fontScale="90000"/>
          </a:bodyPr>
          <a:lstStyle/>
          <a:p>
            <a:pPr algn="ctr"/>
            <a:r>
              <a:rPr lang="en-US" sz="3200" dirty="0">
                <a:solidFill>
                  <a:schemeClr val="bg1"/>
                </a:solidFill>
              </a:rPr>
              <a:t>The Details of the Proposed BPS –</a:t>
            </a:r>
            <a:br>
              <a:rPr lang="en-US" sz="3200" dirty="0">
                <a:solidFill>
                  <a:schemeClr val="bg1"/>
                </a:solidFill>
              </a:rPr>
            </a:br>
            <a:r>
              <a:rPr lang="en-US" sz="3200" dirty="0">
                <a:solidFill>
                  <a:schemeClr val="bg1"/>
                </a:solidFill>
              </a:rPr>
              <a:t>the proposed BPS will be directly south of Shorewood RV Resort that is protected with rip rap.</a:t>
            </a:r>
          </a:p>
        </p:txBody>
      </p:sp>
      <p:pic>
        <p:nvPicPr>
          <p:cNvPr id="8" name="Picture 7">
            <a:extLst>
              <a:ext uri="{FF2B5EF4-FFF2-40B4-BE49-F238E27FC236}">
                <a16:creationId xmlns:a16="http://schemas.microsoft.com/office/drawing/2014/main" id="{6004ED2E-0155-4FD9-9579-5C18B7DBEA32}"/>
              </a:ext>
            </a:extLst>
          </p:cNvPr>
          <p:cNvPicPr>
            <a:picLocks noChangeAspect="1"/>
          </p:cNvPicPr>
          <p:nvPr/>
        </p:nvPicPr>
        <p:blipFill>
          <a:blip r:embed="rId2"/>
          <a:stretch>
            <a:fillRect/>
          </a:stretch>
        </p:blipFill>
        <p:spPr>
          <a:xfrm>
            <a:off x="1915435" y="1488199"/>
            <a:ext cx="8220452" cy="4943474"/>
          </a:xfrm>
          <a:prstGeom prst="rect">
            <a:avLst/>
          </a:prstGeom>
        </p:spPr>
      </p:pic>
      <p:pic>
        <p:nvPicPr>
          <p:cNvPr id="9" name="Picture 8">
            <a:extLst>
              <a:ext uri="{FF2B5EF4-FFF2-40B4-BE49-F238E27FC236}">
                <a16:creationId xmlns:a16="http://schemas.microsoft.com/office/drawing/2014/main" id="{DD97E5B4-639F-47EB-AC98-C343349014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40" y="6070622"/>
            <a:ext cx="2475781" cy="722103"/>
          </a:xfrm>
          <a:prstGeom prst="rect">
            <a:avLst/>
          </a:prstGeom>
        </p:spPr>
      </p:pic>
      <p:sp>
        <p:nvSpPr>
          <p:cNvPr id="4" name="Slide Number Placeholder 3">
            <a:extLst>
              <a:ext uri="{FF2B5EF4-FFF2-40B4-BE49-F238E27FC236}">
                <a16:creationId xmlns:a16="http://schemas.microsoft.com/office/drawing/2014/main" id="{377324A4-0CB8-4187-96A4-ABED0C655A15}"/>
              </a:ext>
            </a:extLst>
          </p:cNvPr>
          <p:cNvSpPr>
            <a:spLocks noGrp="1"/>
          </p:cNvSpPr>
          <p:nvPr>
            <p:ph type="sldNum" sz="quarter" idx="12"/>
          </p:nvPr>
        </p:nvSpPr>
        <p:spPr/>
        <p:txBody>
          <a:bodyPr/>
          <a:lstStyle/>
          <a:p>
            <a:fld id="{6ECA1FC4-7A5B-4278-9BF1-48A42DE10085}" type="slidenum">
              <a:rPr lang="en-US" smtClean="0"/>
              <a:t>27</a:t>
            </a:fld>
            <a:endParaRPr lang="en-US"/>
          </a:p>
        </p:txBody>
      </p:sp>
    </p:spTree>
    <p:extLst>
      <p:ext uri="{BB962C8B-B14F-4D97-AF65-F5344CB8AC3E}">
        <p14:creationId xmlns:p14="http://schemas.microsoft.com/office/powerpoint/2010/main" val="36731298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F0BAE58-5A24-4098-8E2B-F0F0A953790F}"/>
              </a:ext>
            </a:extLst>
          </p:cNvPr>
          <p:cNvPicPr>
            <a:picLocks noChangeAspect="1"/>
          </p:cNvPicPr>
          <p:nvPr/>
        </p:nvPicPr>
        <p:blipFill rotWithShape="1">
          <a:blip r:embed="rId2"/>
          <a:srcRect b="47937"/>
          <a:stretch/>
        </p:blipFill>
        <p:spPr>
          <a:xfrm>
            <a:off x="0" y="1361122"/>
            <a:ext cx="12192000" cy="4594440"/>
          </a:xfrm>
          <a:prstGeom prst="rect">
            <a:avLst/>
          </a:prstGeom>
        </p:spPr>
      </p:pic>
      <p:sp>
        <p:nvSpPr>
          <p:cNvPr id="4" name="Slide Number Placeholder 3">
            <a:extLst>
              <a:ext uri="{FF2B5EF4-FFF2-40B4-BE49-F238E27FC236}">
                <a16:creationId xmlns:a16="http://schemas.microsoft.com/office/drawing/2014/main" id="{40ED5EE2-FF77-4362-96F3-588A67036E6E}"/>
              </a:ext>
            </a:extLst>
          </p:cNvPr>
          <p:cNvSpPr>
            <a:spLocks noGrp="1"/>
          </p:cNvSpPr>
          <p:nvPr>
            <p:ph type="sldNum" sz="quarter" idx="12"/>
          </p:nvPr>
        </p:nvSpPr>
        <p:spPr/>
        <p:txBody>
          <a:bodyPr/>
          <a:lstStyle/>
          <a:p>
            <a:fld id="{6ECA1FC4-7A5B-4278-9BF1-48A42DE10085}" type="slidenum">
              <a:rPr lang="en-US" smtClean="0"/>
              <a:t>28</a:t>
            </a:fld>
            <a:endParaRPr lang="en-US"/>
          </a:p>
        </p:txBody>
      </p:sp>
    </p:spTree>
    <p:extLst>
      <p:ext uri="{BB962C8B-B14F-4D97-AF65-F5344CB8AC3E}">
        <p14:creationId xmlns:p14="http://schemas.microsoft.com/office/powerpoint/2010/main" val="13741787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289F5-BCDD-4EB5-9E25-0CA296BE35D2}"/>
              </a:ext>
            </a:extLst>
          </p:cNvPr>
          <p:cNvSpPr>
            <a:spLocks noGrp="1"/>
          </p:cNvSpPr>
          <p:nvPr>
            <p:ph type="title"/>
          </p:nvPr>
        </p:nvSpPr>
        <p:spPr/>
        <p:txBody>
          <a:bodyPr>
            <a:normAutofit/>
          </a:bodyPr>
          <a:lstStyle/>
          <a:p>
            <a:pPr algn="ctr"/>
            <a:r>
              <a:rPr lang="en-US" dirty="0">
                <a:solidFill>
                  <a:schemeClr val="bg1"/>
                </a:solidFill>
              </a:rPr>
              <a:t>Pine Beach’s BPS will blend into the natural coastal landscape</a:t>
            </a:r>
          </a:p>
        </p:txBody>
      </p:sp>
      <p:sp>
        <p:nvSpPr>
          <p:cNvPr id="3" name="Content Placeholder 2">
            <a:extLst>
              <a:ext uri="{FF2B5EF4-FFF2-40B4-BE49-F238E27FC236}">
                <a16:creationId xmlns:a16="http://schemas.microsoft.com/office/drawing/2014/main" id="{2B4896C8-4E0E-45DF-B0A3-D879E306DAD2}"/>
              </a:ext>
            </a:extLst>
          </p:cNvPr>
          <p:cNvSpPr>
            <a:spLocks noGrp="1"/>
          </p:cNvSpPr>
          <p:nvPr>
            <p:ph idx="1"/>
          </p:nvPr>
        </p:nvSpPr>
        <p:spPr/>
        <p:txBody>
          <a:bodyPr/>
          <a:lstStyle/>
          <a:p>
            <a:pPr>
              <a:lnSpc>
                <a:spcPct val="100000"/>
              </a:lnSpc>
            </a:pPr>
            <a:r>
              <a:rPr lang="en-US" dirty="0">
                <a:solidFill>
                  <a:schemeClr val="bg1"/>
                </a:solidFill>
              </a:rPr>
              <a:t>Pine Beach BPS is in owners’ backyards.  </a:t>
            </a:r>
          </a:p>
          <a:p>
            <a:pPr>
              <a:lnSpc>
                <a:spcPct val="100000"/>
              </a:lnSpc>
            </a:pPr>
            <a:r>
              <a:rPr lang="en-US" dirty="0">
                <a:solidFill>
                  <a:schemeClr val="bg1"/>
                </a:solidFill>
              </a:rPr>
              <a:t>Will not be on the beach.</a:t>
            </a:r>
          </a:p>
          <a:p>
            <a:pPr>
              <a:lnSpc>
                <a:spcPct val="100000"/>
              </a:lnSpc>
            </a:pPr>
            <a:r>
              <a:rPr lang="en-US" dirty="0">
                <a:solidFill>
                  <a:schemeClr val="bg1"/>
                </a:solidFill>
              </a:rPr>
              <a:t>The BPS will be covered in excavated sand and replanted with native beach grasses, shrubs and trees.</a:t>
            </a:r>
          </a:p>
          <a:p>
            <a:pPr>
              <a:lnSpc>
                <a:spcPct val="150000"/>
              </a:lnSpc>
            </a:pPr>
            <a:r>
              <a:rPr lang="en-US" dirty="0">
                <a:solidFill>
                  <a:schemeClr val="bg1"/>
                </a:solidFill>
              </a:rPr>
              <a:t>Will be maintained annually by owners.</a:t>
            </a:r>
          </a:p>
          <a:p>
            <a:pPr>
              <a:lnSpc>
                <a:spcPct val="100000"/>
              </a:lnSpc>
            </a:pPr>
            <a:r>
              <a:rPr lang="en-US" dirty="0">
                <a:solidFill>
                  <a:schemeClr val="bg1"/>
                </a:solidFill>
              </a:rPr>
              <a:t>Will be periodically replenished with sand and replanted with native vegetation because the owners want to look at a beautiful seascape.</a:t>
            </a:r>
          </a:p>
          <a:p>
            <a:endParaRPr lang="en-US" dirty="0">
              <a:solidFill>
                <a:schemeClr val="bg1"/>
              </a:solidFill>
            </a:endParaRPr>
          </a:p>
        </p:txBody>
      </p:sp>
      <p:pic>
        <p:nvPicPr>
          <p:cNvPr id="4" name="Picture 3">
            <a:extLst>
              <a:ext uri="{FF2B5EF4-FFF2-40B4-BE49-F238E27FC236}">
                <a16:creationId xmlns:a16="http://schemas.microsoft.com/office/drawing/2014/main" id="{4952EB1E-9888-43FC-AECD-CAB11E23F5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40" y="6070622"/>
            <a:ext cx="2475781" cy="722103"/>
          </a:xfrm>
          <a:prstGeom prst="rect">
            <a:avLst/>
          </a:prstGeom>
        </p:spPr>
      </p:pic>
      <p:sp>
        <p:nvSpPr>
          <p:cNvPr id="6" name="Slide Number Placeholder 5">
            <a:extLst>
              <a:ext uri="{FF2B5EF4-FFF2-40B4-BE49-F238E27FC236}">
                <a16:creationId xmlns:a16="http://schemas.microsoft.com/office/drawing/2014/main" id="{01D27C93-C458-415E-8433-F08ADEA8AF72}"/>
              </a:ext>
            </a:extLst>
          </p:cNvPr>
          <p:cNvSpPr>
            <a:spLocks noGrp="1"/>
          </p:cNvSpPr>
          <p:nvPr>
            <p:ph type="sldNum" sz="quarter" idx="12"/>
          </p:nvPr>
        </p:nvSpPr>
        <p:spPr/>
        <p:txBody>
          <a:bodyPr/>
          <a:lstStyle/>
          <a:p>
            <a:fld id="{6ECA1FC4-7A5B-4278-9BF1-48A42DE10085}" type="slidenum">
              <a:rPr lang="en-US" smtClean="0"/>
              <a:t>29</a:t>
            </a:fld>
            <a:endParaRPr lang="en-US"/>
          </a:p>
        </p:txBody>
      </p:sp>
    </p:spTree>
    <p:extLst>
      <p:ext uri="{BB962C8B-B14F-4D97-AF65-F5344CB8AC3E}">
        <p14:creationId xmlns:p14="http://schemas.microsoft.com/office/powerpoint/2010/main" val="27692740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A828E-A420-4DB1-9D29-AFE73CE499D5}"/>
              </a:ext>
            </a:extLst>
          </p:cNvPr>
          <p:cNvSpPr>
            <a:spLocks noGrp="1"/>
          </p:cNvSpPr>
          <p:nvPr>
            <p:ph type="title"/>
          </p:nvPr>
        </p:nvSpPr>
        <p:spPr>
          <a:xfrm>
            <a:off x="838200" y="136525"/>
            <a:ext cx="10515600" cy="544511"/>
          </a:xfrm>
        </p:spPr>
        <p:txBody>
          <a:bodyPr>
            <a:normAutofit fontScale="90000"/>
          </a:bodyPr>
          <a:lstStyle/>
          <a:p>
            <a:pPr algn="ctr"/>
            <a:r>
              <a:rPr lang="en-US" dirty="0">
                <a:solidFill>
                  <a:schemeClr val="bg1"/>
                </a:solidFill>
              </a:rPr>
              <a:t>Subject Properties</a:t>
            </a:r>
          </a:p>
        </p:txBody>
      </p:sp>
      <p:sp>
        <p:nvSpPr>
          <p:cNvPr id="3" name="Content Placeholder 2">
            <a:extLst>
              <a:ext uri="{FF2B5EF4-FFF2-40B4-BE49-F238E27FC236}">
                <a16:creationId xmlns:a16="http://schemas.microsoft.com/office/drawing/2014/main" id="{B506A99C-5936-4E28-A22C-5E6B84B87E65}"/>
              </a:ext>
            </a:extLst>
          </p:cNvPr>
          <p:cNvSpPr>
            <a:spLocks noGrp="1"/>
          </p:cNvSpPr>
          <p:nvPr>
            <p:ph idx="1"/>
          </p:nvPr>
        </p:nvSpPr>
        <p:spPr>
          <a:xfrm>
            <a:off x="68240" y="681036"/>
            <a:ext cx="11902780" cy="5495928"/>
          </a:xfrm>
        </p:spPr>
        <p:txBody>
          <a:bodyPr>
            <a:normAutofit fontScale="92500" lnSpcReduction="20000"/>
          </a:bodyPr>
          <a:lstStyle/>
          <a:p>
            <a:r>
              <a:rPr lang="en-US" dirty="0">
                <a:solidFill>
                  <a:schemeClr val="bg1"/>
                </a:solidFill>
              </a:rPr>
              <a:t>For efficiency and avoid piecemeal approach, owners of 15 properties working together seek shoreline protection.</a:t>
            </a:r>
          </a:p>
          <a:p>
            <a:r>
              <a:rPr lang="en-US" dirty="0">
                <a:solidFill>
                  <a:schemeClr val="bg1"/>
                </a:solidFill>
              </a:rPr>
              <a:t>Proposal is supported by the Pine Beach HOA</a:t>
            </a:r>
          </a:p>
          <a:p>
            <a:r>
              <a:rPr lang="en-US" dirty="0">
                <a:solidFill>
                  <a:schemeClr val="bg1"/>
                </a:solidFill>
              </a:rPr>
              <a:t>Pine Beach Loop (Pine Beach Subdivision – first platted 1932; replatted 1994) and Ocean Blvd. (George Shand tracts platted 1950).</a:t>
            </a:r>
          </a:p>
          <a:p>
            <a:r>
              <a:rPr lang="en-US" dirty="0">
                <a:solidFill>
                  <a:schemeClr val="bg1"/>
                </a:solidFill>
              </a:rPr>
              <a:t>South of Rockaway Beach (directly south of Shorewood RV Resort).</a:t>
            </a:r>
          </a:p>
          <a:p>
            <a:r>
              <a:rPr lang="en-US" dirty="0">
                <a:solidFill>
                  <a:schemeClr val="bg1"/>
                </a:solidFill>
              </a:rPr>
              <a:t>North of Camp Magruder and Barview Jetty.</a:t>
            </a:r>
          </a:p>
          <a:p>
            <a:r>
              <a:rPr lang="en-US" dirty="0">
                <a:solidFill>
                  <a:schemeClr val="bg1"/>
                </a:solidFill>
              </a:rPr>
              <a:t>Zoned CR-2 (Community Medium Density Residential) with Beach and Dune Overlay (BD) and Flood Hazard Overlay (FH); in Barview/Watseco/Twin Rocks unincorporated community.</a:t>
            </a:r>
          </a:p>
          <a:p>
            <a:r>
              <a:rPr lang="en-US" dirty="0">
                <a:solidFill>
                  <a:schemeClr val="bg1"/>
                </a:solidFill>
              </a:rPr>
              <a:t>TL 2900 between the RV Park and other George Shand Tracts is supportive but not participating because they have an undisputed right to BPS - their house was built in 1974.</a:t>
            </a:r>
          </a:p>
          <a:p>
            <a:r>
              <a:rPr lang="en-US" dirty="0">
                <a:solidFill>
                  <a:schemeClr val="bg1"/>
                </a:solidFill>
              </a:rPr>
              <a:t>Engineering analysis - proposed BPS does not adversely affect the TL 2900 property; ocean will continue to approach as now.</a:t>
            </a:r>
          </a:p>
        </p:txBody>
      </p:sp>
      <p:pic>
        <p:nvPicPr>
          <p:cNvPr id="4" name="Picture 3">
            <a:extLst>
              <a:ext uri="{FF2B5EF4-FFF2-40B4-BE49-F238E27FC236}">
                <a16:creationId xmlns:a16="http://schemas.microsoft.com/office/drawing/2014/main" id="{2C6810D7-495A-4272-A298-9DDCC64D98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40" y="6070622"/>
            <a:ext cx="2475781" cy="722103"/>
          </a:xfrm>
          <a:prstGeom prst="rect">
            <a:avLst/>
          </a:prstGeom>
        </p:spPr>
      </p:pic>
      <p:sp>
        <p:nvSpPr>
          <p:cNvPr id="6" name="Slide Number Placeholder 5">
            <a:extLst>
              <a:ext uri="{FF2B5EF4-FFF2-40B4-BE49-F238E27FC236}">
                <a16:creationId xmlns:a16="http://schemas.microsoft.com/office/drawing/2014/main" id="{D891B22F-CB8B-4750-B89A-EB7F1E9787FA}"/>
              </a:ext>
            </a:extLst>
          </p:cNvPr>
          <p:cNvSpPr>
            <a:spLocks noGrp="1"/>
          </p:cNvSpPr>
          <p:nvPr>
            <p:ph type="sldNum" sz="quarter" idx="12"/>
          </p:nvPr>
        </p:nvSpPr>
        <p:spPr/>
        <p:txBody>
          <a:bodyPr/>
          <a:lstStyle/>
          <a:p>
            <a:fld id="{6ECA1FC4-7A5B-4278-9BF1-48A42DE10085}" type="slidenum">
              <a:rPr lang="en-US" smtClean="0"/>
              <a:t>3</a:t>
            </a:fld>
            <a:endParaRPr lang="en-US"/>
          </a:p>
        </p:txBody>
      </p:sp>
    </p:spTree>
    <p:extLst>
      <p:ext uri="{BB962C8B-B14F-4D97-AF65-F5344CB8AC3E}">
        <p14:creationId xmlns:p14="http://schemas.microsoft.com/office/powerpoint/2010/main" val="12416874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A828E-A420-4DB1-9D29-AFE73CE499D5}"/>
              </a:ext>
            </a:extLst>
          </p:cNvPr>
          <p:cNvSpPr>
            <a:spLocks noGrp="1"/>
          </p:cNvSpPr>
          <p:nvPr>
            <p:ph type="title"/>
          </p:nvPr>
        </p:nvSpPr>
        <p:spPr/>
        <p:txBody>
          <a:bodyPr/>
          <a:lstStyle/>
          <a:p>
            <a:r>
              <a:rPr lang="en-US" dirty="0">
                <a:solidFill>
                  <a:schemeClr val="bg1"/>
                </a:solidFill>
              </a:rPr>
              <a:t>Revetment Details</a:t>
            </a:r>
          </a:p>
        </p:txBody>
      </p:sp>
      <p:sp>
        <p:nvSpPr>
          <p:cNvPr id="3" name="Content Placeholder 2">
            <a:extLst>
              <a:ext uri="{FF2B5EF4-FFF2-40B4-BE49-F238E27FC236}">
                <a16:creationId xmlns:a16="http://schemas.microsoft.com/office/drawing/2014/main" id="{B506A99C-5936-4E28-A22C-5E6B84B87E65}"/>
              </a:ext>
            </a:extLst>
          </p:cNvPr>
          <p:cNvSpPr>
            <a:spLocks noGrp="1"/>
          </p:cNvSpPr>
          <p:nvPr>
            <p:ph idx="1"/>
          </p:nvPr>
        </p:nvSpPr>
        <p:spPr>
          <a:xfrm>
            <a:off x="838200" y="1428750"/>
            <a:ext cx="10515600" cy="4748213"/>
          </a:xfrm>
        </p:spPr>
        <p:txBody>
          <a:bodyPr/>
          <a:lstStyle/>
          <a:p>
            <a:r>
              <a:rPr lang="en-US" dirty="0">
                <a:solidFill>
                  <a:schemeClr val="bg1"/>
                </a:solidFill>
              </a:rPr>
              <a:t>BPS will be entirely on private property </a:t>
            </a:r>
            <a:r>
              <a:rPr lang="en-US" dirty="0">
                <a:solidFill>
                  <a:schemeClr val="bg1"/>
                </a:solidFill>
                <a:sym typeface="Wingdings" panose="05000000000000000000" pitchFamily="2" charset="2"/>
              </a:rPr>
              <a:t> backyards of Pine Beach and Ocean Blvd. homes</a:t>
            </a:r>
          </a:p>
          <a:p>
            <a:r>
              <a:rPr lang="en-US" dirty="0">
                <a:solidFill>
                  <a:schemeClr val="bg1"/>
                </a:solidFill>
              </a:rPr>
              <a:t>10’ landward of existing vegetation line</a:t>
            </a:r>
          </a:p>
          <a:p>
            <a:r>
              <a:rPr lang="en-US" dirty="0">
                <a:solidFill>
                  <a:schemeClr val="bg1"/>
                </a:solidFill>
              </a:rPr>
              <a:t>185’ landward of Oregon Ocean Shore Line (aka statutory vegetation line (“SVL”)</a:t>
            </a:r>
          </a:p>
          <a:p>
            <a:r>
              <a:rPr lang="en-US" dirty="0">
                <a:solidFill>
                  <a:schemeClr val="bg1"/>
                </a:solidFill>
              </a:rPr>
              <a:t>Approx. size: 6’ thick 30’ wide rock revetment; maximum height 3’ above ground level</a:t>
            </a:r>
          </a:p>
          <a:p>
            <a:r>
              <a:rPr lang="en-US" dirty="0">
                <a:solidFill>
                  <a:schemeClr val="bg1"/>
                </a:solidFill>
              </a:rPr>
              <a:t>Covered in excavated sand, replanted with native beach grasses</a:t>
            </a:r>
          </a:p>
          <a:p>
            <a:r>
              <a:rPr lang="en-US" dirty="0">
                <a:solidFill>
                  <a:schemeClr val="bg1"/>
                </a:solidFill>
              </a:rPr>
              <a:t>Maintains existing beach accesses</a:t>
            </a:r>
          </a:p>
          <a:p>
            <a:endParaRPr lang="en-US" dirty="0">
              <a:solidFill>
                <a:schemeClr val="bg1"/>
              </a:solidFill>
            </a:endParaRPr>
          </a:p>
        </p:txBody>
      </p:sp>
      <p:pic>
        <p:nvPicPr>
          <p:cNvPr id="4" name="Picture 3">
            <a:extLst>
              <a:ext uri="{FF2B5EF4-FFF2-40B4-BE49-F238E27FC236}">
                <a16:creationId xmlns:a16="http://schemas.microsoft.com/office/drawing/2014/main" id="{2C6810D7-495A-4272-A298-9DDCC64D98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40" y="6070622"/>
            <a:ext cx="2475781" cy="722103"/>
          </a:xfrm>
          <a:prstGeom prst="rect">
            <a:avLst/>
          </a:prstGeom>
        </p:spPr>
      </p:pic>
      <p:sp>
        <p:nvSpPr>
          <p:cNvPr id="6" name="Slide Number Placeholder 5">
            <a:extLst>
              <a:ext uri="{FF2B5EF4-FFF2-40B4-BE49-F238E27FC236}">
                <a16:creationId xmlns:a16="http://schemas.microsoft.com/office/drawing/2014/main" id="{5D728B43-3046-4FFF-8E19-AEC8BB2B9065}"/>
              </a:ext>
            </a:extLst>
          </p:cNvPr>
          <p:cNvSpPr>
            <a:spLocks noGrp="1"/>
          </p:cNvSpPr>
          <p:nvPr>
            <p:ph type="sldNum" sz="quarter" idx="12"/>
          </p:nvPr>
        </p:nvSpPr>
        <p:spPr/>
        <p:txBody>
          <a:bodyPr/>
          <a:lstStyle/>
          <a:p>
            <a:fld id="{6ECA1FC4-7A5B-4278-9BF1-48A42DE10085}" type="slidenum">
              <a:rPr lang="en-US" smtClean="0"/>
              <a:t>30</a:t>
            </a:fld>
            <a:endParaRPr lang="en-US"/>
          </a:p>
        </p:txBody>
      </p:sp>
    </p:spTree>
    <p:extLst>
      <p:ext uri="{BB962C8B-B14F-4D97-AF65-F5344CB8AC3E}">
        <p14:creationId xmlns:p14="http://schemas.microsoft.com/office/powerpoint/2010/main" val="29232842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121CBF6-4B15-4235-9D21-13E2DCAD8F79}"/>
              </a:ext>
            </a:extLst>
          </p:cNvPr>
          <p:cNvPicPr>
            <a:picLocks noChangeAspect="1"/>
          </p:cNvPicPr>
          <p:nvPr/>
        </p:nvPicPr>
        <p:blipFill>
          <a:blip r:embed="rId2"/>
          <a:stretch>
            <a:fillRect/>
          </a:stretch>
        </p:blipFill>
        <p:spPr>
          <a:xfrm>
            <a:off x="0" y="585074"/>
            <a:ext cx="12192000" cy="5391753"/>
          </a:xfrm>
          <a:prstGeom prst="rect">
            <a:avLst/>
          </a:prstGeom>
        </p:spPr>
      </p:pic>
      <p:pic>
        <p:nvPicPr>
          <p:cNvPr id="7" name="Picture 6">
            <a:extLst>
              <a:ext uri="{FF2B5EF4-FFF2-40B4-BE49-F238E27FC236}">
                <a16:creationId xmlns:a16="http://schemas.microsoft.com/office/drawing/2014/main" id="{F9E5D031-8BC5-4AD3-9E3B-9BF746A2BE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40" y="6070622"/>
            <a:ext cx="2475781" cy="722103"/>
          </a:xfrm>
          <a:prstGeom prst="rect">
            <a:avLst/>
          </a:prstGeom>
        </p:spPr>
      </p:pic>
      <p:sp>
        <p:nvSpPr>
          <p:cNvPr id="3" name="Slide Number Placeholder 2">
            <a:extLst>
              <a:ext uri="{FF2B5EF4-FFF2-40B4-BE49-F238E27FC236}">
                <a16:creationId xmlns:a16="http://schemas.microsoft.com/office/drawing/2014/main" id="{AC623FB5-4412-4838-9F8F-972001382938}"/>
              </a:ext>
            </a:extLst>
          </p:cNvPr>
          <p:cNvSpPr>
            <a:spLocks noGrp="1"/>
          </p:cNvSpPr>
          <p:nvPr>
            <p:ph type="sldNum" sz="quarter" idx="12"/>
          </p:nvPr>
        </p:nvSpPr>
        <p:spPr/>
        <p:txBody>
          <a:bodyPr/>
          <a:lstStyle/>
          <a:p>
            <a:fld id="{6ECA1FC4-7A5B-4278-9BF1-48A42DE10085}" type="slidenum">
              <a:rPr lang="en-US" smtClean="0"/>
              <a:t>31</a:t>
            </a:fld>
            <a:endParaRPr lang="en-US"/>
          </a:p>
        </p:txBody>
      </p:sp>
    </p:spTree>
    <p:extLst>
      <p:ext uri="{BB962C8B-B14F-4D97-AF65-F5344CB8AC3E}">
        <p14:creationId xmlns:p14="http://schemas.microsoft.com/office/powerpoint/2010/main" val="2802171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289F5-BCDD-4EB5-9E25-0CA296BE35D2}"/>
              </a:ext>
            </a:extLst>
          </p:cNvPr>
          <p:cNvSpPr>
            <a:spLocks noGrp="1"/>
          </p:cNvSpPr>
          <p:nvPr>
            <p:ph type="title"/>
          </p:nvPr>
        </p:nvSpPr>
        <p:spPr/>
        <p:txBody>
          <a:bodyPr>
            <a:normAutofit/>
          </a:bodyPr>
          <a:lstStyle/>
          <a:p>
            <a:pPr algn="ctr"/>
            <a:r>
              <a:rPr lang="en-US" dirty="0">
                <a:solidFill>
                  <a:schemeClr val="bg1"/>
                </a:solidFill>
              </a:rPr>
              <a:t>Why the BPS is Sought: the properties and infrastructure are in imminent peril</a:t>
            </a:r>
          </a:p>
        </p:txBody>
      </p:sp>
      <p:sp>
        <p:nvSpPr>
          <p:cNvPr id="3" name="Content Placeholder 2">
            <a:extLst>
              <a:ext uri="{FF2B5EF4-FFF2-40B4-BE49-F238E27FC236}">
                <a16:creationId xmlns:a16="http://schemas.microsoft.com/office/drawing/2014/main" id="{6C6BAB6D-7178-4AC1-9A67-62317692311A}"/>
              </a:ext>
            </a:extLst>
          </p:cNvPr>
          <p:cNvSpPr>
            <a:spLocks noGrp="1"/>
          </p:cNvSpPr>
          <p:nvPr>
            <p:ph idx="1"/>
          </p:nvPr>
        </p:nvSpPr>
        <p:spPr>
          <a:xfrm>
            <a:off x="68240" y="1825625"/>
            <a:ext cx="12055520" cy="4351338"/>
          </a:xfrm>
        </p:spPr>
        <p:txBody>
          <a:bodyPr>
            <a:normAutofit fontScale="92500"/>
          </a:bodyPr>
          <a:lstStyle/>
          <a:p>
            <a:r>
              <a:rPr lang="en-US" dirty="0">
                <a:solidFill>
                  <a:schemeClr val="bg1"/>
                </a:solidFill>
              </a:rPr>
              <a:t>Retrograding beach since 1994</a:t>
            </a:r>
          </a:p>
          <a:p>
            <a:r>
              <a:rPr lang="en-US" dirty="0">
                <a:solidFill>
                  <a:schemeClr val="bg1"/>
                </a:solidFill>
              </a:rPr>
              <a:t>King Tides in 2020 and 2021 reached oceanfront homes</a:t>
            </a:r>
          </a:p>
          <a:p>
            <a:r>
              <a:rPr lang="en-US" dirty="0">
                <a:solidFill>
                  <a:schemeClr val="bg1"/>
                </a:solidFill>
              </a:rPr>
              <a:t>Continued threat of flooding</a:t>
            </a:r>
          </a:p>
          <a:p>
            <a:r>
              <a:rPr lang="en-US" dirty="0">
                <a:solidFill>
                  <a:schemeClr val="bg1"/>
                </a:solidFill>
              </a:rPr>
              <a:t>At risk is not only the homes, but also the water and sewer infrastructure that serves them.</a:t>
            </a:r>
          </a:p>
          <a:p>
            <a:r>
              <a:rPr lang="en-US" dirty="0">
                <a:solidFill>
                  <a:schemeClr val="bg1"/>
                </a:solidFill>
              </a:rPr>
              <a:t>BPS protects the public and private investments in the area and avoids significant environmental hard from the potential for ocean broken and claimed sewer and water pipes.  </a:t>
            </a:r>
          </a:p>
          <a:p>
            <a:r>
              <a:rPr lang="en-US" dirty="0">
                <a:solidFill>
                  <a:schemeClr val="bg1"/>
                </a:solidFill>
              </a:rPr>
              <a:t>Water and sewer district costs of repair may be beyond the capacity of the districts to repair or at least would cause significant strain those district’s resources.</a:t>
            </a:r>
          </a:p>
        </p:txBody>
      </p:sp>
      <p:pic>
        <p:nvPicPr>
          <p:cNvPr id="4" name="Picture 3">
            <a:extLst>
              <a:ext uri="{FF2B5EF4-FFF2-40B4-BE49-F238E27FC236}">
                <a16:creationId xmlns:a16="http://schemas.microsoft.com/office/drawing/2014/main" id="{854A0A97-22CB-49C7-BAF8-6E442824B1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40" y="6070622"/>
            <a:ext cx="2475781" cy="722103"/>
          </a:xfrm>
          <a:prstGeom prst="rect">
            <a:avLst/>
          </a:prstGeom>
        </p:spPr>
      </p:pic>
      <p:sp>
        <p:nvSpPr>
          <p:cNvPr id="6" name="Slide Number Placeholder 5">
            <a:extLst>
              <a:ext uri="{FF2B5EF4-FFF2-40B4-BE49-F238E27FC236}">
                <a16:creationId xmlns:a16="http://schemas.microsoft.com/office/drawing/2014/main" id="{CF01E4C2-FD6C-4DF7-BF82-389A840D9E05}"/>
              </a:ext>
            </a:extLst>
          </p:cNvPr>
          <p:cNvSpPr>
            <a:spLocks noGrp="1"/>
          </p:cNvSpPr>
          <p:nvPr>
            <p:ph type="sldNum" sz="quarter" idx="12"/>
          </p:nvPr>
        </p:nvSpPr>
        <p:spPr/>
        <p:txBody>
          <a:bodyPr/>
          <a:lstStyle/>
          <a:p>
            <a:fld id="{6ECA1FC4-7A5B-4278-9BF1-48A42DE10085}" type="slidenum">
              <a:rPr lang="en-US" smtClean="0"/>
              <a:t>32</a:t>
            </a:fld>
            <a:endParaRPr lang="en-US"/>
          </a:p>
        </p:txBody>
      </p:sp>
    </p:spTree>
    <p:extLst>
      <p:ext uri="{BB962C8B-B14F-4D97-AF65-F5344CB8AC3E}">
        <p14:creationId xmlns:p14="http://schemas.microsoft.com/office/powerpoint/2010/main" val="36365622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289F5-BCDD-4EB5-9E25-0CA296BE35D2}"/>
              </a:ext>
            </a:extLst>
          </p:cNvPr>
          <p:cNvSpPr>
            <a:spLocks noGrp="1"/>
          </p:cNvSpPr>
          <p:nvPr>
            <p:ph type="title"/>
          </p:nvPr>
        </p:nvSpPr>
        <p:spPr/>
        <p:txBody>
          <a:bodyPr/>
          <a:lstStyle/>
          <a:p>
            <a:r>
              <a:rPr lang="en-US" dirty="0">
                <a:solidFill>
                  <a:schemeClr val="bg1"/>
                </a:solidFill>
              </a:rPr>
              <a:t>Properties and infrastructure are now in imminent peril</a:t>
            </a:r>
          </a:p>
        </p:txBody>
      </p:sp>
      <p:sp>
        <p:nvSpPr>
          <p:cNvPr id="3" name="Content Placeholder 2">
            <a:extLst>
              <a:ext uri="{FF2B5EF4-FFF2-40B4-BE49-F238E27FC236}">
                <a16:creationId xmlns:a16="http://schemas.microsoft.com/office/drawing/2014/main" id="{6C6BAB6D-7178-4AC1-9A67-62317692311A}"/>
              </a:ext>
            </a:extLst>
          </p:cNvPr>
          <p:cNvSpPr>
            <a:spLocks noGrp="1"/>
          </p:cNvSpPr>
          <p:nvPr>
            <p:ph idx="1"/>
          </p:nvPr>
        </p:nvSpPr>
        <p:spPr/>
        <p:txBody>
          <a:bodyPr/>
          <a:lstStyle/>
          <a:p>
            <a:r>
              <a:rPr lang="en-US" dirty="0">
                <a:solidFill>
                  <a:schemeClr val="bg1"/>
                </a:solidFill>
              </a:rPr>
              <a:t>Between 1994-2021, the shoreline has receded 142 feet.</a:t>
            </a:r>
          </a:p>
        </p:txBody>
      </p:sp>
      <p:pic>
        <p:nvPicPr>
          <p:cNvPr id="4" name="Picture 3">
            <a:extLst>
              <a:ext uri="{FF2B5EF4-FFF2-40B4-BE49-F238E27FC236}">
                <a16:creationId xmlns:a16="http://schemas.microsoft.com/office/drawing/2014/main" id="{D7E1C18A-47DF-45FB-9C79-2EBBAEEBDC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40" y="6070622"/>
            <a:ext cx="2475781" cy="722103"/>
          </a:xfrm>
          <a:prstGeom prst="rect">
            <a:avLst/>
          </a:prstGeom>
        </p:spPr>
      </p:pic>
      <p:pic>
        <p:nvPicPr>
          <p:cNvPr id="6" name="Picture 5">
            <a:extLst>
              <a:ext uri="{FF2B5EF4-FFF2-40B4-BE49-F238E27FC236}">
                <a16:creationId xmlns:a16="http://schemas.microsoft.com/office/drawing/2014/main" id="{BB973548-B131-4DAF-B65F-A7E7A22360A1}"/>
              </a:ext>
            </a:extLst>
          </p:cNvPr>
          <p:cNvPicPr>
            <a:picLocks noChangeAspect="1"/>
          </p:cNvPicPr>
          <p:nvPr/>
        </p:nvPicPr>
        <p:blipFill>
          <a:blip r:embed="rId3"/>
          <a:stretch>
            <a:fillRect/>
          </a:stretch>
        </p:blipFill>
        <p:spPr>
          <a:xfrm>
            <a:off x="1766887" y="3084604"/>
            <a:ext cx="8658225" cy="2447925"/>
          </a:xfrm>
          <a:prstGeom prst="rect">
            <a:avLst/>
          </a:prstGeom>
        </p:spPr>
      </p:pic>
      <p:pic>
        <p:nvPicPr>
          <p:cNvPr id="7" name="Picture 6">
            <a:extLst>
              <a:ext uri="{FF2B5EF4-FFF2-40B4-BE49-F238E27FC236}">
                <a16:creationId xmlns:a16="http://schemas.microsoft.com/office/drawing/2014/main" id="{EC5623E6-6A60-49F2-8C28-FDFBBB648E42}"/>
              </a:ext>
            </a:extLst>
          </p:cNvPr>
          <p:cNvPicPr>
            <a:picLocks noChangeAspect="1"/>
          </p:cNvPicPr>
          <p:nvPr/>
        </p:nvPicPr>
        <p:blipFill rotWithShape="1">
          <a:blip r:embed="rId4"/>
          <a:srcRect l="82216" b="91365"/>
          <a:stretch/>
        </p:blipFill>
        <p:spPr>
          <a:xfrm>
            <a:off x="9051500" y="2492420"/>
            <a:ext cx="1373612" cy="592184"/>
          </a:xfrm>
          <a:prstGeom prst="rect">
            <a:avLst/>
          </a:prstGeom>
        </p:spPr>
      </p:pic>
      <p:sp>
        <p:nvSpPr>
          <p:cNvPr id="8" name="Slide Number Placeholder 7">
            <a:extLst>
              <a:ext uri="{FF2B5EF4-FFF2-40B4-BE49-F238E27FC236}">
                <a16:creationId xmlns:a16="http://schemas.microsoft.com/office/drawing/2014/main" id="{818E440F-012A-4733-8AF5-BA697D9BB038}"/>
              </a:ext>
            </a:extLst>
          </p:cNvPr>
          <p:cNvSpPr>
            <a:spLocks noGrp="1"/>
          </p:cNvSpPr>
          <p:nvPr>
            <p:ph type="sldNum" sz="quarter" idx="12"/>
          </p:nvPr>
        </p:nvSpPr>
        <p:spPr/>
        <p:txBody>
          <a:bodyPr/>
          <a:lstStyle/>
          <a:p>
            <a:fld id="{6ECA1FC4-7A5B-4278-9BF1-48A42DE10085}" type="slidenum">
              <a:rPr lang="en-US" smtClean="0"/>
              <a:t>33</a:t>
            </a:fld>
            <a:endParaRPr lang="en-US"/>
          </a:p>
        </p:txBody>
      </p:sp>
    </p:spTree>
    <p:extLst>
      <p:ext uri="{BB962C8B-B14F-4D97-AF65-F5344CB8AC3E}">
        <p14:creationId xmlns:p14="http://schemas.microsoft.com/office/powerpoint/2010/main" val="29229724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F55A27-E7E7-43C0-8D43-58829E5B21C6}"/>
              </a:ext>
            </a:extLst>
          </p:cNvPr>
          <p:cNvPicPr>
            <a:picLocks noChangeAspect="1"/>
          </p:cNvPicPr>
          <p:nvPr/>
        </p:nvPicPr>
        <p:blipFill rotWithShape="1">
          <a:blip r:embed="rId2"/>
          <a:srcRect t="17422" r="7638"/>
          <a:stretch/>
        </p:blipFill>
        <p:spPr>
          <a:xfrm>
            <a:off x="1962621" y="65310"/>
            <a:ext cx="8266759" cy="6562352"/>
          </a:xfrm>
          <a:prstGeom prst="rect">
            <a:avLst/>
          </a:prstGeom>
        </p:spPr>
      </p:pic>
      <p:pic>
        <p:nvPicPr>
          <p:cNvPr id="6" name="Picture 5">
            <a:extLst>
              <a:ext uri="{FF2B5EF4-FFF2-40B4-BE49-F238E27FC236}">
                <a16:creationId xmlns:a16="http://schemas.microsoft.com/office/drawing/2014/main" id="{1A2D8C1C-523F-402B-9484-E51619F811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40" y="6070622"/>
            <a:ext cx="2475781" cy="722103"/>
          </a:xfrm>
          <a:prstGeom prst="rect">
            <a:avLst/>
          </a:prstGeom>
        </p:spPr>
      </p:pic>
      <p:pic>
        <p:nvPicPr>
          <p:cNvPr id="7" name="Picture 6">
            <a:extLst>
              <a:ext uri="{FF2B5EF4-FFF2-40B4-BE49-F238E27FC236}">
                <a16:creationId xmlns:a16="http://schemas.microsoft.com/office/drawing/2014/main" id="{E1E00DBB-5D68-46FE-B3F7-6DA081FA90BA}"/>
              </a:ext>
            </a:extLst>
          </p:cNvPr>
          <p:cNvPicPr>
            <a:picLocks noChangeAspect="1"/>
          </p:cNvPicPr>
          <p:nvPr/>
        </p:nvPicPr>
        <p:blipFill rotWithShape="1">
          <a:blip r:embed="rId2"/>
          <a:srcRect l="119193" t="-5162" r="-36792" b="94752"/>
          <a:stretch/>
        </p:blipFill>
        <p:spPr>
          <a:xfrm>
            <a:off x="8367805" y="152400"/>
            <a:ext cx="1300788" cy="683134"/>
          </a:xfrm>
          <a:prstGeom prst="rect">
            <a:avLst/>
          </a:prstGeom>
        </p:spPr>
      </p:pic>
      <p:pic>
        <p:nvPicPr>
          <p:cNvPr id="8" name="Picture 7">
            <a:extLst>
              <a:ext uri="{FF2B5EF4-FFF2-40B4-BE49-F238E27FC236}">
                <a16:creationId xmlns:a16="http://schemas.microsoft.com/office/drawing/2014/main" id="{F0AD61BD-B354-4330-8250-6F9E6756AF2D}"/>
              </a:ext>
            </a:extLst>
          </p:cNvPr>
          <p:cNvPicPr>
            <a:picLocks noChangeAspect="1"/>
          </p:cNvPicPr>
          <p:nvPr/>
        </p:nvPicPr>
        <p:blipFill rotWithShape="1">
          <a:blip r:embed="rId2"/>
          <a:srcRect l="83131" b="91081"/>
          <a:stretch/>
        </p:blipFill>
        <p:spPr>
          <a:xfrm>
            <a:off x="10229081" y="65310"/>
            <a:ext cx="1246787" cy="585291"/>
          </a:xfrm>
          <a:prstGeom prst="rect">
            <a:avLst/>
          </a:prstGeom>
        </p:spPr>
      </p:pic>
      <p:sp>
        <p:nvSpPr>
          <p:cNvPr id="4" name="Slide Number Placeholder 3">
            <a:extLst>
              <a:ext uri="{FF2B5EF4-FFF2-40B4-BE49-F238E27FC236}">
                <a16:creationId xmlns:a16="http://schemas.microsoft.com/office/drawing/2014/main" id="{BF5055A6-667E-4956-A124-46CD75CE6A70}"/>
              </a:ext>
            </a:extLst>
          </p:cNvPr>
          <p:cNvSpPr>
            <a:spLocks noGrp="1"/>
          </p:cNvSpPr>
          <p:nvPr>
            <p:ph type="sldNum" sz="quarter" idx="12"/>
          </p:nvPr>
        </p:nvSpPr>
        <p:spPr/>
        <p:txBody>
          <a:bodyPr/>
          <a:lstStyle/>
          <a:p>
            <a:fld id="{6ECA1FC4-7A5B-4278-9BF1-48A42DE10085}" type="slidenum">
              <a:rPr lang="en-US" smtClean="0"/>
              <a:t>34</a:t>
            </a:fld>
            <a:endParaRPr lang="en-US"/>
          </a:p>
        </p:txBody>
      </p:sp>
      <p:sp>
        <p:nvSpPr>
          <p:cNvPr id="2" name="TextBox 1">
            <a:extLst>
              <a:ext uri="{FF2B5EF4-FFF2-40B4-BE49-F238E27FC236}">
                <a16:creationId xmlns:a16="http://schemas.microsoft.com/office/drawing/2014/main" id="{94B1E55D-9172-42B7-9648-765004D0C505}"/>
              </a:ext>
            </a:extLst>
          </p:cNvPr>
          <p:cNvSpPr txBox="1"/>
          <p:nvPr/>
        </p:nvSpPr>
        <p:spPr>
          <a:xfrm>
            <a:off x="106681" y="1511166"/>
            <a:ext cx="1899083" cy="923330"/>
          </a:xfrm>
          <a:prstGeom prst="rect">
            <a:avLst/>
          </a:prstGeom>
          <a:noFill/>
        </p:spPr>
        <p:txBody>
          <a:bodyPr wrap="square" rtlCol="0">
            <a:spAutoFit/>
          </a:bodyPr>
          <a:lstStyle/>
          <a:p>
            <a:r>
              <a:rPr lang="en-US" dirty="0"/>
              <a:t>The problem explained by graphics</a:t>
            </a:r>
          </a:p>
        </p:txBody>
      </p:sp>
    </p:spTree>
    <p:extLst>
      <p:ext uri="{BB962C8B-B14F-4D97-AF65-F5344CB8AC3E}">
        <p14:creationId xmlns:p14="http://schemas.microsoft.com/office/powerpoint/2010/main" val="26122550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256587-2784-43B4-83C3-376A80D67AF1}"/>
              </a:ext>
            </a:extLst>
          </p:cNvPr>
          <p:cNvPicPr>
            <a:picLocks noChangeAspect="1"/>
          </p:cNvPicPr>
          <p:nvPr/>
        </p:nvPicPr>
        <p:blipFill>
          <a:blip r:embed="rId2"/>
          <a:stretch>
            <a:fillRect/>
          </a:stretch>
        </p:blipFill>
        <p:spPr>
          <a:xfrm>
            <a:off x="3600361" y="0"/>
            <a:ext cx="4991278" cy="6858000"/>
          </a:xfrm>
          <a:prstGeom prst="rect">
            <a:avLst/>
          </a:prstGeom>
        </p:spPr>
      </p:pic>
      <p:pic>
        <p:nvPicPr>
          <p:cNvPr id="4" name="Picture 3">
            <a:extLst>
              <a:ext uri="{FF2B5EF4-FFF2-40B4-BE49-F238E27FC236}">
                <a16:creationId xmlns:a16="http://schemas.microsoft.com/office/drawing/2014/main" id="{08FF76A5-C019-48B2-9963-3F168D37C5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40" y="6070622"/>
            <a:ext cx="2475781" cy="722103"/>
          </a:xfrm>
          <a:prstGeom prst="rect">
            <a:avLst/>
          </a:prstGeom>
        </p:spPr>
      </p:pic>
      <p:sp>
        <p:nvSpPr>
          <p:cNvPr id="5" name="Slide Number Placeholder 4">
            <a:extLst>
              <a:ext uri="{FF2B5EF4-FFF2-40B4-BE49-F238E27FC236}">
                <a16:creationId xmlns:a16="http://schemas.microsoft.com/office/drawing/2014/main" id="{92CA7F30-E508-4E05-BB49-19496B83F0FB}"/>
              </a:ext>
            </a:extLst>
          </p:cNvPr>
          <p:cNvSpPr>
            <a:spLocks noGrp="1"/>
          </p:cNvSpPr>
          <p:nvPr>
            <p:ph type="sldNum" sz="quarter" idx="12"/>
          </p:nvPr>
        </p:nvSpPr>
        <p:spPr/>
        <p:txBody>
          <a:bodyPr/>
          <a:lstStyle/>
          <a:p>
            <a:fld id="{6ECA1FC4-7A5B-4278-9BF1-48A42DE10085}" type="slidenum">
              <a:rPr lang="en-US" smtClean="0"/>
              <a:t>35</a:t>
            </a:fld>
            <a:endParaRPr lang="en-US"/>
          </a:p>
        </p:txBody>
      </p:sp>
      <p:sp>
        <p:nvSpPr>
          <p:cNvPr id="2" name="TextBox 1">
            <a:extLst>
              <a:ext uri="{FF2B5EF4-FFF2-40B4-BE49-F238E27FC236}">
                <a16:creationId xmlns:a16="http://schemas.microsoft.com/office/drawing/2014/main" id="{7AFD6EA6-7662-4E1A-8E79-C9F53856DFCE}"/>
              </a:ext>
            </a:extLst>
          </p:cNvPr>
          <p:cNvSpPr txBox="1"/>
          <p:nvPr/>
        </p:nvSpPr>
        <p:spPr>
          <a:xfrm>
            <a:off x="1097280" y="251460"/>
            <a:ext cx="1752600" cy="646331"/>
          </a:xfrm>
          <a:prstGeom prst="rect">
            <a:avLst/>
          </a:prstGeom>
          <a:noFill/>
        </p:spPr>
        <p:txBody>
          <a:bodyPr wrap="square" rtlCol="0">
            <a:spAutoFit/>
          </a:bodyPr>
          <a:lstStyle/>
          <a:p>
            <a:pPr algn="ctr"/>
            <a:r>
              <a:rPr lang="en-US" sz="3600" dirty="0">
                <a:solidFill>
                  <a:schemeClr val="bg1"/>
                </a:solidFill>
              </a:rPr>
              <a:t>1994</a:t>
            </a:r>
          </a:p>
        </p:txBody>
      </p:sp>
    </p:spTree>
    <p:extLst>
      <p:ext uri="{BB962C8B-B14F-4D97-AF65-F5344CB8AC3E}">
        <p14:creationId xmlns:p14="http://schemas.microsoft.com/office/powerpoint/2010/main" val="36209044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E4D5D1-3741-447F-B92E-F669F28291F8}"/>
              </a:ext>
            </a:extLst>
          </p:cNvPr>
          <p:cNvPicPr>
            <a:picLocks noChangeAspect="1"/>
          </p:cNvPicPr>
          <p:nvPr/>
        </p:nvPicPr>
        <p:blipFill>
          <a:blip r:embed="rId2"/>
          <a:stretch>
            <a:fillRect/>
          </a:stretch>
        </p:blipFill>
        <p:spPr>
          <a:xfrm>
            <a:off x="3398244" y="0"/>
            <a:ext cx="5395511" cy="6858000"/>
          </a:xfrm>
          <a:prstGeom prst="rect">
            <a:avLst/>
          </a:prstGeom>
        </p:spPr>
      </p:pic>
      <p:pic>
        <p:nvPicPr>
          <p:cNvPr id="4" name="Picture 3">
            <a:extLst>
              <a:ext uri="{FF2B5EF4-FFF2-40B4-BE49-F238E27FC236}">
                <a16:creationId xmlns:a16="http://schemas.microsoft.com/office/drawing/2014/main" id="{00E9D3AB-774A-4FF9-A6EE-E10C08E68D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40" y="6070622"/>
            <a:ext cx="2475781" cy="722103"/>
          </a:xfrm>
          <a:prstGeom prst="rect">
            <a:avLst/>
          </a:prstGeom>
        </p:spPr>
      </p:pic>
      <p:sp>
        <p:nvSpPr>
          <p:cNvPr id="5" name="Slide Number Placeholder 4">
            <a:extLst>
              <a:ext uri="{FF2B5EF4-FFF2-40B4-BE49-F238E27FC236}">
                <a16:creationId xmlns:a16="http://schemas.microsoft.com/office/drawing/2014/main" id="{90C80BFE-7F9E-49C6-8C5C-EEE1CB2374CD}"/>
              </a:ext>
            </a:extLst>
          </p:cNvPr>
          <p:cNvSpPr>
            <a:spLocks noGrp="1"/>
          </p:cNvSpPr>
          <p:nvPr>
            <p:ph type="sldNum" sz="quarter" idx="12"/>
          </p:nvPr>
        </p:nvSpPr>
        <p:spPr/>
        <p:txBody>
          <a:bodyPr/>
          <a:lstStyle/>
          <a:p>
            <a:fld id="{6ECA1FC4-7A5B-4278-9BF1-48A42DE10085}" type="slidenum">
              <a:rPr lang="en-US" smtClean="0"/>
              <a:t>36</a:t>
            </a:fld>
            <a:endParaRPr lang="en-US"/>
          </a:p>
        </p:txBody>
      </p:sp>
      <p:sp>
        <p:nvSpPr>
          <p:cNvPr id="6" name="TextBox 5">
            <a:extLst>
              <a:ext uri="{FF2B5EF4-FFF2-40B4-BE49-F238E27FC236}">
                <a16:creationId xmlns:a16="http://schemas.microsoft.com/office/drawing/2014/main" id="{AA3831EF-3172-4910-B569-11FE8861C753}"/>
              </a:ext>
            </a:extLst>
          </p:cNvPr>
          <p:cNvSpPr txBox="1"/>
          <p:nvPr/>
        </p:nvSpPr>
        <p:spPr>
          <a:xfrm>
            <a:off x="1097280" y="251460"/>
            <a:ext cx="1752600" cy="646331"/>
          </a:xfrm>
          <a:prstGeom prst="rect">
            <a:avLst/>
          </a:prstGeom>
          <a:noFill/>
        </p:spPr>
        <p:txBody>
          <a:bodyPr wrap="square" rtlCol="0">
            <a:spAutoFit/>
          </a:bodyPr>
          <a:lstStyle/>
          <a:p>
            <a:pPr algn="ctr"/>
            <a:r>
              <a:rPr lang="en-US" sz="3600" dirty="0">
                <a:solidFill>
                  <a:schemeClr val="bg1"/>
                </a:solidFill>
              </a:rPr>
              <a:t>2000</a:t>
            </a:r>
          </a:p>
        </p:txBody>
      </p:sp>
    </p:spTree>
    <p:extLst>
      <p:ext uri="{BB962C8B-B14F-4D97-AF65-F5344CB8AC3E}">
        <p14:creationId xmlns:p14="http://schemas.microsoft.com/office/powerpoint/2010/main" val="27900892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4403E3-D67F-4FDD-8BE1-DEC86D3A39B9}"/>
              </a:ext>
            </a:extLst>
          </p:cNvPr>
          <p:cNvPicPr>
            <a:picLocks noChangeAspect="1"/>
          </p:cNvPicPr>
          <p:nvPr/>
        </p:nvPicPr>
        <p:blipFill>
          <a:blip r:embed="rId2"/>
          <a:stretch>
            <a:fillRect/>
          </a:stretch>
        </p:blipFill>
        <p:spPr>
          <a:xfrm>
            <a:off x="3514212" y="0"/>
            <a:ext cx="5163576" cy="6858000"/>
          </a:xfrm>
          <a:prstGeom prst="rect">
            <a:avLst/>
          </a:prstGeom>
        </p:spPr>
      </p:pic>
      <p:pic>
        <p:nvPicPr>
          <p:cNvPr id="4" name="Picture 3">
            <a:extLst>
              <a:ext uri="{FF2B5EF4-FFF2-40B4-BE49-F238E27FC236}">
                <a16:creationId xmlns:a16="http://schemas.microsoft.com/office/drawing/2014/main" id="{5D29DC87-DFC1-45E1-A676-2C2F06FEC8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40" y="6070622"/>
            <a:ext cx="2475781" cy="722103"/>
          </a:xfrm>
          <a:prstGeom prst="rect">
            <a:avLst/>
          </a:prstGeom>
        </p:spPr>
      </p:pic>
      <p:sp>
        <p:nvSpPr>
          <p:cNvPr id="5" name="Slide Number Placeholder 4">
            <a:extLst>
              <a:ext uri="{FF2B5EF4-FFF2-40B4-BE49-F238E27FC236}">
                <a16:creationId xmlns:a16="http://schemas.microsoft.com/office/drawing/2014/main" id="{E33109E0-6BF9-4BE5-BBD7-926C09927A6D}"/>
              </a:ext>
            </a:extLst>
          </p:cNvPr>
          <p:cNvSpPr>
            <a:spLocks noGrp="1"/>
          </p:cNvSpPr>
          <p:nvPr>
            <p:ph type="sldNum" sz="quarter" idx="12"/>
          </p:nvPr>
        </p:nvSpPr>
        <p:spPr/>
        <p:txBody>
          <a:bodyPr/>
          <a:lstStyle/>
          <a:p>
            <a:fld id="{6ECA1FC4-7A5B-4278-9BF1-48A42DE10085}" type="slidenum">
              <a:rPr lang="en-US" smtClean="0"/>
              <a:t>37</a:t>
            </a:fld>
            <a:endParaRPr lang="en-US"/>
          </a:p>
        </p:txBody>
      </p:sp>
      <p:sp>
        <p:nvSpPr>
          <p:cNvPr id="6" name="TextBox 5">
            <a:extLst>
              <a:ext uri="{FF2B5EF4-FFF2-40B4-BE49-F238E27FC236}">
                <a16:creationId xmlns:a16="http://schemas.microsoft.com/office/drawing/2014/main" id="{44E35C60-F5FF-47E6-BA7C-9D0FEBBFAE44}"/>
              </a:ext>
            </a:extLst>
          </p:cNvPr>
          <p:cNvSpPr txBox="1"/>
          <p:nvPr/>
        </p:nvSpPr>
        <p:spPr>
          <a:xfrm>
            <a:off x="1097280" y="251460"/>
            <a:ext cx="1752600" cy="646331"/>
          </a:xfrm>
          <a:prstGeom prst="rect">
            <a:avLst/>
          </a:prstGeom>
          <a:noFill/>
        </p:spPr>
        <p:txBody>
          <a:bodyPr wrap="square" rtlCol="0">
            <a:spAutoFit/>
          </a:bodyPr>
          <a:lstStyle/>
          <a:p>
            <a:pPr algn="ctr"/>
            <a:r>
              <a:rPr lang="en-US" sz="3600" dirty="0">
                <a:solidFill>
                  <a:schemeClr val="bg1"/>
                </a:solidFill>
              </a:rPr>
              <a:t>8/2005</a:t>
            </a:r>
          </a:p>
        </p:txBody>
      </p:sp>
    </p:spTree>
    <p:extLst>
      <p:ext uri="{BB962C8B-B14F-4D97-AF65-F5344CB8AC3E}">
        <p14:creationId xmlns:p14="http://schemas.microsoft.com/office/powerpoint/2010/main" val="8134548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39128A-47AB-4B5C-8B1F-9E22E684B0AB}"/>
              </a:ext>
            </a:extLst>
          </p:cNvPr>
          <p:cNvPicPr>
            <a:picLocks noChangeAspect="1"/>
          </p:cNvPicPr>
          <p:nvPr/>
        </p:nvPicPr>
        <p:blipFill>
          <a:blip r:embed="rId2"/>
          <a:stretch>
            <a:fillRect/>
          </a:stretch>
        </p:blipFill>
        <p:spPr>
          <a:xfrm>
            <a:off x="3744800" y="0"/>
            <a:ext cx="4702400" cy="6858000"/>
          </a:xfrm>
          <a:prstGeom prst="rect">
            <a:avLst/>
          </a:prstGeom>
        </p:spPr>
      </p:pic>
      <p:pic>
        <p:nvPicPr>
          <p:cNvPr id="4" name="Picture 3">
            <a:extLst>
              <a:ext uri="{FF2B5EF4-FFF2-40B4-BE49-F238E27FC236}">
                <a16:creationId xmlns:a16="http://schemas.microsoft.com/office/drawing/2014/main" id="{B89C773A-AB2C-45A3-B5A2-AF0B3CECB8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40" y="6070622"/>
            <a:ext cx="2475781" cy="722103"/>
          </a:xfrm>
          <a:prstGeom prst="rect">
            <a:avLst/>
          </a:prstGeom>
        </p:spPr>
      </p:pic>
      <p:sp>
        <p:nvSpPr>
          <p:cNvPr id="5" name="Slide Number Placeholder 4">
            <a:extLst>
              <a:ext uri="{FF2B5EF4-FFF2-40B4-BE49-F238E27FC236}">
                <a16:creationId xmlns:a16="http://schemas.microsoft.com/office/drawing/2014/main" id="{93BBF2E5-85B1-4068-87B6-CEC8DD6C6557}"/>
              </a:ext>
            </a:extLst>
          </p:cNvPr>
          <p:cNvSpPr>
            <a:spLocks noGrp="1"/>
          </p:cNvSpPr>
          <p:nvPr>
            <p:ph type="sldNum" sz="quarter" idx="12"/>
          </p:nvPr>
        </p:nvSpPr>
        <p:spPr/>
        <p:txBody>
          <a:bodyPr/>
          <a:lstStyle/>
          <a:p>
            <a:fld id="{6ECA1FC4-7A5B-4278-9BF1-48A42DE10085}" type="slidenum">
              <a:rPr lang="en-US" smtClean="0"/>
              <a:t>38</a:t>
            </a:fld>
            <a:endParaRPr lang="en-US"/>
          </a:p>
        </p:txBody>
      </p:sp>
      <p:sp>
        <p:nvSpPr>
          <p:cNvPr id="6" name="TextBox 5">
            <a:extLst>
              <a:ext uri="{FF2B5EF4-FFF2-40B4-BE49-F238E27FC236}">
                <a16:creationId xmlns:a16="http://schemas.microsoft.com/office/drawing/2014/main" id="{8A013557-0285-4EDF-8469-E59020525802}"/>
              </a:ext>
            </a:extLst>
          </p:cNvPr>
          <p:cNvSpPr txBox="1"/>
          <p:nvPr/>
        </p:nvSpPr>
        <p:spPr>
          <a:xfrm>
            <a:off x="1097280" y="251460"/>
            <a:ext cx="1752600" cy="646331"/>
          </a:xfrm>
          <a:prstGeom prst="rect">
            <a:avLst/>
          </a:prstGeom>
          <a:noFill/>
        </p:spPr>
        <p:txBody>
          <a:bodyPr wrap="square" rtlCol="0">
            <a:spAutoFit/>
          </a:bodyPr>
          <a:lstStyle/>
          <a:p>
            <a:pPr algn="ctr"/>
            <a:r>
              <a:rPr lang="en-US" sz="3600" dirty="0">
                <a:solidFill>
                  <a:schemeClr val="bg1"/>
                </a:solidFill>
              </a:rPr>
              <a:t>2011</a:t>
            </a:r>
          </a:p>
        </p:txBody>
      </p:sp>
    </p:spTree>
    <p:extLst>
      <p:ext uri="{BB962C8B-B14F-4D97-AF65-F5344CB8AC3E}">
        <p14:creationId xmlns:p14="http://schemas.microsoft.com/office/powerpoint/2010/main" val="22288048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BA29C9-9BB8-48AC-A016-909A3FAF5567}"/>
              </a:ext>
            </a:extLst>
          </p:cNvPr>
          <p:cNvPicPr>
            <a:picLocks noChangeAspect="1"/>
          </p:cNvPicPr>
          <p:nvPr/>
        </p:nvPicPr>
        <p:blipFill>
          <a:blip r:embed="rId2"/>
          <a:stretch>
            <a:fillRect/>
          </a:stretch>
        </p:blipFill>
        <p:spPr>
          <a:xfrm>
            <a:off x="3506265" y="0"/>
            <a:ext cx="5179469" cy="6858000"/>
          </a:xfrm>
          <a:prstGeom prst="rect">
            <a:avLst/>
          </a:prstGeom>
        </p:spPr>
      </p:pic>
      <p:pic>
        <p:nvPicPr>
          <p:cNvPr id="4" name="Picture 3">
            <a:extLst>
              <a:ext uri="{FF2B5EF4-FFF2-40B4-BE49-F238E27FC236}">
                <a16:creationId xmlns:a16="http://schemas.microsoft.com/office/drawing/2014/main" id="{94F53C8F-3412-4912-A576-38FDF92630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40" y="6070622"/>
            <a:ext cx="2475781" cy="722103"/>
          </a:xfrm>
          <a:prstGeom prst="rect">
            <a:avLst/>
          </a:prstGeom>
        </p:spPr>
      </p:pic>
      <p:sp>
        <p:nvSpPr>
          <p:cNvPr id="5" name="Slide Number Placeholder 4">
            <a:extLst>
              <a:ext uri="{FF2B5EF4-FFF2-40B4-BE49-F238E27FC236}">
                <a16:creationId xmlns:a16="http://schemas.microsoft.com/office/drawing/2014/main" id="{A13DB508-E068-44E2-BE09-F58F5B60DBD4}"/>
              </a:ext>
            </a:extLst>
          </p:cNvPr>
          <p:cNvSpPr>
            <a:spLocks noGrp="1"/>
          </p:cNvSpPr>
          <p:nvPr>
            <p:ph type="sldNum" sz="quarter" idx="12"/>
          </p:nvPr>
        </p:nvSpPr>
        <p:spPr/>
        <p:txBody>
          <a:bodyPr/>
          <a:lstStyle/>
          <a:p>
            <a:fld id="{6ECA1FC4-7A5B-4278-9BF1-48A42DE10085}" type="slidenum">
              <a:rPr lang="en-US" smtClean="0"/>
              <a:t>39</a:t>
            </a:fld>
            <a:endParaRPr lang="en-US"/>
          </a:p>
        </p:txBody>
      </p:sp>
      <p:sp>
        <p:nvSpPr>
          <p:cNvPr id="6" name="TextBox 5">
            <a:extLst>
              <a:ext uri="{FF2B5EF4-FFF2-40B4-BE49-F238E27FC236}">
                <a16:creationId xmlns:a16="http://schemas.microsoft.com/office/drawing/2014/main" id="{98364312-5812-4184-BD77-A67A4A27516D}"/>
              </a:ext>
            </a:extLst>
          </p:cNvPr>
          <p:cNvSpPr txBox="1"/>
          <p:nvPr/>
        </p:nvSpPr>
        <p:spPr>
          <a:xfrm>
            <a:off x="1097280" y="251460"/>
            <a:ext cx="1752600" cy="646331"/>
          </a:xfrm>
          <a:prstGeom prst="rect">
            <a:avLst/>
          </a:prstGeom>
          <a:noFill/>
        </p:spPr>
        <p:txBody>
          <a:bodyPr wrap="square" rtlCol="0">
            <a:spAutoFit/>
          </a:bodyPr>
          <a:lstStyle/>
          <a:p>
            <a:pPr algn="ctr"/>
            <a:r>
              <a:rPr lang="en-US" sz="3600" dirty="0">
                <a:solidFill>
                  <a:schemeClr val="bg1"/>
                </a:solidFill>
              </a:rPr>
              <a:t>2014</a:t>
            </a:r>
          </a:p>
        </p:txBody>
      </p:sp>
    </p:spTree>
    <p:extLst>
      <p:ext uri="{BB962C8B-B14F-4D97-AF65-F5344CB8AC3E}">
        <p14:creationId xmlns:p14="http://schemas.microsoft.com/office/powerpoint/2010/main" val="10863748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F4EB08-3264-4B18-A3E3-721732C3452C}"/>
              </a:ext>
            </a:extLst>
          </p:cNvPr>
          <p:cNvPicPr>
            <a:picLocks noChangeAspect="1"/>
          </p:cNvPicPr>
          <p:nvPr/>
        </p:nvPicPr>
        <p:blipFill>
          <a:blip r:embed="rId2"/>
          <a:stretch>
            <a:fillRect/>
          </a:stretch>
        </p:blipFill>
        <p:spPr>
          <a:xfrm>
            <a:off x="3435569" y="0"/>
            <a:ext cx="5320862" cy="6858000"/>
          </a:xfrm>
          <a:prstGeom prst="rect">
            <a:avLst/>
          </a:prstGeom>
        </p:spPr>
      </p:pic>
      <p:pic>
        <p:nvPicPr>
          <p:cNvPr id="4" name="Picture 3">
            <a:extLst>
              <a:ext uri="{FF2B5EF4-FFF2-40B4-BE49-F238E27FC236}">
                <a16:creationId xmlns:a16="http://schemas.microsoft.com/office/drawing/2014/main" id="{1B13E506-1F67-4870-AC24-7814DF1F99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40" y="6070622"/>
            <a:ext cx="2475781" cy="722103"/>
          </a:xfrm>
          <a:prstGeom prst="rect">
            <a:avLst/>
          </a:prstGeom>
        </p:spPr>
      </p:pic>
      <p:sp>
        <p:nvSpPr>
          <p:cNvPr id="5" name="Slide Number Placeholder 4">
            <a:extLst>
              <a:ext uri="{FF2B5EF4-FFF2-40B4-BE49-F238E27FC236}">
                <a16:creationId xmlns:a16="http://schemas.microsoft.com/office/drawing/2014/main" id="{63D5937F-5B6F-420D-96F5-BE8C1143A197}"/>
              </a:ext>
            </a:extLst>
          </p:cNvPr>
          <p:cNvSpPr>
            <a:spLocks noGrp="1"/>
          </p:cNvSpPr>
          <p:nvPr>
            <p:ph type="sldNum" sz="quarter" idx="12"/>
          </p:nvPr>
        </p:nvSpPr>
        <p:spPr/>
        <p:txBody>
          <a:bodyPr/>
          <a:lstStyle/>
          <a:p>
            <a:fld id="{6ECA1FC4-7A5B-4278-9BF1-48A42DE10085}" type="slidenum">
              <a:rPr lang="en-US" smtClean="0"/>
              <a:t>4</a:t>
            </a:fld>
            <a:endParaRPr lang="en-US"/>
          </a:p>
        </p:txBody>
      </p:sp>
    </p:spTree>
    <p:extLst>
      <p:ext uri="{BB962C8B-B14F-4D97-AF65-F5344CB8AC3E}">
        <p14:creationId xmlns:p14="http://schemas.microsoft.com/office/powerpoint/2010/main" val="19170730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BE157D-4D96-43DA-9B4B-90D5822D572D}"/>
              </a:ext>
            </a:extLst>
          </p:cNvPr>
          <p:cNvPicPr>
            <a:picLocks noChangeAspect="1"/>
          </p:cNvPicPr>
          <p:nvPr/>
        </p:nvPicPr>
        <p:blipFill>
          <a:blip r:embed="rId2"/>
          <a:stretch>
            <a:fillRect/>
          </a:stretch>
        </p:blipFill>
        <p:spPr>
          <a:xfrm>
            <a:off x="3813996" y="0"/>
            <a:ext cx="4564007" cy="6858000"/>
          </a:xfrm>
          <a:prstGeom prst="rect">
            <a:avLst/>
          </a:prstGeom>
        </p:spPr>
      </p:pic>
      <p:pic>
        <p:nvPicPr>
          <p:cNvPr id="4" name="Picture 3">
            <a:extLst>
              <a:ext uri="{FF2B5EF4-FFF2-40B4-BE49-F238E27FC236}">
                <a16:creationId xmlns:a16="http://schemas.microsoft.com/office/drawing/2014/main" id="{923EAE3D-7D9A-45E1-AE6F-FE65046E0E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40" y="6070622"/>
            <a:ext cx="2475781" cy="722103"/>
          </a:xfrm>
          <a:prstGeom prst="rect">
            <a:avLst/>
          </a:prstGeom>
        </p:spPr>
      </p:pic>
      <p:sp>
        <p:nvSpPr>
          <p:cNvPr id="5" name="Slide Number Placeholder 4">
            <a:extLst>
              <a:ext uri="{FF2B5EF4-FFF2-40B4-BE49-F238E27FC236}">
                <a16:creationId xmlns:a16="http://schemas.microsoft.com/office/drawing/2014/main" id="{48A2A6D2-A567-447E-9DA1-53FCFEEB1121}"/>
              </a:ext>
            </a:extLst>
          </p:cNvPr>
          <p:cNvSpPr>
            <a:spLocks noGrp="1"/>
          </p:cNvSpPr>
          <p:nvPr>
            <p:ph type="sldNum" sz="quarter" idx="12"/>
          </p:nvPr>
        </p:nvSpPr>
        <p:spPr/>
        <p:txBody>
          <a:bodyPr/>
          <a:lstStyle/>
          <a:p>
            <a:fld id="{6ECA1FC4-7A5B-4278-9BF1-48A42DE10085}" type="slidenum">
              <a:rPr lang="en-US" smtClean="0"/>
              <a:t>40</a:t>
            </a:fld>
            <a:endParaRPr lang="en-US"/>
          </a:p>
        </p:txBody>
      </p:sp>
      <p:sp>
        <p:nvSpPr>
          <p:cNvPr id="6" name="TextBox 5">
            <a:extLst>
              <a:ext uri="{FF2B5EF4-FFF2-40B4-BE49-F238E27FC236}">
                <a16:creationId xmlns:a16="http://schemas.microsoft.com/office/drawing/2014/main" id="{210F483E-98E7-4EAC-81AD-DC92BA677C46}"/>
              </a:ext>
            </a:extLst>
          </p:cNvPr>
          <p:cNvSpPr txBox="1"/>
          <p:nvPr/>
        </p:nvSpPr>
        <p:spPr>
          <a:xfrm>
            <a:off x="1097280" y="251460"/>
            <a:ext cx="1752600" cy="646331"/>
          </a:xfrm>
          <a:prstGeom prst="rect">
            <a:avLst/>
          </a:prstGeom>
          <a:noFill/>
        </p:spPr>
        <p:txBody>
          <a:bodyPr wrap="square" rtlCol="0">
            <a:spAutoFit/>
          </a:bodyPr>
          <a:lstStyle/>
          <a:p>
            <a:pPr algn="ctr"/>
            <a:r>
              <a:rPr lang="en-US" sz="3600" dirty="0">
                <a:solidFill>
                  <a:schemeClr val="bg1"/>
                </a:solidFill>
              </a:rPr>
              <a:t>2016</a:t>
            </a:r>
          </a:p>
        </p:txBody>
      </p:sp>
    </p:spTree>
    <p:extLst>
      <p:ext uri="{BB962C8B-B14F-4D97-AF65-F5344CB8AC3E}">
        <p14:creationId xmlns:p14="http://schemas.microsoft.com/office/powerpoint/2010/main" val="42543456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E316AB-9E40-462C-A83A-194951C00417}"/>
              </a:ext>
            </a:extLst>
          </p:cNvPr>
          <p:cNvPicPr>
            <a:picLocks noChangeAspect="1"/>
          </p:cNvPicPr>
          <p:nvPr/>
        </p:nvPicPr>
        <p:blipFill>
          <a:blip r:embed="rId2"/>
          <a:stretch>
            <a:fillRect/>
          </a:stretch>
        </p:blipFill>
        <p:spPr>
          <a:xfrm>
            <a:off x="3645568" y="0"/>
            <a:ext cx="4900863" cy="6858000"/>
          </a:xfrm>
          <a:prstGeom prst="rect">
            <a:avLst/>
          </a:prstGeom>
        </p:spPr>
      </p:pic>
      <p:pic>
        <p:nvPicPr>
          <p:cNvPr id="4" name="Picture 3">
            <a:extLst>
              <a:ext uri="{FF2B5EF4-FFF2-40B4-BE49-F238E27FC236}">
                <a16:creationId xmlns:a16="http://schemas.microsoft.com/office/drawing/2014/main" id="{C8E7CEFD-7AB2-49EE-A6D6-53F351232D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40" y="6070622"/>
            <a:ext cx="2475781" cy="722103"/>
          </a:xfrm>
          <a:prstGeom prst="rect">
            <a:avLst/>
          </a:prstGeom>
        </p:spPr>
      </p:pic>
      <p:sp>
        <p:nvSpPr>
          <p:cNvPr id="5" name="Slide Number Placeholder 4">
            <a:extLst>
              <a:ext uri="{FF2B5EF4-FFF2-40B4-BE49-F238E27FC236}">
                <a16:creationId xmlns:a16="http://schemas.microsoft.com/office/drawing/2014/main" id="{1C8FB96F-A062-4D32-BEFD-81CF13D21CA2}"/>
              </a:ext>
            </a:extLst>
          </p:cNvPr>
          <p:cNvSpPr>
            <a:spLocks noGrp="1"/>
          </p:cNvSpPr>
          <p:nvPr>
            <p:ph type="sldNum" sz="quarter" idx="12"/>
          </p:nvPr>
        </p:nvSpPr>
        <p:spPr/>
        <p:txBody>
          <a:bodyPr/>
          <a:lstStyle/>
          <a:p>
            <a:fld id="{6ECA1FC4-7A5B-4278-9BF1-48A42DE10085}" type="slidenum">
              <a:rPr lang="en-US" smtClean="0"/>
              <a:t>41</a:t>
            </a:fld>
            <a:endParaRPr lang="en-US"/>
          </a:p>
        </p:txBody>
      </p:sp>
      <p:sp>
        <p:nvSpPr>
          <p:cNvPr id="6" name="TextBox 5">
            <a:extLst>
              <a:ext uri="{FF2B5EF4-FFF2-40B4-BE49-F238E27FC236}">
                <a16:creationId xmlns:a16="http://schemas.microsoft.com/office/drawing/2014/main" id="{C6BE2F9F-BFD8-487B-A6ED-9AF0C1354C5A}"/>
              </a:ext>
            </a:extLst>
          </p:cNvPr>
          <p:cNvSpPr txBox="1"/>
          <p:nvPr/>
        </p:nvSpPr>
        <p:spPr>
          <a:xfrm>
            <a:off x="1097280" y="251460"/>
            <a:ext cx="1752600" cy="646331"/>
          </a:xfrm>
          <a:prstGeom prst="rect">
            <a:avLst/>
          </a:prstGeom>
          <a:noFill/>
        </p:spPr>
        <p:txBody>
          <a:bodyPr wrap="square" rtlCol="0">
            <a:spAutoFit/>
          </a:bodyPr>
          <a:lstStyle/>
          <a:p>
            <a:pPr algn="ctr"/>
            <a:r>
              <a:rPr lang="en-US" sz="3600" dirty="0">
                <a:solidFill>
                  <a:schemeClr val="bg1"/>
                </a:solidFill>
              </a:rPr>
              <a:t>2017</a:t>
            </a:r>
          </a:p>
        </p:txBody>
      </p:sp>
    </p:spTree>
    <p:extLst>
      <p:ext uri="{BB962C8B-B14F-4D97-AF65-F5344CB8AC3E}">
        <p14:creationId xmlns:p14="http://schemas.microsoft.com/office/powerpoint/2010/main" val="9692565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878392-CEC4-4DB7-84BC-860DA4021524}"/>
              </a:ext>
            </a:extLst>
          </p:cNvPr>
          <p:cNvPicPr>
            <a:picLocks noChangeAspect="1"/>
          </p:cNvPicPr>
          <p:nvPr/>
        </p:nvPicPr>
        <p:blipFill>
          <a:blip r:embed="rId2"/>
          <a:stretch>
            <a:fillRect/>
          </a:stretch>
        </p:blipFill>
        <p:spPr>
          <a:xfrm>
            <a:off x="3944392" y="0"/>
            <a:ext cx="4303215" cy="6858000"/>
          </a:xfrm>
          <a:prstGeom prst="rect">
            <a:avLst/>
          </a:prstGeom>
        </p:spPr>
      </p:pic>
      <p:pic>
        <p:nvPicPr>
          <p:cNvPr id="4" name="Picture 3">
            <a:extLst>
              <a:ext uri="{FF2B5EF4-FFF2-40B4-BE49-F238E27FC236}">
                <a16:creationId xmlns:a16="http://schemas.microsoft.com/office/drawing/2014/main" id="{A967B09B-0216-467F-B9D7-1D602463EE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40" y="6070622"/>
            <a:ext cx="2475781" cy="722103"/>
          </a:xfrm>
          <a:prstGeom prst="rect">
            <a:avLst/>
          </a:prstGeom>
        </p:spPr>
      </p:pic>
      <p:sp>
        <p:nvSpPr>
          <p:cNvPr id="5" name="Slide Number Placeholder 4">
            <a:extLst>
              <a:ext uri="{FF2B5EF4-FFF2-40B4-BE49-F238E27FC236}">
                <a16:creationId xmlns:a16="http://schemas.microsoft.com/office/drawing/2014/main" id="{FC1CD768-9AE2-425E-AE28-8D0DAD2BA15B}"/>
              </a:ext>
            </a:extLst>
          </p:cNvPr>
          <p:cNvSpPr>
            <a:spLocks noGrp="1"/>
          </p:cNvSpPr>
          <p:nvPr>
            <p:ph type="sldNum" sz="quarter" idx="12"/>
          </p:nvPr>
        </p:nvSpPr>
        <p:spPr/>
        <p:txBody>
          <a:bodyPr/>
          <a:lstStyle/>
          <a:p>
            <a:fld id="{6ECA1FC4-7A5B-4278-9BF1-48A42DE10085}" type="slidenum">
              <a:rPr lang="en-US" smtClean="0"/>
              <a:t>42</a:t>
            </a:fld>
            <a:endParaRPr lang="en-US"/>
          </a:p>
        </p:txBody>
      </p:sp>
      <p:sp>
        <p:nvSpPr>
          <p:cNvPr id="6" name="TextBox 5">
            <a:extLst>
              <a:ext uri="{FF2B5EF4-FFF2-40B4-BE49-F238E27FC236}">
                <a16:creationId xmlns:a16="http://schemas.microsoft.com/office/drawing/2014/main" id="{2EAE31C5-AA6F-42C1-97BB-1F9E32E6E4D1}"/>
              </a:ext>
            </a:extLst>
          </p:cNvPr>
          <p:cNvSpPr txBox="1"/>
          <p:nvPr/>
        </p:nvSpPr>
        <p:spPr>
          <a:xfrm>
            <a:off x="1097280" y="251460"/>
            <a:ext cx="1752600" cy="646331"/>
          </a:xfrm>
          <a:prstGeom prst="rect">
            <a:avLst/>
          </a:prstGeom>
          <a:noFill/>
        </p:spPr>
        <p:txBody>
          <a:bodyPr wrap="square" rtlCol="0">
            <a:spAutoFit/>
          </a:bodyPr>
          <a:lstStyle/>
          <a:p>
            <a:pPr algn="ctr"/>
            <a:r>
              <a:rPr lang="en-US" sz="3600" dirty="0">
                <a:solidFill>
                  <a:schemeClr val="bg1"/>
                </a:solidFill>
              </a:rPr>
              <a:t>2020</a:t>
            </a:r>
          </a:p>
        </p:txBody>
      </p:sp>
    </p:spTree>
    <p:extLst>
      <p:ext uri="{BB962C8B-B14F-4D97-AF65-F5344CB8AC3E}">
        <p14:creationId xmlns:p14="http://schemas.microsoft.com/office/powerpoint/2010/main" val="5544464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VIDEO TO USE">
            <a:hlinkClick r:id="" action="ppaction://media"/>
            <a:extLst>
              <a:ext uri="{FF2B5EF4-FFF2-40B4-BE49-F238E27FC236}">
                <a16:creationId xmlns:a16="http://schemas.microsoft.com/office/drawing/2014/main" id="{758EAC0F-61DD-4E89-B82C-963316A66E2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987924" y="675620"/>
            <a:ext cx="10216152" cy="5777432"/>
          </a:xfrm>
        </p:spPr>
      </p:pic>
      <p:sp>
        <p:nvSpPr>
          <p:cNvPr id="3" name="TextBox 2">
            <a:extLst>
              <a:ext uri="{FF2B5EF4-FFF2-40B4-BE49-F238E27FC236}">
                <a16:creationId xmlns:a16="http://schemas.microsoft.com/office/drawing/2014/main" id="{412570E8-96D3-4911-852D-BC60E2B1FA8D}"/>
              </a:ext>
            </a:extLst>
          </p:cNvPr>
          <p:cNvSpPr txBox="1"/>
          <p:nvPr/>
        </p:nvSpPr>
        <p:spPr>
          <a:xfrm>
            <a:off x="790575" y="152400"/>
            <a:ext cx="10610850" cy="523220"/>
          </a:xfrm>
          <a:prstGeom prst="rect">
            <a:avLst/>
          </a:prstGeom>
          <a:noFill/>
        </p:spPr>
        <p:txBody>
          <a:bodyPr wrap="square" rtlCol="0">
            <a:spAutoFit/>
          </a:bodyPr>
          <a:lstStyle/>
          <a:p>
            <a:pPr algn="ctr"/>
            <a:r>
              <a:rPr lang="en-US" sz="2800" dirty="0">
                <a:solidFill>
                  <a:schemeClr val="bg1"/>
                </a:solidFill>
              </a:rPr>
              <a:t>January 12, 2021 Tides Flooding Pine Beach Properties</a:t>
            </a:r>
          </a:p>
        </p:txBody>
      </p:sp>
      <p:sp>
        <p:nvSpPr>
          <p:cNvPr id="4" name="Slide Number Placeholder 3">
            <a:extLst>
              <a:ext uri="{FF2B5EF4-FFF2-40B4-BE49-F238E27FC236}">
                <a16:creationId xmlns:a16="http://schemas.microsoft.com/office/drawing/2014/main" id="{1DAFECEC-0EB7-42CF-85DE-6E7DA9CC29DE}"/>
              </a:ext>
            </a:extLst>
          </p:cNvPr>
          <p:cNvSpPr>
            <a:spLocks noGrp="1"/>
          </p:cNvSpPr>
          <p:nvPr>
            <p:ph type="sldNum" sz="quarter" idx="12"/>
          </p:nvPr>
        </p:nvSpPr>
        <p:spPr/>
        <p:txBody>
          <a:bodyPr/>
          <a:lstStyle/>
          <a:p>
            <a:fld id="{6ECA1FC4-7A5B-4278-9BF1-48A42DE10085}" type="slidenum">
              <a:rPr lang="en-US" smtClean="0"/>
              <a:t>43</a:t>
            </a:fld>
            <a:endParaRPr lang="en-US"/>
          </a:p>
        </p:txBody>
      </p:sp>
    </p:spTree>
    <p:extLst>
      <p:ext uri="{BB962C8B-B14F-4D97-AF65-F5344CB8AC3E}">
        <p14:creationId xmlns:p14="http://schemas.microsoft.com/office/powerpoint/2010/main" val="1106876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77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 outdoor, wood&#10;&#10;Description automatically generated">
            <a:extLst>
              <a:ext uri="{FF2B5EF4-FFF2-40B4-BE49-F238E27FC236}">
                <a16:creationId xmlns:a16="http://schemas.microsoft.com/office/drawing/2014/main" id="{BB4AB17B-7618-4886-B664-50543633C9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pic>
        <p:nvPicPr>
          <p:cNvPr id="4" name="Picture 3">
            <a:extLst>
              <a:ext uri="{FF2B5EF4-FFF2-40B4-BE49-F238E27FC236}">
                <a16:creationId xmlns:a16="http://schemas.microsoft.com/office/drawing/2014/main" id="{8BB9CA30-ECA2-40E5-BB87-8C5B4DB1B3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40" y="6070622"/>
            <a:ext cx="2475781" cy="722103"/>
          </a:xfrm>
          <a:prstGeom prst="rect">
            <a:avLst/>
          </a:prstGeom>
        </p:spPr>
      </p:pic>
      <p:sp>
        <p:nvSpPr>
          <p:cNvPr id="5" name="Slide Number Placeholder 4">
            <a:extLst>
              <a:ext uri="{FF2B5EF4-FFF2-40B4-BE49-F238E27FC236}">
                <a16:creationId xmlns:a16="http://schemas.microsoft.com/office/drawing/2014/main" id="{3B6272E4-5918-4EE2-BDEF-02FFC4F12A8D}"/>
              </a:ext>
            </a:extLst>
          </p:cNvPr>
          <p:cNvSpPr>
            <a:spLocks noGrp="1"/>
          </p:cNvSpPr>
          <p:nvPr>
            <p:ph type="sldNum" sz="quarter" idx="12"/>
          </p:nvPr>
        </p:nvSpPr>
        <p:spPr/>
        <p:txBody>
          <a:bodyPr/>
          <a:lstStyle/>
          <a:p>
            <a:fld id="{6ECA1FC4-7A5B-4278-9BF1-48A42DE10085}" type="slidenum">
              <a:rPr lang="en-US" smtClean="0"/>
              <a:t>44</a:t>
            </a:fld>
            <a:endParaRPr lang="en-US"/>
          </a:p>
        </p:txBody>
      </p:sp>
    </p:spTree>
    <p:extLst>
      <p:ext uri="{BB962C8B-B14F-4D97-AF65-F5344CB8AC3E}">
        <p14:creationId xmlns:p14="http://schemas.microsoft.com/office/powerpoint/2010/main" val="20173806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ss, outdoor, basket, container&#10;&#10;Description automatically generated">
            <a:extLst>
              <a:ext uri="{FF2B5EF4-FFF2-40B4-BE49-F238E27FC236}">
                <a16:creationId xmlns:a16="http://schemas.microsoft.com/office/drawing/2014/main" id="{8FDDA9CF-4EBD-485E-A76B-0D893FEB7B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pic>
        <p:nvPicPr>
          <p:cNvPr id="4" name="Picture 3">
            <a:extLst>
              <a:ext uri="{FF2B5EF4-FFF2-40B4-BE49-F238E27FC236}">
                <a16:creationId xmlns:a16="http://schemas.microsoft.com/office/drawing/2014/main" id="{97F2AF58-C8EA-4AF3-B43C-905582254A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40" y="6070622"/>
            <a:ext cx="2475781" cy="722103"/>
          </a:xfrm>
          <a:prstGeom prst="rect">
            <a:avLst/>
          </a:prstGeom>
        </p:spPr>
      </p:pic>
      <p:sp>
        <p:nvSpPr>
          <p:cNvPr id="5" name="Slide Number Placeholder 4">
            <a:extLst>
              <a:ext uri="{FF2B5EF4-FFF2-40B4-BE49-F238E27FC236}">
                <a16:creationId xmlns:a16="http://schemas.microsoft.com/office/drawing/2014/main" id="{309F07B9-986A-4939-B3D0-839F66CFE2A4}"/>
              </a:ext>
            </a:extLst>
          </p:cNvPr>
          <p:cNvSpPr>
            <a:spLocks noGrp="1"/>
          </p:cNvSpPr>
          <p:nvPr>
            <p:ph type="sldNum" sz="quarter" idx="12"/>
          </p:nvPr>
        </p:nvSpPr>
        <p:spPr/>
        <p:txBody>
          <a:bodyPr/>
          <a:lstStyle/>
          <a:p>
            <a:fld id="{6ECA1FC4-7A5B-4278-9BF1-48A42DE10085}" type="slidenum">
              <a:rPr lang="en-US" smtClean="0"/>
              <a:t>45</a:t>
            </a:fld>
            <a:endParaRPr lang="en-US"/>
          </a:p>
        </p:txBody>
      </p:sp>
    </p:spTree>
    <p:extLst>
      <p:ext uri="{BB962C8B-B14F-4D97-AF65-F5344CB8AC3E}">
        <p14:creationId xmlns:p14="http://schemas.microsoft.com/office/powerpoint/2010/main" val="11201306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7DC788-227F-4026-A9E1-0DF5CAC8FC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pic>
        <p:nvPicPr>
          <p:cNvPr id="4" name="Picture 3">
            <a:extLst>
              <a:ext uri="{FF2B5EF4-FFF2-40B4-BE49-F238E27FC236}">
                <a16:creationId xmlns:a16="http://schemas.microsoft.com/office/drawing/2014/main" id="{C278F2BA-0E71-4CA4-B8CE-5131547258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40" y="6070622"/>
            <a:ext cx="2475781" cy="722103"/>
          </a:xfrm>
          <a:prstGeom prst="rect">
            <a:avLst/>
          </a:prstGeom>
        </p:spPr>
      </p:pic>
      <p:sp>
        <p:nvSpPr>
          <p:cNvPr id="5" name="Slide Number Placeholder 4">
            <a:extLst>
              <a:ext uri="{FF2B5EF4-FFF2-40B4-BE49-F238E27FC236}">
                <a16:creationId xmlns:a16="http://schemas.microsoft.com/office/drawing/2014/main" id="{ACA1B343-C476-497B-8730-B31AB05BE40E}"/>
              </a:ext>
            </a:extLst>
          </p:cNvPr>
          <p:cNvSpPr>
            <a:spLocks noGrp="1"/>
          </p:cNvSpPr>
          <p:nvPr>
            <p:ph type="sldNum" sz="quarter" idx="12"/>
          </p:nvPr>
        </p:nvSpPr>
        <p:spPr/>
        <p:txBody>
          <a:bodyPr/>
          <a:lstStyle/>
          <a:p>
            <a:fld id="{6ECA1FC4-7A5B-4278-9BF1-48A42DE10085}" type="slidenum">
              <a:rPr lang="en-US" smtClean="0"/>
              <a:t>46</a:t>
            </a:fld>
            <a:endParaRPr lang="en-US"/>
          </a:p>
        </p:txBody>
      </p:sp>
    </p:spTree>
    <p:extLst>
      <p:ext uri="{BB962C8B-B14F-4D97-AF65-F5344CB8AC3E}">
        <p14:creationId xmlns:p14="http://schemas.microsoft.com/office/powerpoint/2010/main" val="29475176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tree, building, house&#10;&#10;Description automatically generated">
            <a:extLst>
              <a:ext uri="{FF2B5EF4-FFF2-40B4-BE49-F238E27FC236}">
                <a16:creationId xmlns:a16="http://schemas.microsoft.com/office/drawing/2014/main" id="{C1F6B711-7ECE-4705-B3AA-A40A64EBB7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pic>
        <p:nvPicPr>
          <p:cNvPr id="4" name="Picture 3">
            <a:extLst>
              <a:ext uri="{FF2B5EF4-FFF2-40B4-BE49-F238E27FC236}">
                <a16:creationId xmlns:a16="http://schemas.microsoft.com/office/drawing/2014/main" id="{4F212E31-8329-4CD5-A27F-CF1EFF4565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40" y="6070622"/>
            <a:ext cx="2475781" cy="722103"/>
          </a:xfrm>
          <a:prstGeom prst="rect">
            <a:avLst/>
          </a:prstGeom>
        </p:spPr>
      </p:pic>
      <p:sp>
        <p:nvSpPr>
          <p:cNvPr id="5" name="Slide Number Placeholder 4">
            <a:extLst>
              <a:ext uri="{FF2B5EF4-FFF2-40B4-BE49-F238E27FC236}">
                <a16:creationId xmlns:a16="http://schemas.microsoft.com/office/drawing/2014/main" id="{FAC68BDD-3BF0-4989-8DA6-4840048A3FE9}"/>
              </a:ext>
            </a:extLst>
          </p:cNvPr>
          <p:cNvSpPr>
            <a:spLocks noGrp="1"/>
          </p:cNvSpPr>
          <p:nvPr>
            <p:ph type="sldNum" sz="quarter" idx="12"/>
          </p:nvPr>
        </p:nvSpPr>
        <p:spPr/>
        <p:txBody>
          <a:bodyPr/>
          <a:lstStyle/>
          <a:p>
            <a:fld id="{6ECA1FC4-7A5B-4278-9BF1-48A42DE10085}" type="slidenum">
              <a:rPr lang="en-US" smtClean="0"/>
              <a:t>47</a:t>
            </a:fld>
            <a:endParaRPr lang="en-US"/>
          </a:p>
        </p:txBody>
      </p:sp>
    </p:spTree>
    <p:extLst>
      <p:ext uri="{BB962C8B-B14F-4D97-AF65-F5344CB8AC3E}">
        <p14:creationId xmlns:p14="http://schemas.microsoft.com/office/powerpoint/2010/main" val="31707333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 outdoor&#10;&#10;Description automatically generated">
            <a:extLst>
              <a:ext uri="{FF2B5EF4-FFF2-40B4-BE49-F238E27FC236}">
                <a16:creationId xmlns:a16="http://schemas.microsoft.com/office/drawing/2014/main" id="{87A4BF3E-9198-4756-AF5B-4A37E7BA8C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7000" y="0"/>
            <a:ext cx="6858000" cy="6858000"/>
          </a:xfrm>
          <a:prstGeom prst="rect">
            <a:avLst/>
          </a:prstGeom>
        </p:spPr>
      </p:pic>
      <p:pic>
        <p:nvPicPr>
          <p:cNvPr id="4" name="Picture 3">
            <a:extLst>
              <a:ext uri="{FF2B5EF4-FFF2-40B4-BE49-F238E27FC236}">
                <a16:creationId xmlns:a16="http://schemas.microsoft.com/office/drawing/2014/main" id="{1D059ABB-1341-4076-BB00-6AF900B5F3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40" y="6070622"/>
            <a:ext cx="2475781" cy="722103"/>
          </a:xfrm>
          <a:prstGeom prst="rect">
            <a:avLst/>
          </a:prstGeom>
        </p:spPr>
      </p:pic>
      <p:sp>
        <p:nvSpPr>
          <p:cNvPr id="5" name="Slide Number Placeholder 4">
            <a:extLst>
              <a:ext uri="{FF2B5EF4-FFF2-40B4-BE49-F238E27FC236}">
                <a16:creationId xmlns:a16="http://schemas.microsoft.com/office/drawing/2014/main" id="{ED61795E-80B3-4A31-B760-7BC2511F971D}"/>
              </a:ext>
            </a:extLst>
          </p:cNvPr>
          <p:cNvSpPr>
            <a:spLocks noGrp="1"/>
          </p:cNvSpPr>
          <p:nvPr>
            <p:ph type="sldNum" sz="quarter" idx="12"/>
          </p:nvPr>
        </p:nvSpPr>
        <p:spPr/>
        <p:txBody>
          <a:bodyPr/>
          <a:lstStyle/>
          <a:p>
            <a:fld id="{6ECA1FC4-7A5B-4278-9BF1-48A42DE10085}" type="slidenum">
              <a:rPr lang="en-US" smtClean="0"/>
              <a:t>48</a:t>
            </a:fld>
            <a:endParaRPr lang="en-US"/>
          </a:p>
        </p:txBody>
      </p:sp>
    </p:spTree>
    <p:extLst>
      <p:ext uri="{BB962C8B-B14F-4D97-AF65-F5344CB8AC3E}">
        <p14:creationId xmlns:p14="http://schemas.microsoft.com/office/powerpoint/2010/main" val="26621463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 outdoor&#10;&#10;Description automatically generated">
            <a:extLst>
              <a:ext uri="{FF2B5EF4-FFF2-40B4-BE49-F238E27FC236}">
                <a16:creationId xmlns:a16="http://schemas.microsoft.com/office/drawing/2014/main" id="{B4B5C6D1-CEC9-4C3B-8BDC-29F8CF5566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7000" y="0"/>
            <a:ext cx="6858000" cy="6858000"/>
          </a:xfrm>
          <a:prstGeom prst="rect">
            <a:avLst/>
          </a:prstGeom>
        </p:spPr>
      </p:pic>
      <p:pic>
        <p:nvPicPr>
          <p:cNvPr id="4" name="Picture 3">
            <a:extLst>
              <a:ext uri="{FF2B5EF4-FFF2-40B4-BE49-F238E27FC236}">
                <a16:creationId xmlns:a16="http://schemas.microsoft.com/office/drawing/2014/main" id="{3BDF2558-8CE0-4993-99C8-8BCCAE587D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40" y="6070622"/>
            <a:ext cx="2475781" cy="722103"/>
          </a:xfrm>
          <a:prstGeom prst="rect">
            <a:avLst/>
          </a:prstGeom>
        </p:spPr>
      </p:pic>
      <p:sp>
        <p:nvSpPr>
          <p:cNvPr id="5" name="Slide Number Placeholder 4">
            <a:extLst>
              <a:ext uri="{FF2B5EF4-FFF2-40B4-BE49-F238E27FC236}">
                <a16:creationId xmlns:a16="http://schemas.microsoft.com/office/drawing/2014/main" id="{638CFE98-9ADB-479B-80D5-95B874464231}"/>
              </a:ext>
            </a:extLst>
          </p:cNvPr>
          <p:cNvSpPr>
            <a:spLocks noGrp="1"/>
          </p:cNvSpPr>
          <p:nvPr>
            <p:ph type="sldNum" sz="quarter" idx="12"/>
          </p:nvPr>
        </p:nvSpPr>
        <p:spPr/>
        <p:txBody>
          <a:bodyPr/>
          <a:lstStyle/>
          <a:p>
            <a:fld id="{6ECA1FC4-7A5B-4278-9BF1-48A42DE10085}" type="slidenum">
              <a:rPr lang="en-US" smtClean="0"/>
              <a:t>49</a:t>
            </a:fld>
            <a:endParaRPr lang="en-US"/>
          </a:p>
        </p:txBody>
      </p:sp>
    </p:spTree>
    <p:extLst>
      <p:ext uri="{BB962C8B-B14F-4D97-AF65-F5344CB8AC3E}">
        <p14:creationId xmlns:p14="http://schemas.microsoft.com/office/powerpoint/2010/main" val="4461157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513005A-94BA-4558-86DD-F503317DE233}"/>
              </a:ext>
            </a:extLst>
          </p:cNvPr>
          <p:cNvPicPr>
            <a:picLocks noChangeAspect="1"/>
          </p:cNvPicPr>
          <p:nvPr/>
        </p:nvPicPr>
        <p:blipFill>
          <a:blip r:embed="rId2"/>
          <a:stretch>
            <a:fillRect/>
          </a:stretch>
        </p:blipFill>
        <p:spPr>
          <a:xfrm>
            <a:off x="1038751" y="0"/>
            <a:ext cx="10114499" cy="6858000"/>
          </a:xfrm>
          <a:prstGeom prst="rect">
            <a:avLst/>
          </a:prstGeom>
        </p:spPr>
      </p:pic>
      <p:pic>
        <p:nvPicPr>
          <p:cNvPr id="6" name="Picture 5">
            <a:extLst>
              <a:ext uri="{FF2B5EF4-FFF2-40B4-BE49-F238E27FC236}">
                <a16:creationId xmlns:a16="http://schemas.microsoft.com/office/drawing/2014/main" id="{C9197A09-E490-4154-96DA-B3FE174D8B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40" y="6070622"/>
            <a:ext cx="2475781" cy="722103"/>
          </a:xfrm>
          <a:prstGeom prst="rect">
            <a:avLst/>
          </a:prstGeom>
        </p:spPr>
      </p:pic>
      <p:sp>
        <p:nvSpPr>
          <p:cNvPr id="3" name="Slide Number Placeholder 2">
            <a:extLst>
              <a:ext uri="{FF2B5EF4-FFF2-40B4-BE49-F238E27FC236}">
                <a16:creationId xmlns:a16="http://schemas.microsoft.com/office/drawing/2014/main" id="{F788408B-1F23-47D3-8C65-A910DA7E7C3D}"/>
              </a:ext>
            </a:extLst>
          </p:cNvPr>
          <p:cNvSpPr>
            <a:spLocks noGrp="1"/>
          </p:cNvSpPr>
          <p:nvPr>
            <p:ph type="sldNum" sz="quarter" idx="12"/>
          </p:nvPr>
        </p:nvSpPr>
        <p:spPr/>
        <p:txBody>
          <a:bodyPr/>
          <a:lstStyle/>
          <a:p>
            <a:fld id="{6ECA1FC4-7A5B-4278-9BF1-48A42DE10085}" type="slidenum">
              <a:rPr lang="en-US" smtClean="0"/>
              <a:t>5</a:t>
            </a:fld>
            <a:endParaRPr lang="en-US"/>
          </a:p>
        </p:txBody>
      </p:sp>
    </p:spTree>
    <p:extLst>
      <p:ext uri="{BB962C8B-B14F-4D97-AF65-F5344CB8AC3E}">
        <p14:creationId xmlns:p14="http://schemas.microsoft.com/office/powerpoint/2010/main" val="18560195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 outdoor, wood&#10;&#10;Description automatically generated">
            <a:extLst>
              <a:ext uri="{FF2B5EF4-FFF2-40B4-BE49-F238E27FC236}">
                <a16:creationId xmlns:a16="http://schemas.microsoft.com/office/drawing/2014/main" id="{E9B74E5E-7604-4A6D-865A-604D206BB5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7000" y="0"/>
            <a:ext cx="6858000" cy="6858000"/>
          </a:xfrm>
          <a:prstGeom prst="rect">
            <a:avLst/>
          </a:prstGeom>
        </p:spPr>
      </p:pic>
      <p:pic>
        <p:nvPicPr>
          <p:cNvPr id="4" name="Picture 3">
            <a:extLst>
              <a:ext uri="{FF2B5EF4-FFF2-40B4-BE49-F238E27FC236}">
                <a16:creationId xmlns:a16="http://schemas.microsoft.com/office/drawing/2014/main" id="{409FA6BF-D570-4E43-9745-DC0B80D653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40" y="6070622"/>
            <a:ext cx="2475781" cy="722103"/>
          </a:xfrm>
          <a:prstGeom prst="rect">
            <a:avLst/>
          </a:prstGeom>
        </p:spPr>
      </p:pic>
      <p:sp>
        <p:nvSpPr>
          <p:cNvPr id="5" name="Slide Number Placeholder 4">
            <a:extLst>
              <a:ext uri="{FF2B5EF4-FFF2-40B4-BE49-F238E27FC236}">
                <a16:creationId xmlns:a16="http://schemas.microsoft.com/office/drawing/2014/main" id="{B000D9A1-2C29-4F7A-99FC-657D8221F26C}"/>
              </a:ext>
            </a:extLst>
          </p:cNvPr>
          <p:cNvSpPr>
            <a:spLocks noGrp="1"/>
          </p:cNvSpPr>
          <p:nvPr>
            <p:ph type="sldNum" sz="quarter" idx="12"/>
          </p:nvPr>
        </p:nvSpPr>
        <p:spPr/>
        <p:txBody>
          <a:bodyPr/>
          <a:lstStyle/>
          <a:p>
            <a:fld id="{6ECA1FC4-7A5B-4278-9BF1-48A42DE10085}" type="slidenum">
              <a:rPr lang="en-US" smtClean="0"/>
              <a:t>50</a:t>
            </a:fld>
            <a:endParaRPr lang="en-US"/>
          </a:p>
        </p:txBody>
      </p:sp>
    </p:spTree>
    <p:extLst>
      <p:ext uri="{BB962C8B-B14F-4D97-AF65-F5344CB8AC3E}">
        <p14:creationId xmlns:p14="http://schemas.microsoft.com/office/powerpoint/2010/main" val="13082403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old, bushes, dirty&#10;&#10;Description automatically generated">
            <a:extLst>
              <a:ext uri="{FF2B5EF4-FFF2-40B4-BE49-F238E27FC236}">
                <a16:creationId xmlns:a16="http://schemas.microsoft.com/office/drawing/2014/main" id="{3001DBF4-23AA-406A-9E72-C11D5D07FC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7000" y="0"/>
            <a:ext cx="6858000" cy="6858000"/>
          </a:xfrm>
          <a:prstGeom prst="rect">
            <a:avLst/>
          </a:prstGeom>
        </p:spPr>
      </p:pic>
      <p:pic>
        <p:nvPicPr>
          <p:cNvPr id="4" name="Picture 3">
            <a:extLst>
              <a:ext uri="{FF2B5EF4-FFF2-40B4-BE49-F238E27FC236}">
                <a16:creationId xmlns:a16="http://schemas.microsoft.com/office/drawing/2014/main" id="{51170145-926F-48C5-BBF9-1656BF8607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40" y="6070622"/>
            <a:ext cx="2475781" cy="722103"/>
          </a:xfrm>
          <a:prstGeom prst="rect">
            <a:avLst/>
          </a:prstGeom>
        </p:spPr>
      </p:pic>
      <p:sp>
        <p:nvSpPr>
          <p:cNvPr id="5" name="Slide Number Placeholder 4">
            <a:extLst>
              <a:ext uri="{FF2B5EF4-FFF2-40B4-BE49-F238E27FC236}">
                <a16:creationId xmlns:a16="http://schemas.microsoft.com/office/drawing/2014/main" id="{71E7AD8C-9940-4CAF-B000-875DFA774BE8}"/>
              </a:ext>
            </a:extLst>
          </p:cNvPr>
          <p:cNvSpPr>
            <a:spLocks noGrp="1"/>
          </p:cNvSpPr>
          <p:nvPr>
            <p:ph type="sldNum" sz="quarter" idx="12"/>
          </p:nvPr>
        </p:nvSpPr>
        <p:spPr/>
        <p:txBody>
          <a:bodyPr/>
          <a:lstStyle/>
          <a:p>
            <a:fld id="{6ECA1FC4-7A5B-4278-9BF1-48A42DE10085}" type="slidenum">
              <a:rPr lang="en-US" smtClean="0"/>
              <a:t>51</a:t>
            </a:fld>
            <a:endParaRPr lang="en-US"/>
          </a:p>
        </p:txBody>
      </p:sp>
    </p:spTree>
    <p:extLst>
      <p:ext uri="{BB962C8B-B14F-4D97-AF65-F5344CB8AC3E}">
        <p14:creationId xmlns:p14="http://schemas.microsoft.com/office/powerpoint/2010/main" val="4680422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ss, outdoor, plant, area&#10;&#10;Description automatically generated">
            <a:extLst>
              <a:ext uri="{FF2B5EF4-FFF2-40B4-BE49-F238E27FC236}">
                <a16:creationId xmlns:a16="http://schemas.microsoft.com/office/drawing/2014/main" id="{CBF1B865-68E5-40F0-8D30-C5D03CAA2E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4" name="Picture 3">
            <a:extLst>
              <a:ext uri="{FF2B5EF4-FFF2-40B4-BE49-F238E27FC236}">
                <a16:creationId xmlns:a16="http://schemas.microsoft.com/office/drawing/2014/main" id="{2C9ED4E4-00C7-40A2-A72E-13CEBAC81F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40" y="6070622"/>
            <a:ext cx="2475781" cy="722103"/>
          </a:xfrm>
          <a:prstGeom prst="rect">
            <a:avLst/>
          </a:prstGeom>
        </p:spPr>
      </p:pic>
      <p:sp>
        <p:nvSpPr>
          <p:cNvPr id="5" name="Slide Number Placeholder 4">
            <a:extLst>
              <a:ext uri="{FF2B5EF4-FFF2-40B4-BE49-F238E27FC236}">
                <a16:creationId xmlns:a16="http://schemas.microsoft.com/office/drawing/2014/main" id="{F7BF3A56-7139-422B-A982-1BC7E0993DD9}"/>
              </a:ext>
            </a:extLst>
          </p:cNvPr>
          <p:cNvSpPr>
            <a:spLocks noGrp="1"/>
          </p:cNvSpPr>
          <p:nvPr>
            <p:ph type="sldNum" sz="quarter" idx="12"/>
          </p:nvPr>
        </p:nvSpPr>
        <p:spPr/>
        <p:txBody>
          <a:bodyPr/>
          <a:lstStyle/>
          <a:p>
            <a:fld id="{6ECA1FC4-7A5B-4278-9BF1-48A42DE10085}" type="slidenum">
              <a:rPr lang="en-US" smtClean="0"/>
              <a:t>52</a:t>
            </a:fld>
            <a:endParaRPr lang="en-US"/>
          </a:p>
        </p:txBody>
      </p:sp>
    </p:spTree>
    <p:extLst>
      <p:ext uri="{BB962C8B-B14F-4D97-AF65-F5344CB8AC3E}">
        <p14:creationId xmlns:p14="http://schemas.microsoft.com/office/powerpoint/2010/main" val="6456792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ss, outdoor, walkway&#10;&#10;Description automatically generated">
            <a:extLst>
              <a:ext uri="{FF2B5EF4-FFF2-40B4-BE49-F238E27FC236}">
                <a16:creationId xmlns:a16="http://schemas.microsoft.com/office/drawing/2014/main" id="{E2B6D654-DFD7-4D23-B9A5-2126DC9339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4" name="Picture 3">
            <a:extLst>
              <a:ext uri="{FF2B5EF4-FFF2-40B4-BE49-F238E27FC236}">
                <a16:creationId xmlns:a16="http://schemas.microsoft.com/office/drawing/2014/main" id="{18A0D0E1-C23A-47B8-AF52-A8B3F476EE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40" y="6070622"/>
            <a:ext cx="2475781" cy="722103"/>
          </a:xfrm>
          <a:prstGeom prst="rect">
            <a:avLst/>
          </a:prstGeom>
        </p:spPr>
      </p:pic>
      <p:sp>
        <p:nvSpPr>
          <p:cNvPr id="5" name="Slide Number Placeholder 4">
            <a:extLst>
              <a:ext uri="{FF2B5EF4-FFF2-40B4-BE49-F238E27FC236}">
                <a16:creationId xmlns:a16="http://schemas.microsoft.com/office/drawing/2014/main" id="{1E6561F8-2367-4BE8-BBF4-7A6477DFE4B8}"/>
              </a:ext>
            </a:extLst>
          </p:cNvPr>
          <p:cNvSpPr>
            <a:spLocks noGrp="1"/>
          </p:cNvSpPr>
          <p:nvPr>
            <p:ph type="sldNum" sz="quarter" idx="12"/>
          </p:nvPr>
        </p:nvSpPr>
        <p:spPr/>
        <p:txBody>
          <a:bodyPr/>
          <a:lstStyle/>
          <a:p>
            <a:fld id="{6ECA1FC4-7A5B-4278-9BF1-48A42DE10085}" type="slidenum">
              <a:rPr lang="en-US" smtClean="0"/>
              <a:t>53</a:t>
            </a:fld>
            <a:endParaRPr lang="en-US"/>
          </a:p>
        </p:txBody>
      </p:sp>
    </p:spTree>
    <p:extLst>
      <p:ext uri="{BB962C8B-B14F-4D97-AF65-F5344CB8AC3E}">
        <p14:creationId xmlns:p14="http://schemas.microsoft.com/office/powerpoint/2010/main" val="26679580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uilding, ground, outdoor, dirt&#10;&#10;Description automatically generated">
            <a:extLst>
              <a:ext uri="{FF2B5EF4-FFF2-40B4-BE49-F238E27FC236}">
                <a16:creationId xmlns:a16="http://schemas.microsoft.com/office/drawing/2014/main" id="{02D181E6-652E-4A04-BDE0-CB8E44A3B8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6" name="Picture 5">
            <a:extLst>
              <a:ext uri="{FF2B5EF4-FFF2-40B4-BE49-F238E27FC236}">
                <a16:creationId xmlns:a16="http://schemas.microsoft.com/office/drawing/2014/main" id="{3A594325-88A8-4456-9653-2FA6786AB8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40" y="6070622"/>
            <a:ext cx="2475781" cy="722103"/>
          </a:xfrm>
          <a:prstGeom prst="rect">
            <a:avLst/>
          </a:prstGeom>
        </p:spPr>
      </p:pic>
      <p:sp>
        <p:nvSpPr>
          <p:cNvPr id="3" name="Slide Number Placeholder 2">
            <a:extLst>
              <a:ext uri="{FF2B5EF4-FFF2-40B4-BE49-F238E27FC236}">
                <a16:creationId xmlns:a16="http://schemas.microsoft.com/office/drawing/2014/main" id="{58CF122A-9A07-4B93-82C7-E67061456921}"/>
              </a:ext>
            </a:extLst>
          </p:cNvPr>
          <p:cNvSpPr>
            <a:spLocks noGrp="1"/>
          </p:cNvSpPr>
          <p:nvPr>
            <p:ph type="sldNum" sz="quarter" idx="12"/>
          </p:nvPr>
        </p:nvSpPr>
        <p:spPr/>
        <p:txBody>
          <a:bodyPr/>
          <a:lstStyle/>
          <a:p>
            <a:fld id="{6ECA1FC4-7A5B-4278-9BF1-48A42DE10085}" type="slidenum">
              <a:rPr lang="en-US" smtClean="0"/>
              <a:t>54</a:t>
            </a:fld>
            <a:endParaRPr lang="en-US"/>
          </a:p>
        </p:txBody>
      </p:sp>
    </p:spTree>
    <p:extLst>
      <p:ext uri="{BB962C8B-B14F-4D97-AF65-F5344CB8AC3E}">
        <p14:creationId xmlns:p14="http://schemas.microsoft.com/office/powerpoint/2010/main" val="41157046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ground, outdoor, dirt, soil&#10;&#10;Description automatically generated">
            <a:extLst>
              <a:ext uri="{FF2B5EF4-FFF2-40B4-BE49-F238E27FC236}">
                <a16:creationId xmlns:a16="http://schemas.microsoft.com/office/drawing/2014/main" id="{3D530AA6-14DB-4F6A-BE89-B62CE62108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pic>
        <p:nvPicPr>
          <p:cNvPr id="8" name="Picture 7">
            <a:extLst>
              <a:ext uri="{FF2B5EF4-FFF2-40B4-BE49-F238E27FC236}">
                <a16:creationId xmlns:a16="http://schemas.microsoft.com/office/drawing/2014/main" id="{2F867305-81F3-4848-8DC7-FC8668CF09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40" y="6070622"/>
            <a:ext cx="2475781" cy="722103"/>
          </a:xfrm>
          <a:prstGeom prst="rect">
            <a:avLst/>
          </a:prstGeom>
        </p:spPr>
      </p:pic>
      <p:sp>
        <p:nvSpPr>
          <p:cNvPr id="3" name="Slide Number Placeholder 2">
            <a:extLst>
              <a:ext uri="{FF2B5EF4-FFF2-40B4-BE49-F238E27FC236}">
                <a16:creationId xmlns:a16="http://schemas.microsoft.com/office/drawing/2014/main" id="{3AEA7CBB-73C8-4D95-BB6F-AFE88D6F5442}"/>
              </a:ext>
            </a:extLst>
          </p:cNvPr>
          <p:cNvSpPr>
            <a:spLocks noGrp="1"/>
          </p:cNvSpPr>
          <p:nvPr>
            <p:ph type="sldNum" sz="quarter" idx="12"/>
          </p:nvPr>
        </p:nvSpPr>
        <p:spPr/>
        <p:txBody>
          <a:bodyPr/>
          <a:lstStyle/>
          <a:p>
            <a:fld id="{6ECA1FC4-7A5B-4278-9BF1-48A42DE10085}" type="slidenum">
              <a:rPr lang="en-US" smtClean="0"/>
              <a:t>55</a:t>
            </a:fld>
            <a:endParaRPr lang="en-US"/>
          </a:p>
        </p:txBody>
      </p:sp>
    </p:spTree>
    <p:extLst>
      <p:ext uri="{BB962C8B-B14F-4D97-AF65-F5344CB8AC3E}">
        <p14:creationId xmlns:p14="http://schemas.microsoft.com/office/powerpoint/2010/main" val="8314702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grass, nature&#10;&#10;Description automatically generated">
            <a:extLst>
              <a:ext uri="{FF2B5EF4-FFF2-40B4-BE49-F238E27FC236}">
                <a16:creationId xmlns:a16="http://schemas.microsoft.com/office/drawing/2014/main" id="{A99C84D5-56D8-4A8E-AEA6-50E1C33FC6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4" name="Picture 3">
            <a:extLst>
              <a:ext uri="{FF2B5EF4-FFF2-40B4-BE49-F238E27FC236}">
                <a16:creationId xmlns:a16="http://schemas.microsoft.com/office/drawing/2014/main" id="{69334AC9-A8AF-4E91-9168-079CCD994E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40" y="6070622"/>
            <a:ext cx="2475781" cy="722103"/>
          </a:xfrm>
          <a:prstGeom prst="rect">
            <a:avLst/>
          </a:prstGeom>
        </p:spPr>
      </p:pic>
      <p:sp>
        <p:nvSpPr>
          <p:cNvPr id="5" name="Slide Number Placeholder 4">
            <a:extLst>
              <a:ext uri="{FF2B5EF4-FFF2-40B4-BE49-F238E27FC236}">
                <a16:creationId xmlns:a16="http://schemas.microsoft.com/office/drawing/2014/main" id="{C946EB0A-5367-4639-B5DC-7C27B113CEE5}"/>
              </a:ext>
            </a:extLst>
          </p:cNvPr>
          <p:cNvSpPr>
            <a:spLocks noGrp="1"/>
          </p:cNvSpPr>
          <p:nvPr>
            <p:ph type="sldNum" sz="quarter" idx="12"/>
          </p:nvPr>
        </p:nvSpPr>
        <p:spPr/>
        <p:txBody>
          <a:bodyPr/>
          <a:lstStyle/>
          <a:p>
            <a:fld id="{6ECA1FC4-7A5B-4278-9BF1-48A42DE10085}" type="slidenum">
              <a:rPr lang="en-US" smtClean="0"/>
              <a:t>56</a:t>
            </a:fld>
            <a:endParaRPr lang="en-US"/>
          </a:p>
        </p:txBody>
      </p:sp>
    </p:spTree>
    <p:extLst>
      <p:ext uri="{BB962C8B-B14F-4D97-AF65-F5344CB8AC3E}">
        <p14:creationId xmlns:p14="http://schemas.microsoft.com/office/powerpoint/2010/main" val="14178956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ound, outdoor, person, dirt&#10;&#10;Description automatically generated">
            <a:extLst>
              <a:ext uri="{FF2B5EF4-FFF2-40B4-BE49-F238E27FC236}">
                <a16:creationId xmlns:a16="http://schemas.microsoft.com/office/drawing/2014/main" id="{107A125A-5BF4-413B-AB2B-831EA30737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966" y="437606"/>
            <a:ext cx="10636069" cy="5982789"/>
          </a:xfrm>
          <a:prstGeom prst="rect">
            <a:avLst/>
          </a:prstGeom>
        </p:spPr>
      </p:pic>
      <p:pic>
        <p:nvPicPr>
          <p:cNvPr id="4" name="Picture 3">
            <a:extLst>
              <a:ext uri="{FF2B5EF4-FFF2-40B4-BE49-F238E27FC236}">
                <a16:creationId xmlns:a16="http://schemas.microsoft.com/office/drawing/2014/main" id="{7C6B6E93-3EEF-4EB5-A842-CBEE489DC9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40" y="6070622"/>
            <a:ext cx="2475781" cy="722103"/>
          </a:xfrm>
          <a:prstGeom prst="rect">
            <a:avLst/>
          </a:prstGeom>
        </p:spPr>
      </p:pic>
      <p:sp>
        <p:nvSpPr>
          <p:cNvPr id="5" name="Slide Number Placeholder 4">
            <a:extLst>
              <a:ext uri="{FF2B5EF4-FFF2-40B4-BE49-F238E27FC236}">
                <a16:creationId xmlns:a16="http://schemas.microsoft.com/office/drawing/2014/main" id="{9E053902-C874-4683-9261-C5363CDFF0D6}"/>
              </a:ext>
            </a:extLst>
          </p:cNvPr>
          <p:cNvSpPr>
            <a:spLocks noGrp="1"/>
          </p:cNvSpPr>
          <p:nvPr>
            <p:ph type="sldNum" sz="quarter" idx="12"/>
          </p:nvPr>
        </p:nvSpPr>
        <p:spPr/>
        <p:txBody>
          <a:bodyPr/>
          <a:lstStyle/>
          <a:p>
            <a:fld id="{6ECA1FC4-7A5B-4278-9BF1-48A42DE10085}" type="slidenum">
              <a:rPr lang="en-US" smtClean="0"/>
              <a:t>57</a:t>
            </a:fld>
            <a:endParaRPr lang="en-US"/>
          </a:p>
        </p:txBody>
      </p:sp>
    </p:spTree>
    <p:extLst>
      <p:ext uri="{BB962C8B-B14F-4D97-AF65-F5344CB8AC3E}">
        <p14:creationId xmlns:p14="http://schemas.microsoft.com/office/powerpoint/2010/main" val="41532671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uilding, ground, outdoor, house&#10;&#10;Description automatically generated">
            <a:extLst>
              <a:ext uri="{FF2B5EF4-FFF2-40B4-BE49-F238E27FC236}">
                <a16:creationId xmlns:a16="http://schemas.microsoft.com/office/drawing/2014/main" id="{C91DF6F9-6078-4054-8EB7-7EF45D3600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552" y="339498"/>
            <a:ext cx="10984896" cy="6179004"/>
          </a:xfrm>
          <a:prstGeom prst="rect">
            <a:avLst/>
          </a:prstGeom>
        </p:spPr>
      </p:pic>
      <p:pic>
        <p:nvPicPr>
          <p:cNvPr id="4" name="Picture 3">
            <a:extLst>
              <a:ext uri="{FF2B5EF4-FFF2-40B4-BE49-F238E27FC236}">
                <a16:creationId xmlns:a16="http://schemas.microsoft.com/office/drawing/2014/main" id="{2F5A52EC-F28B-4709-81EF-45DB847FDD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40" y="6070622"/>
            <a:ext cx="2475781" cy="722103"/>
          </a:xfrm>
          <a:prstGeom prst="rect">
            <a:avLst/>
          </a:prstGeom>
        </p:spPr>
      </p:pic>
      <p:sp>
        <p:nvSpPr>
          <p:cNvPr id="5" name="Slide Number Placeholder 4">
            <a:extLst>
              <a:ext uri="{FF2B5EF4-FFF2-40B4-BE49-F238E27FC236}">
                <a16:creationId xmlns:a16="http://schemas.microsoft.com/office/drawing/2014/main" id="{7AFB4BD2-5F47-4F76-9709-520CE16E40F4}"/>
              </a:ext>
            </a:extLst>
          </p:cNvPr>
          <p:cNvSpPr>
            <a:spLocks noGrp="1"/>
          </p:cNvSpPr>
          <p:nvPr>
            <p:ph type="sldNum" sz="quarter" idx="12"/>
          </p:nvPr>
        </p:nvSpPr>
        <p:spPr/>
        <p:txBody>
          <a:bodyPr/>
          <a:lstStyle/>
          <a:p>
            <a:fld id="{6ECA1FC4-7A5B-4278-9BF1-48A42DE10085}" type="slidenum">
              <a:rPr lang="en-US" smtClean="0"/>
              <a:t>58</a:t>
            </a:fld>
            <a:endParaRPr lang="en-US"/>
          </a:p>
        </p:txBody>
      </p:sp>
    </p:spTree>
    <p:extLst>
      <p:ext uri="{BB962C8B-B14F-4D97-AF65-F5344CB8AC3E}">
        <p14:creationId xmlns:p14="http://schemas.microsoft.com/office/powerpoint/2010/main" val="26700431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289F5-BCDD-4EB5-9E25-0CA296BE35D2}"/>
              </a:ext>
            </a:extLst>
          </p:cNvPr>
          <p:cNvSpPr>
            <a:spLocks noGrp="1"/>
          </p:cNvSpPr>
          <p:nvPr>
            <p:ph type="title"/>
          </p:nvPr>
        </p:nvSpPr>
        <p:spPr/>
        <p:txBody>
          <a:bodyPr/>
          <a:lstStyle/>
          <a:p>
            <a:r>
              <a:rPr lang="en-US" dirty="0">
                <a:solidFill>
                  <a:schemeClr val="bg1"/>
                </a:solidFill>
              </a:rPr>
              <a:t>Properties and infrastructure are now in imminent peril</a:t>
            </a:r>
          </a:p>
        </p:txBody>
      </p:sp>
      <p:sp>
        <p:nvSpPr>
          <p:cNvPr id="3" name="Content Placeholder 2">
            <a:extLst>
              <a:ext uri="{FF2B5EF4-FFF2-40B4-BE49-F238E27FC236}">
                <a16:creationId xmlns:a16="http://schemas.microsoft.com/office/drawing/2014/main" id="{6C6BAB6D-7178-4AC1-9A67-62317692311A}"/>
              </a:ext>
            </a:extLst>
          </p:cNvPr>
          <p:cNvSpPr>
            <a:spLocks noGrp="1"/>
          </p:cNvSpPr>
          <p:nvPr>
            <p:ph idx="1"/>
          </p:nvPr>
        </p:nvSpPr>
        <p:spPr/>
        <p:txBody>
          <a:bodyPr/>
          <a:lstStyle/>
          <a:p>
            <a:r>
              <a:rPr lang="en-US" dirty="0">
                <a:solidFill>
                  <a:schemeClr val="bg1"/>
                </a:solidFill>
              </a:rPr>
              <a:t>More than $10 million in property value at risk of being lost.</a:t>
            </a:r>
          </a:p>
          <a:p>
            <a:r>
              <a:rPr lang="en-US" dirty="0">
                <a:solidFill>
                  <a:schemeClr val="bg1"/>
                </a:solidFill>
              </a:rPr>
              <a:t>In addition to</a:t>
            </a:r>
          </a:p>
          <a:p>
            <a:pPr marL="0" indent="227013">
              <a:buNone/>
            </a:pPr>
            <a:r>
              <a:rPr lang="en-US" dirty="0">
                <a:solidFill>
                  <a:schemeClr val="bg1"/>
                </a:solidFill>
              </a:rPr>
              <a:t>infrastructure</a:t>
            </a:r>
          </a:p>
          <a:p>
            <a:pPr marL="0" indent="227013">
              <a:buNone/>
            </a:pPr>
            <a:r>
              <a:rPr lang="en-US" dirty="0">
                <a:solidFill>
                  <a:schemeClr val="bg1"/>
                </a:solidFill>
              </a:rPr>
              <a:t>(public water and sewer,</a:t>
            </a:r>
          </a:p>
          <a:p>
            <a:pPr marL="0" indent="227013">
              <a:buNone/>
            </a:pPr>
            <a:r>
              <a:rPr lang="en-US" dirty="0">
                <a:solidFill>
                  <a:schemeClr val="bg1"/>
                </a:solidFill>
              </a:rPr>
              <a:t>roads, utilities)</a:t>
            </a:r>
          </a:p>
        </p:txBody>
      </p:sp>
      <p:pic>
        <p:nvPicPr>
          <p:cNvPr id="6" name="Picture 5">
            <a:extLst>
              <a:ext uri="{FF2B5EF4-FFF2-40B4-BE49-F238E27FC236}">
                <a16:creationId xmlns:a16="http://schemas.microsoft.com/office/drawing/2014/main" id="{C37434E3-8999-4DDE-8773-F1705D4A3822}"/>
              </a:ext>
            </a:extLst>
          </p:cNvPr>
          <p:cNvPicPr>
            <a:picLocks noChangeAspect="1"/>
          </p:cNvPicPr>
          <p:nvPr/>
        </p:nvPicPr>
        <p:blipFill>
          <a:blip r:embed="rId2"/>
          <a:stretch>
            <a:fillRect/>
          </a:stretch>
        </p:blipFill>
        <p:spPr>
          <a:xfrm>
            <a:off x="6384166" y="6130294"/>
            <a:ext cx="4525569" cy="5816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A1972F1E-3826-4F15-A6FA-D3022E2FA6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40" y="6070622"/>
            <a:ext cx="2475781" cy="722103"/>
          </a:xfrm>
          <a:prstGeom prst="rect">
            <a:avLst/>
          </a:prstGeom>
        </p:spPr>
      </p:pic>
      <p:sp>
        <p:nvSpPr>
          <p:cNvPr id="9" name="Slide Number Placeholder 8">
            <a:extLst>
              <a:ext uri="{FF2B5EF4-FFF2-40B4-BE49-F238E27FC236}">
                <a16:creationId xmlns:a16="http://schemas.microsoft.com/office/drawing/2014/main" id="{BAB000E6-8000-4A26-BDF9-54554D6F3C6C}"/>
              </a:ext>
            </a:extLst>
          </p:cNvPr>
          <p:cNvSpPr>
            <a:spLocks noGrp="1"/>
          </p:cNvSpPr>
          <p:nvPr>
            <p:ph type="sldNum" sz="quarter" idx="12"/>
          </p:nvPr>
        </p:nvSpPr>
        <p:spPr/>
        <p:txBody>
          <a:bodyPr/>
          <a:lstStyle/>
          <a:p>
            <a:fld id="{6ECA1FC4-7A5B-4278-9BF1-48A42DE10085}" type="slidenum">
              <a:rPr lang="en-US" smtClean="0"/>
              <a:t>59</a:t>
            </a:fld>
            <a:endParaRPr lang="en-US"/>
          </a:p>
        </p:txBody>
      </p:sp>
      <p:pic>
        <p:nvPicPr>
          <p:cNvPr id="10" name="Picture 9" descr="Table&#10;&#10;Description automatically generated">
            <a:extLst>
              <a:ext uri="{FF2B5EF4-FFF2-40B4-BE49-F238E27FC236}">
                <a16:creationId xmlns:a16="http://schemas.microsoft.com/office/drawing/2014/main" id="{28CA3D68-6BB2-456D-BCD7-BDC7DF2F56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4166" y="2827833"/>
            <a:ext cx="4357883" cy="3123074"/>
          </a:xfrm>
          <a:prstGeom prst="rect">
            <a:avLst/>
          </a:prstGeom>
        </p:spPr>
      </p:pic>
    </p:spTree>
    <p:extLst>
      <p:ext uri="{BB962C8B-B14F-4D97-AF65-F5344CB8AC3E}">
        <p14:creationId xmlns:p14="http://schemas.microsoft.com/office/powerpoint/2010/main" val="28610084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A828E-A420-4DB1-9D29-AFE73CE499D5}"/>
              </a:ext>
            </a:extLst>
          </p:cNvPr>
          <p:cNvSpPr>
            <a:spLocks noGrp="1"/>
          </p:cNvSpPr>
          <p:nvPr>
            <p:ph type="title"/>
          </p:nvPr>
        </p:nvSpPr>
        <p:spPr>
          <a:xfrm>
            <a:off x="838200" y="18255"/>
            <a:ext cx="10515600" cy="1300406"/>
          </a:xfrm>
        </p:spPr>
        <p:txBody>
          <a:bodyPr>
            <a:normAutofit/>
          </a:bodyPr>
          <a:lstStyle/>
          <a:p>
            <a:pPr algn="ctr"/>
            <a:r>
              <a:rPr lang="en-US" dirty="0">
                <a:solidFill>
                  <a:schemeClr val="bg1"/>
                </a:solidFill>
              </a:rPr>
              <a:t>General Principles to Keep in Mind –Proposal is Unique</a:t>
            </a:r>
          </a:p>
        </p:txBody>
      </p:sp>
      <p:sp>
        <p:nvSpPr>
          <p:cNvPr id="3" name="Content Placeholder 2">
            <a:extLst>
              <a:ext uri="{FF2B5EF4-FFF2-40B4-BE49-F238E27FC236}">
                <a16:creationId xmlns:a16="http://schemas.microsoft.com/office/drawing/2014/main" id="{B506A99C-5936-4E28-A22C-5E6B84B87E65}"/>
              </a:ext>
            </a:extLst>
          </p:cNvPr>
          <p:cNvSpPr>
            <a:spLocks noGrp="1"/>
          </p:cNvSpPr>
          <p:nvPr>
            <p:ph idx="1"/>
          </p:nvPr>
        </p:nvSpPr>
        <p:spPr>
          <a:xfrm>
            <a:off x="68240" y="1203158"/>
            <a:ext cx="11986014" cy="4973806"/>
          </a:xfrm>
        </p:spPr>
        <p:txBody>
          <a:bodyPr>
            <a:normAutofit/>
          </a:bodyPr>
          <a:lstStyle/>
          <a:p>
            <a:endParaRPr lang="en-US" dirty="0">
              <a:solidFill>
                <a:schemeClr val="bg1"/>
              </a:solidFill>
            </a:endParaRPr>
          </a:p>
          <a:p>
            <a:endParaRPr lang="en-US" dirty="0">
              <a:solidFill>
                <a:schemeClr val="bg1"/>
              </a:solidFill>
            </a:endParaRPr>
          </a:p>
          <a:p>
            <a:r>
              <a:rPr lang="en-US" dirty="0">
                <a:solidFill>
                  <a:schemeClr val="bg1"/>
                </a:solidFill>
              </a:rPr>
              <a:t>The proposed beachfront protective structure (“BPS”) is entirely east of the line of established vegetation; Oregon Parks and Recreation Department (OPRD) has jurisdiction only up to the line of established vegetation.</a:t>
            </a:r>
          </a:p>
          <a:p>
            <a:r>
              <a:rPr lang="en-US" dirty="0">
                <a:solidFill>
                  <a:schemeClr val="bg1"/>
                </a:solidFill>
              </a:rPr>
              <a:t>The BPS will be east of that.  Therefore, OPRD is not involved.</a:t>
            </a:r>
          </a:p>
        </p:txBody>
      </p:sp>
      <p:pic>
        <p:nvPicPr>
          <p:cNvPr id="4" name="Picture 3">
            <a:extLst>
              <a:ext uri="{FF2B5EF4-FFF2-40B4-BE49-F238E27FC236}">
                <a16:creationId xmlns:a16="http://schemas.microsoft.com/office/drawing/2014/main" id="{2C6810D7-495A-4272-A298-9DDCC64D98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40" y="6070622"/>
            <a:ext cx="2475781" cy="722103"/>
          </a:xfrm>
          <a:prstGeom prst="rect">
            <a:avLst/>
          </a:prstGeom>
        </p:spPr>
      </p:pic>
      <p:sp>
        <p:nvSpPr>
          <p:cNvPr id="6" name="Slide Number Placeholder 5">
            <a:extLst>
              <a:ext uri="{FF2B5EF4-FFF2-40B4-BE49-F238E27FC236}">
                <a16:creationId xmlns:a16="http://schemas.microsoft.com/office/drawing/2014/main" id="{326B3C78-9A97-4D57-8A34-FB2C4A59F8C1}"/>
              </a:ext>
            </a:extLst>
          </p:cNvPr>
          <p:cNvSpPr>
            <a:spLocks noGrp="1"/>
          </p:cNvSpPr>
          <p:nvPr>
            <p:ph type="sldNum" sz="quarter" idx="12"/>
          </p:nvPr>
        </p:nvSpPr>
        <p:spPr/>
        <p:txBody>
          <a:bodyPr/>
          <a:lstStyle/>
          <a:p>
            <a:fld id="{6ECA1FC4-7A5B-4278-9BF1-48A42DE10085}" type="slidenum">
              <a:rPr lang="en-US" smtClean="0"/>
              <a:t>6</a:t>
            </a:fld>
            <a:endParaRPr lang="en-US"/>
          </a:p>
        </p:txBody>
      </p:sp>
    </p:spTree>
    <p:extLst>
      <p:ext uri="{BB962C8B-B14F-4D97-AF65-F5344CB8AC3E}">
        <p14:creationId xmlns:p14="http://schemas.microsoft.com/office/powerpoint/2010/main" val="9095461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471F8-922B-4E9A-98B4-8D6057C8F3E4}"/>
              </a:ext>
            </a:extLst>
          </p:cNvPr>
          <p:cNvSpPr>
            <a:spLocks noGrp="1"/>
          </p:cNvSpPr>
          <p:nvPr>
            <p:ph type="title"/>
          </p:nvPr>
        </p:nvSpPr>
        <p:spPr>
          <a:xfrm>
            <a:off x="838200" y="136525"/>
            <a:ext cx="10515600" cy="960755"/>
          </a:xfrm>
        </p:spPr>
        <p:txBody>
          <a:bodyPr/>
          <a:lstStyle/>
          <a:p>
            <a:pPr algn="ctr"/>
            <a:r>
              <a:rPr lang="en-US" dirty="0">
                <a:solidFill>
                  <a:schemeClr val="bg1"/>
                </a:solidFill>
              </a:rPr>
              <a:t>The Goal 18 Exception Request</a:t>
            </a:r>
          </a:p>
        </p:txBody>
      </p:sp>
      <p:sp>
        <p:nvSpPr>
          <p:cNvPr id="3" name="Content Placeholder 2">
            <a:extLst>
              <a:ext uri="{FF2B5EF4-FFF2-40B4-BE49-F238E27FC236}">
                <a16:creationId xmlns:a16="http://schemas.microsoft.com/office/drawing/2014/main" id="{E6D43A0F-1C4A-41A4-8306-5B4CC9BB97AA}"/>
              </a:ext>
            </a:extLst>
          </p:cNvPr>
          <p:cNvSpPr>
            <a:spLocks noGrp="1"/>
          </p:cNvSpPr>
          <p:nvPr>
            <p:ph idx="1"/>
          </p:nvPr>
        </p:nvSpPr>
        <p:spPr>
          <a:xfrm>
            <a:off x="68240" y="1212783"/>
            <a:ext cx="12055520" cy="4964180"/>
          </a:xfrm>
        </p:spPr>
        <p:txBody>
          <a:bodyPr/>
          <a:lstStyle/>
          <a:p>
            <a:r>
              <a:rPr lang="en-US" dirty="0">
                <a:solidFill>
                  <a:schemeClr val="bg1"/>
                </a:solidFill>
              </a:rPr>
              <a:t>Applicants seek a “Committed” Exception (ORS 197.732(2)(b); OAR 660-004-0028)</a:t>
            </a:r>
          </a:p>
          <a:p>
            <a:pPr marL="914400">
              <a:buFont typeface="Wingdings" panose="05000000000000000000" pitchFamily="2" charset="2"/>
              <a:buChar char="Ø"/>
            </a:pPr>
            <a:r>
              <a:rPr lang="en-US" dirty="0">
                <a:solidFill>
                  <a:schemeClr val="bg1"/>
                </a:solidFill>
              </a:rPr>
              <a:t>The proposal meets all relevant state standards and criteria for a “committed” exception </a:t>
            </a:r>
          </a:p>
          <a:p>
            <a:pPr marL="685800" indent="0">
              <a:buNone/>
            </a:pPr>
            <a:r>
              <a:rPr lang="en-US" dirty="0">
                <a:solidFill>
                  <a:schemeClr val="bg1"/>
                </a:solidFill>
              </a:rPr>
              <a:t>	</a:t>
            </a:r>
            <a:r>
              <a:rPr lang="en-US" u="sng" dirty="0">
                <a:solidFill>
                  <a:schemeClr val="bg1"/>
                </a:solidFill>
              </a:rPr>
              <a:t>and seeks a</a:t>
            </a:r>
          </a:p>
          <a:p>
            <a:r>
              <a:rPr lang="en-US" dirty="0">
                <a:solidFill>
                  <a:schemeClr val="bg1"/>
                </a:solidFill>
              </a:rPr>
              <a:t>A “Reasons” Exception (ORS 197.732(2)(c); OAR 660-004-0020–22)</a:t>
            </a:r>
          </a:p>
          <a:p>
            <a:pPr marL="914400" indent="-404813">
              <a:buFont typeface="Wingdings" panose="05000000000000000000" pitchFamily="2" charset="2"/>
              <a:buChar char="Ø"/>
            </a:pPr>
            <a:r>
              <a:rPr lang="en-US" dirty="0">
                <a:solidFill>
                  <a:schemeClr val="bg1"/>
                </a:solidFill>
              </a:rPr>
              <a:t>The proposal meets all relevant state standards and criteria for a “committed” exception  “reasons” exception.</a:t>
            </a:r>
          </a:p>
          <a:p>
            <a:pPr marL="914400" indent="-404813">
              <a:buFont typeface="Wingdings" panose="05000000000000000000" pitchFamily="2" charset="2"/>
              <a:buChar char="Ø"/>
            </a:pPr>
            <a:r>
              <a:rPr lang="en-US" dirty="0">
                <a:solidFill>
                  <a:schemeClr val="bg1"/>
                </a:solidFill>
              </a:rPr>
              <a:t>NOTE: Not seeking a “catch all” reasons exception at issue in the two new Coos County LUBA cases.</a:t>
            </a:r>
          </a:p>
          <a:p>
            <a:pPr marL="914400" indent="-404813">
              <a:buFont typeface="Wingdings" panose="05000000000000000000" pitchFamily="2" charset="2"/>
              <a:buChar char="Ø"/>
            </a:pPr>
            <a:endParaRPr lang="en-US" dirty="0">
              <a:solidFill>
                <a:schemeClr val="bg1"/>
              </a:solidFill>
            </a:endParaRPr>
          </a:p>
        </p:txBody>
      </p:sp>
      <p:pic>
        <p:nvPicPr>
          <p:cNvPr id="4" name="Picture 3">
            <a:extLst>
              <a:ext uri="{FF2B5EF4-FFF2-40B4-BE49-F238E27FC236}">
                <a16:creationId xmlns:a16="http://schemas.microsoft.com/office/drawing/2014/main" id="{BA5BD6A6-3FDD-4F9D-983D-49DB87DAEF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40" y="6070622"/>
            <a:ext cx="2475781" cy="722103"/>
          </a:xfrm>
          <a:prstGeom prst="rect">
            <a:avLst/>
          </a:prstGeom>
        </p:spPr>
      </p:pic>
      <p:sp>
        <p:nvSpPr>
          <p:cNvPr id="6" name="Slide Number Placeholder 5">
            <a:extLst>
              <a:ext uri="{FF2B5EF4-FFF2-40B4-BE49-F238E27FC236}">
                <a16:creationId xmlns:a16="http://schemas.microsoft.com/office/drawing/2014/main" id="{BEF9DB9E-5B0A-499B-80BD-044347B7DF5B}"/>
              </a:ext>
            </a:extLst>
          </p:cNvPr>
          <p:cNvSpPr>
            <a:spLocks noGrp="1"/>
          </p:cNvSpPr>
          <p:nvPr>
            <p:ph type="sldNum" sz="quarter" idx="12"/>
          </p:nvPr>
        </p:nvSpPr>
        <p:spPr/>
        <p:txBody>
          <a:bodyPr/>
          <a:lstStyle/>
          <a:p>
            <a:fld id="{6ECA1FC4-7A5B-4278-9BF1-48A42DE10085}" type="slidenum">
              <a:rPr lang="en-US" smtClean="0"/>
              <a:t>60</a:t>
            </a:fld>
            <a:endParaRPr lang="en-US"/>
          </a:p>
        </p:txBody>
      </p:sp>
    </p:spTree>
    <p:extLst>
      <p:ext uri="{BB962C8B-B14F-4D97-AF65-F5344CB8AC3E}">
        <p14:creationId xmlns:p14="http://schemas.microsoft.com/office/powerpoint/2010/main" val="372699884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506A99C-5936-4E28-A22C-5E6B84B87E65}"/>
              </a:ext>
            </a:extLst>
          </p:cNvPr>
          <p:cNvSpPr>
            <a:spLocks noGrp="1"/>
          </p:cNvSpPr>
          <p:nvPr>
            <p:ph idx="1"/>
          </p:nvPr>
        </p:nvSpPr>
        <p:spPr>
          <a:xfrm>
            <a:off x="838200" y="620575"/>
            <a:ext cx="10515600" cy="4351338"/>
          </a:xfrm>
        </p:spPr>
        <p:txBody>
          <a:bodyPr/>
          <a:lstStyle/>
          <a:p>
            <a:r>
              <a:rPr lang="en-US" dirty="0">
                <a:solidFill>
                  <a:schemeClr val="bg1"/>
                </a:solidFill>
              </a:rPr>
              <a:t>2019 DLCD Goal 18 Focus Group recognized that Goal 18 exception process exists and that anyone can pursue this option.</a:t>
            </a:r>
          </a:p>
          <a:p>
            <a:endParaRPr lang="en-US" dirty="0">
              <a:solidFill>
                <a:schemeClr val="bg1"/>
              </a:solidFill>
            </a:endParaRPr>
          </a:p>
        </p:txBody>
      </p:sp>
      <p:pic>
        <p:nvPicPr>
          <p:cNvPr id="4" name="Picture 3">
            <a:extLst>
              <a:ext uri="{FF2B5EF4-FFF2-40B4-BE49-F238E27FC236}">
                <a16:creationId xmlns:a16="http://schemas.microsoft.com/office/drawing/2014/main" id="{2C6810D7-495A-4272-A298-9DDCC64D98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40" y="6070622"/>
            <a:ext cx="2475781" cy="722103"/>
          </a:xfrm>
          <a:prstGeom prst="rect">
            <a:avLst/>
          </a:prstGeom>
        </p:spPr>
      </p:pic>
      <p:pic>
        <p:nvPicPr>
          <p:cNvPr id="7" name="Picture 6">
            <a:extLst>
              <a:ext uri="{FF2B5EF4-FFF2-40B4-BE49-F238E27FC236}">
                <a16:creationId xmlns:a16="http://schemas.microsoft.com/office/drawing/2014/main" id="{8B7BA015-50A0-4D37-96F2-DDB6EC7BE9A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3928341" y="1554480"/>
            <a:ext cx="4335319" cy="5303520"/>
          </a:xfrm>
          <a:prstGeom prst="rect">
            <a:avLst/>
          </a:prstGeom>
        </p:spPr>
      </p:pic>
      <p:pic>
        <p:nvPicPr>
          <p:cNvPr id="9" name="Picture 8">
            <a:extLst>
              <a:ext uri="{FF2B5EF4-FFF2-40B4-BE49-F238E27FC236}">
                <a16:creationId xmlns:a16="http://schemas.microsoft.com/office/drawing/2014/main" id="{FA516FBE-BDB3-410C-AECC-4C87E7060F27}"/>
              </a:ext>
            </a:extLst>
          </p:cNvPr>
          <p:cNvPicPr>
            <a:picLocks noChangeAspect="1"/>
          </p:cNvPicPr>
          <p:nvPr/>
        </p:nvPicPr>
        <p:blipFill>
          <a:blip r:embed="rId5"/>
          <a:stretch>
            <a:fillRect/>
          </a:stretch>
        </p:blipFill>
        <p:spPr>
          <a:xfrm>
            <a:off x="2035212" y="2371000"/>
            <a:ext cx="8121575" cy="32931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id="{86DF5D24-C430-446D-ADBF-6E72D41F13C2}"/>
              </a:ext>
            </a:extLst>
          </p:cNvPr>
          <p:cNvPicPr>
            <a:picLocks noChangeAspect="1"/>
          </p:cNvPicPr>
          <p:nvPr/>
        </p:nvPicPr>
        <p:blipFill>
          <a:blip r:embed="rId6"/>
          <a:stretch>
            <a:fillRect/>
          </a:stretch>
        </p:blipFill>
        <p:spPr>
          <a:xfrm>
            <a:off x="7223760" y="1554480"/>
            <a:ext cx="1039900" cy="397184"/>
          </a:xfrm>
          <a:prstGeom prst="rect">
            <a:avLst/>
          </a:prstGeom>
        </p:spPr>
      </p:pic>
      <p:sp>
        <p:nvSpPr>
          <p:cNvPr id="6" name="Slide Number Placeholder 5">
            <a:extLst>
              <a:ext uri="{FF2B5EF4-FFF2-40B4-BE49-F238E27FC236}">
                <a16:creationId xmlns:a16="http://schemas.microsoft.com/office/drawing/2014/main" id="{2389FECA-C552-4782-B30B-FA0FB767B1AC}"/>
              </a:ext>
            </a:extLst>
          </p:cNvPr>
          <p:cNvSpPr>
            <a:spLocks noGrp="1"/>
          </p:cNvSpPr>
          <p:nvPr>
            <p:ph type="sldNum" sz="quarter" idx="12"/>
          </p:nvPr>
        </p:nvSpPr>
        <p:spPr/>
        <p:txBody>
          <a:bodyPr/>
          <a:lstStyle/>
          <a:p>
            <a:fld id="{6ECA1FC4-7A5B-4278-9BF1-48A42DE10085}" type="slidenum">
              <a:rPr lang="en-US" smtClean="0"/>
              <a:t>61</a:t>
            </a:fld>
            <a:endParaRPr lang="en-US"/>
          </a:p>
        </p:txBody>
      </p:sp>
    </p:spTree>
    <p:extLst>
      <p:ext uri="{BB962C8B-B14F-4D97-AF65-F5344CB8AC3E}">
        <p14:creationId xmlns:p14="http://schemas.microsoft.com/office/powerpoint/2010/main" val="2387573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471F8-922B-4E9A-98B4-8D6057C8F3E4}"/>
              </a:ext>
            </a:extLst>
          </p:cNvPr>
          <p:cNvSpPr>
            <a:spLocks noGrp="1"/>
          </p:cNvSpPr>
          <p:nvPr>
            <p:ph type="title"/>
          </p:nvPr>
        </p:nvSpPr>
        <p:spPr>
          <a:xfrm>
            <a:off x="838200" y="365125"/>
            <a:ext cx="10515600" cy="992037"/>
          </a:xfrm>
        </p:spPr>
        <p:txBody>
          <a:bodyPr/>
          <a:lstStyle/>
          <a:p>
            <a:r>
              <a:rPr lang="en-US" dirty="0">
                <a:solidFill>
                  <a:schemeClr val="bg1"/>
                </a:solidFill>
              </a:rPr>
              <a:t>Committed Exception</a:t>
            </a:r>
          </a:p>
        </p:txBody>
      </p:sp>
      <p:sp>
        <p:nvSpPr>
          <p:cNvPr id="3" name="Content Placeholder 2">
            <a:extLst>
              <a:ext uri="{FF2B5EF4-FFF2-40B4-BE49-F238E27FC236}">
                <a16:creationId xmlns:a16="http://schemas.microsoft.com/office/drawing/2014/main" id="{E6D43A0F-1C4A-41A4-8306-5B4CC9BB97AA}"/>
              </a:ext>
            </a:extLst>
          </p:cNvPr>
          <p:cNvSpPr>
            <a:spLocks noGrp="1"/>
          </p:cNvSpPr>
          <p:nvPr>
            <p:ph idx="1"/>
          </p:nvPr>
        </p:nvSpPr>
        <p:spPr>
          <a:xfrm>
            <a:off x="838200" y="1428206"/>
            <a:ext cx="10515600" cy="5207725"/>
          </a:xfrm>
        </p:spPr>
        <p:txBody>
          <a:bodyPr>
            <a:normAutofit/>
          </a:bodyPr>
          <a:lstStyle/>
          <a:p>
            <a:r>
              <a:rPr lang="en-US" dirty="0">
                <a:solidFill>
                  <a:schemeClr val="bg1"/>
                </a:solidFill>
              </a:rPr>
              <a:t>“Committed” Exception (ORS 197.732(2)(b)):</a:t>
            </a:r>
            <a:endParaRPr lang="en-US" i="1" dirty="0">
              <a:solidFill>
                <a:schemeClr val="bg1"/>
              </a:solidFill>
            </a:endParaRPr>
          </a:p>
          <a:p>
            <a:pPr marL="457200" lvl="1" indent="0">
              <a:buNone/>
            </a:pPr>
            <a:r>
              <a:rPr lang="en-US" sz="2800" i="1" dirty="0">
                <a:solidFill>
                  <a:schemeClr val="bg1"/>
                </a:solidFill>
              </a:rPr>
              <a:t>“(2) A local government may adopt an exception to a goal if:</a:t>
            </a:r>
          </a:p>
          <a:p>
            <a:pPr marL="914400" lvl="2" indent="0">
              <a:buNone/>
            </a:pPr>
            <a:r>
              <a:rPr lang="en-US" sz="2800" i="1" dirty="0">
                <a:solidFill>
                  <a:schemeClr val="bg1"/>
                </a:solidFill>
              </a:rPr>
              <a:t>“(b) The land subject to the exception is </a:t>
            </a:r>
            <a:r>
              <a:rPr lang="en-US" sz="2800" b="1" i="1" u="sng" dirty="0">
                <a:solidFill>
                  <a:schemeClr val="bg1"/>
                </a:solidFill>
              </a:rPr>
              <a:t>irrevocably committed</a:t>
            </a:r>
            <a:r>
              <a:rPr lang="en-US" sz="2800" b="1" i="1" dirty="0">
                <a:solidFill>
                  <a:schemeClr val="bg1"/>
                </a:solidFill>
              </a:rPr>
              <a:t> </a:t>
            </a:r>
            <a:r>
              <a:rPr lang="en-US" sz="2800" i="1" dirty="0">
                <a:solidFill>
                  <a:schemeClr val="bg1"/>
                </a:solidFill>
              </a:rPr>
              <a:t>as described by Land Conservation and Development rule to uses not allowed by the applicable goal because existing adjacent uses and other relevant factors make uses allowed by the applicable goal </a:t>
            </a:r>
            <a:r>
              <a:rPr lang="en-US" sz="2800" b="1" i="1" u="sng" dirty="0">
                <a:solidFill>
                  <a:schemeClr val="bg1"/>
                </a:solidFill>
              </a:rPr>
              <a:t>impracticable</a:t>
            </a:r>
            <a:r>
              <a:rPr lang="en-US" sz="2800" i="1" dirty="0">
                <a:solidFill>
                  <a:schemeClr val="bg1"/>
                </a:solidFill>
              </a:rPr>
              <a:t>[.]”</a:t>
            </a:r>
            <a:endParaRPr lang="en-US" sz="2800" dirty="0">
              <a:solidFill>
                <a:schemeClr val="bg1"/>
              </a:solidFill>
            </a:endParaRPr>
          </a:p>
          <a:p>
            <a:pPr lvl="1"/>
            <a:endParaRPr lang="en-US" i="1" dirty="0">
              <a:solidFill>
                <a:schemeClr val="bg1"/>
              </a:solidFill>
            </a:endParaRPr>
          </a:p>
          <a:p>
            <a:pPr lvl="1"/>
            <a:endParaRPr lang="en-US" i="1" dirty="0">
              <a:solidFill>
                <a:schemeClr val="bg1"/>
              </a:solidFill>
            </a:endParaRPr>
          </a:p>
        </p:txBody>
      </p:sp>
      <p:pic>
        <p:nvPicPr>
          <p:cNvPr id="4" name="Picture 3">
            <a:extLst>
              <a:ext uri="{FF2B5EF4-FFF2-40B4-BE49-F238E27FC236}">
                <a16:creationId xmlns:a16="http://schemas.microsoft.com/office/drawing/2014/main" id="{4BF3D30C-9EFD-433D-99DF-C497D075EB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40" y="6070622"/>
            <a:ext cx="2475781" cy="722103"/>
          </a:xfrm>
          <a:prstGeom prst="rect">
            <a:avLst/>
          </a:prstGeom>
        </p:spPr>
      </p:pic>
      <p:sp>
        <p:nvSpPr>
          <p:cNvPr id="6" name="Slide Number Placeholder 5">
            <a:extLst>
              <a:ext uri="{FF2B5EF4-FFF2-40B4-BE49-F238E27FC236}">
                <a16:creationId xmlns:a16="http://schemas.microsoft.com/office/drawing/2014/main" id="{E6ED6DDA-C14D-4811-A7AD-CDF42EC0BE05}"/>
              </a:ext>
            </a:extLst>
          </p:cNvPr>
          <p:cNvSpPr>
            <a:spLocks noGrp="1"/>
          </p:cNvSpPr>
          <p:nvPr>
            <p:ph type="sldNum" sz="quarter" idx="12"/>
          </p:nvPr>
        </p:nvSpPr>
        <p:spPr/>
        <p:txBody>
          <a:bodyPr/>
          <a:lstStyle/>
          <a:p>
            <a:fld id="{6ECA1FC4-7A5B-4278-9BF1-48A42DE10085}" type="slidenum">
              <a:rPr lang="en-US" smtClean="0"/>
              <a:t>62</a:t>
            </a:fld>
            <a:endParaRPr lang="en-US"/>
          </a:p>
        </p:txBody>
      </p:sp>
    </p:spTree>
    <p:extLst>
      <p:ext uri="{BB962C8B-B14F-4D97-AF65-F5344CB8AC3E}">
        <p14:creationId xmlns:p14="http://schemas.microsoft.com/office/powerpoint/2010/main" val="8567180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471F8-922B-4E9A-98B4-8D6057C8F3E4}"/>
              </a:ext>
            </a:extLst>
          </p:cNvPr>
          <p:cNvSpPr>
            <a:spLocks noGrp="1"/>
          </p:cNvSpPr>
          <p:nvPr>
            <p:ph type="title"/>
          </p:nvPr>
        </p:nvSpPr>
        <p:spPr/>
        <p:txBody>
          <a:bodyPr/>
          <a:lstStyle/>
          <a:p>
            <a:r>
              <a:rPr lang="en-US" dirty="0">
                <a:solidFill>
                  <a:schemeClr val="bg1"/>
                </a:solidFill>
              </a:rPr>
              <a:t>Committed Exception Standards</a:t>
            </a:r>
          </a:p>
        </p:txBody>
      </p:sp>
      <p:pic>
        <p:nvPicPr>
          <p:cNvPr id="4" name="Picture 3">
            <a:extLst>
              <a:ext uri="{FF2B5EF4-FFF2-40B4-BE49-F238E27FC236}">
                <a16:creationId xmlns:a16="http://schemas.microsoft.com/office/drawing/2014/main" id="{4BF3D30C-9EFD-433D-99DF-C497D075EB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40" y="6070622"/>
            <a:ext cx="2475781" cy="722103"/>
          </a:xfrm>
          <a:prstGeom prst="rect">
            <a:avLst/>
          </a:prstGeom>
        </p:spPr>
      </p:pic>
      <p:sp>
        <p:nvSpPr>
          <p:cNvPr id="5" name="Content Placeholder 2">
            <a:extLst>
              <a:ext uri="{FF2B5EF4-FFF2-40B4-BE49-F238E27FC236}">
                <a16:creationId xmlns:a16="http://schemas.microsoft.com/office/drawing/2014/main" id="{FEE71AB3-BBB9-4E5F-930D-0903599C3C33}"/>
              </a:ext>
            </a:extLst>
          </p:cNvPr>
          <p:cNvSpPr txBox="1">
            <a:spLocks/>
          </p:cNvSpPr>
          <p:nvPr/>
        </p:nvSpPr>
        <p:spPr>
          <a:xfrm>
            <a:off x="990600" y="1440180"/>
            <a:ext cx="10645140" cy="53481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(OAR 660-004-0028):</a:t>
            </a:r>
          </a:p>
          <a:p>
            <a:pPr marL="0" indent="0">
              <a:buNone/>
            </a:pPr>
            <a:r>
              <a:rPr lang="en-US" i="1" dirty="0">
                <a:solidFill>
                  <a:schemeClr val="bg1"/>
                </a:solidFill>
              </a:rPr>
              <a:t>“(2) Whether land is </a:t>
            </a:r>
            <a:r>
              <a:rPr lang="en-US" b="1" i="1" u="sng" dirty="0">
                <a:solidFill>
                  <a:schemeClr val="bg1"/>
                </a:solidFill>
              </a:rPr>
              <a:t>irrevocably committed</a:t>
            </a:r>
            <a:r>
              <a:rPr lang="en-US" b="1" i="1" dirty="0">
                <a:solidFill>
                  <a:schemeClr val="bg1"/>
                </a:solidFill>
              </a:rPr>
              <a:t> </a:t>
            </a:r>
            <a:r>
              <a:rPr lang="en-US" i="1" dirty="0">
                <a:solidFill>
                  <a:schemeClr val="bg1"/>
                </a:solidFill>
              </a:rPr>
              <a:t>depends on the relationship between the exception area and the lands adjacent to it. The findings for a committed exception therefore must address the following:</a:t>
            </a:r>
          </a:p>
          <a:p>
            <a:pPr marL="0" indent="0">
              <a:buNone/>
            </a:pPr>
            <a:r>
              <a:rPr lang="en-US" i="1" dirty="0">
                <a:solidFill>
                  <a:schemeClr val="bg1"/>
                </a:solidFill>
              </a:rPr>
              <a:t>	“(a) The characteristics of the exception area;</a:t>
            </a:r>
          </a:p>
          <a:p>
            <a:pPr marL="0" indent="0">
              <a:buNone/>
            </a:pPr>
            <a:r>
              <a:rPr lang="en-US" i="1" dirty="0">
                <a:solidFill>
                  <a:schemeClr val="bg1"/>
                </a:solidFill>
              </a:rPr>
              <a:t>	“(b) The characteristics of the adjacent lands;</a:t>
            </a:r>
          </a:p>
          <a:p>
            <a:pPr marL="0" indent="0">
              <a:buNone/>
            </a:pPr>
            <a:r>
              <a:rPr lang="en-US" i="1" dirty="0">
                <a:solidFill>
                  <a:schemeClr val="bg1"/>
                </a:solidFill>
              </a:rPr>
              <a:t>	“(c) The relationship between the exception area and the lands 	adjacent to it; and</a:t>
            </a:r>
          </a:p>
          <a:p>
            <a:pPr marL="0" indent="0">
              <a:buNone/>
            </a:pPr>
            <a:r>
              <a:rPr lang="en-US" i="1" dirty="0">
                <a:solidFill>
                  <a:schemeClr val="bg1"/>
                </a:solidFill>
              </a:rPr>
              <a:t>	“(d) The other relevant factors set forth in OAR 660-004-0028(6).”</a:t>
            </a:r>
          </a:p>
        </p:txBody>
      </p:sp>
      <p:sp>
        <p:nvSpPr>
          <p:cNvPr id="6" name="Slide Number Placeholder 5">
            <a:extLst>
              <a:ext uri="{FF2B5EF4-FFF2-40B4-BE49-F238E27FC236}">
                <a16:creationId xmlns:a16="http://schemas.microsoft.com/office/drawing/2014/main" id="{C6D08050-021E-45EA-A25C-136D678B7D59}"/>
              </a:ext>
            </a:extLst>
          </p:cNvPr>
          <p:cNvSpPr>
            <a:spLocks noGrp="1"/>
          </p:cNvSpPr>
          <p:nvPr>
            <p:ph type="sldNum" sz="quarter" idx="12"/>
          </p:nvPr>
        </p:nvSpPr>
        <p:spPr/>
        <p:txBody>
          <a:bodyPr/>
          <a:lstStyle/>
          <a:p>
            <a:fld id="{6ECA1FC4-7A5B-4278-9BF1-48A42DE10085}" type="slidenum">
              <a:rPr lang="en-US" smtClean="0"/>
              <a:t>63</a:t>
            </a:fld>
            <a:endParaRPr lang="en-US"/>
          </a:p>
        </p:txBody>
      </p:sp>
    </p:spTree>
    <p:extLst>
      <p:ext uri="{BB962C8B-B14F-4D97-AF65-F5344CB8AC3E}">
        <p14:creationId xmlns:p14="http://schemas.microsoft.com/office/powerpoint/2010/main" val="3417086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471F8-922B-4E9A-98B4-8D6057C8F3E4}"/>
              </a:ext>
            </a:extLst>
          </p:cNvPr>
          <p:cNvSpPr>
            <a:spLocks noGrp="1"/>
          </p:cNvSpPr>
          <p:nvPr>
            <p:ph type="title"/>
          </p:nvPr>
        </p:nvSpPr>
        <p:spPr>
          <a:xfrm>
            <a:off x="838200" y="365125"/>
            <a:ext cx="10515600" cy="1008199"/>
          </a:xfrm>
        </p:spPr>
        <p:txBody>
          <a:bodyPr/>
          <a:lstStyle/>
          <a:p>
            <a:r>
              <a:rPr lang="en-US" dirty="0">
                <a:solidFill>
                  <a:schemeClr val="bg1"/>
                </a:solidFill>
              </a:rPr>
              <a:t>Standards for Committed Exception</a:t>
            </a:r>
          </a:p>
        </p:txBody>
      </p:sp>
      <p:pic>
        <p:nvPicPr>
          <p:cNvPr id="4" name="Picture 3">
            <a:extLst>
              <a:ext uri="{FF2B5EF4-FFF2-40B4-BE49-F238E27FC236}">
                <a16:creationId xmlns:a16="http://schemas.microsoft.com/office/drawing/2014/main" id="{4BF3D30C-9EFD-433D-99DF-C497D075EB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40" y="6070622"/>
            <a:ext cx="2475781" cy="722103"/>
          </a:xfrm>
          <a:prstGeom prst="rect">
            <a:avLst/>
          </a:prstGeom>
        </p:spPr>
      </p:pic>
      <p:sp>
        <p:nvSpPr>
          <p:cNvPr id="5" name="Content Placeholder 2">
            <a:extLst>
              <a:ext uri="{FF2B5EF4-FFF2-40B4-BE49-F238E27FC236}">
                <a16:creationId xmlns:a16="http://schemas.microsoft.com/office/drawing/2014/main" id="{FEE71AB3-BBB9-4E5F-930D-0903599C3C33}"/>
              </a:ext>
            </a:extLst>
          </p:cNvPr>
          <p:cNvSpPr txBox="1">
            <a:spLocks/>
          </p:cNvSpPr>
          <p:nvPr/>
        </p:nvSpPr>
        <p:spPr>
          <a:xfrm>
            <a:off x="990600" y="1440180"/>
            <a:ext cx="10645140" cy="53481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Standards for “Committed” Exception (OAR 660-004-0028):</a:t>
            </a:r>
          </a:p>
          <a:p>
            <a:pPr marL="0" indent="0">
              <a:buNone/>
            </a:pPr>
            <a:r>
              <a:rPr lang="en-US" i="1" dirty="0">
                <a:solidFill>
                  <a:schemeClr val="bg1"/>
                </a:solidFill>
              </a:rPr>
              <a:t>“(3) Whether uses or activities allowed by an applicable goal are </a:t>
            </a:r>
            <a:r>
              <a:rPr lang="en-US" b="1" i="1" u="sng" dirty="0">
                <a:solidFill>
                  <a:schemeClr val="bg1"/>
                </a:solidFill>
              </a:rPr>
              <a:t>impracticable</a:t>
            </a:r>
            <a:r>
              <a:rPr lang="en-US" i="1" dirty="0">
                <a:solidFill>
                  <a:schemeClr val="bg1"/>
                </a:solidFill>
              </a:rPr>
              <a:t> * * * shall be determined through consideration of factors set forth in this rule[.] * * * It is the purpose of this rule to permit irrevocably committed exceptions where justified so as to provide </a:t>
            </a:r>
            <a:r>
              <a:rPr lang="en-US" b="1" i="1" u="sng" dirty="0">
                <a:solidFill>
                  <a:schemeClr val="bg1"/>
                </a:solidFill>
              </a:rPr>
              <a:t>flexibility</a:t>
            </a:r>
            <a:r>
              <a:rPr lang="en-US" i="1" dirty="0">
                <a:solidFill>
                  <a:schemeClr val="bg1"/>
                </a:solidFill>
              </a:rPr>
              <a:t> in the application of broad resource protection goals. It shall </a:t>
            </a:r>
            <a:r>
              <a:rPr lang="en-US" b="1" i="1" u="sng" dirty="0">
                <a:solidFill>
                  <a:schemeClr val="bg1"/>
                </a:solidFill>
              </a:rPr>
              <a:t>not</a:t>
            </a:r>
            <a:r>
              <a:rPr lang="en-US" i="1" dirty="0">
                <a:solidFill>
                  <a:schemeClr val="bg1"/>
                </a:solidFill>
              </a:rPr>
              <a:t> be required that local governments demonstrate that every use allowed by the applicable goal is ‘</a:t>
            </a:r>
            <a:r>
              <a:rPr lang="en-US" b="1" i="1" u="sng" dirty="0">
                <a:solidFill>
                  <a:schemeClr val="bg1"/>
                </a:solidFill>
              </a:rPr>
              <a:t>impossible</a:t>
            </a:r>
            <a:r>
              <a:rPr lang="en-US" i="1" dirty="0">
                <a:solidFill>
                  <a:schemeClr val="bg1"/>
                </a:solidFill>
              </a:rPr>
              <a:t>.’” </a:t>
            </a:r>
          </a:p>
        </p:txBody>
      </p:sp>
      <p:sp>
        <p:nvSpPr>
          <p:cNvPr id="6" name="Slide Number Placeholder 5">
            <a:extLst>
              <a:ext uri="{FF2B5EF4-FFF2-40B4-BE49-F238E27FC236}">
                <a16:creationId xmlns:a16="http://schemas.microsoft.com/office/drawing/2014/main" id="{A5BAC57F-1063-4185-89DF-A73856169089}"/>
              </a:ext>
            </a:extLst>
          </p:cNvPr>
          <p:cNvSpPr>
            <a:spLocks noGrp="1"/>
          </p:cNvSpPr>
          <p:nvPr>
            <p:ph type="sldNum" sz="quarter" idx="12"/>
          </p:nvPr>
        </p:nvSpPr>
        <p:spPr/>
        <p:txBody>
          <a:bodyPr/>
          <a:lstStyle/>
          <a:p>
            <a:fld id="{6ECA1FC4-7A5B-4278-9BF1-48A42DE10085}" type="slidenum">
              <a:rPr lang="en-US" smtClean="0"/>
              <a:t>64</a:t>
            </a:fld>
            <a:endParaRPr lang="en-US"/>
          </a:p>
        </p:txBody>
      </p:sp>
    </p:spTree>
    <p:extLst>
      <p:ext uri="{BB962C8B-B14F-4D97-AF65-F5344CB8AC3E}">
        <p14:creationId xmlns:p14="http://schemas.microsoft.com/office/powerpoint/2010/main" val="22684116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471F8-922B-4E9A-98B4-8D6057C8F3E4}"/>
              </a:ext>
            </a:extLst>
          </p:cNvPr>
          <p:cNvSpPr>
            <a:spLocks noGrp="1"/>
          </p:cNvSpPr>
          <p:nvPr>
            <p:ph type="title"/>
          </p:nvPr>
        </p:nvSpPr>
        <p:spPr>
          <a:xfrm>
            <a:off x="838200" y="365125"/>
            <a:ext cx="10515600" cy="1008199"/>
          </a:xfrm>
        </p:spPr>
        <p:txBody>
          <a:bodyPr/>
          <a:lstStyle/>
          <a:p>
            <a:r>
              <a:rPr lang="en-US" dirty="0">
                <a:solidFill>
                  <a:schemeClr val="bg1"/>
                </a:solidFill>
              </a:rPr>
              <a:t>Standards for Committed Exception</a:t>
            </a:r>
          </a:p>
        </p:txBody>
      </p:sp>
      <p:pic>
        <p:nvPicPr>
          <p:cNvPr id="4" name="Picture 3">
            <a:extLst>
              <a:ext uri="{FF2B5EF4-FFF2-40B4-BE49-F238E27FC236}">
                <a16:creationId xmlns:a16="http://schemas.microsoft.com/office/drawing/2014/main" id="{4BF3D30C-9EFD-433D-99DF-C497D075EB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40" y="6070622"/>
            <a:ext cx="2475781" cy="722103"/>
          </a:xfrm>
          <a:prstGeom prst="rect">
            <a:avLst/>
          </a:prstGeom>
        </p:spPr>
      </p:pic>
      <p:sp>
        <p:nvSpPr>
          <p:cNvPr id="5" name="Content Placeholder 2">
            <a:extLst>
              <a:ext uri="{FF2B5EF4-FFF2-40B4-BE49-F238E27FC236}">
                <a16:creationId xmlns:a16="http://schemas.microsoft.com/office/drawing/2014/main" id="{FEE71AB3-BBB9-4E5F-930D-0903599C3C33}"/>
              </a:ext>
            </a:extLst>
          </p:cNvPr>
          <p:cNvSpPr txBox="1">
            <a:spLocks/>
          </p:cNvSpPr>
          <p:nvPr/>
        </p:nvSpPr>
        <p:spPr>
          <a:xfrm>
            <a:off x="990600" y="1440180"/>
            <a:ext cx="10645140" cy="53481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Standards for “Committed” Exception (OAR 660-004-0028):</a:t>
            </a:r>
          </a:p>
          <a:p>
            <a:pPr marL="0" indent="0">
              <a:buNone/>
            </a:pPr>
            <a:r>
              <a:rPr lang="en-US" i="1" dirty="0">
                <a:solidFill>
                  <a:schemeClr val="bg1"/>
                </a:solidFill>
              </a:rPr>
              <a:t>“(6) Findings of fact for a committed exception shall address the following factors:</a:t>
            </a:r>
          </a:p>
          <a:p>
            <a:pPr marL="457200" lvl="1" indent="0">
              <a:buNone/>
            </a:pPr>
            <a:r>
              <a:rPr lang="en-US" i="1" dirty="0">
                <a:solidFill>
                  <a:schemeClr val="bg1"/>
                </a:solidFill>
              </a:rPr>
              <a:t>“(a) Existing adjacent uses;</a:t>
            </a:r>
          </a:p>
          <a:p>
            <a:pPr marL="457200" lvl="1" indent="0">
              <a:buNone/>
            </a:pPr>
            <a:r>
              <a:rPr lang="en-US" i="1" dirty="0">
                <a:solidFill>
                  <a:schemeClr val="bg1"/>
                </a:solidFill>
              </a:rPr>
              <a:t>“(b) Existing public facilities and services (water and sewer lines, etc.);</a:t>
            </a:r>
          </a:p>
          <a:p>
            <a:pPr marL="457200" lvl="1" indent="0">
              <a:buNone/>
            </a:pPr>
            <a:r>
              <a:rPr lang="en-US" i="1" dirty="0">
                <a:solidFill>
                  <a:schemeClr val="bg1"/>
                </a:solidFill>
              </a:rPr>
              <a:t>“(c) Parcel size and ownership patterns of the exception area and adjacent lands:</a:t>
            </a:r>
          </a:p>
          <a:p>
            <a:pPr marL="457200" lvl="1" indent="0">
              <a:buNone/>
            </a:pPr>
            <a:r>
              <a:rPr lang="en-US" i="1" dirty="0">
                <a:solidFill>
                  <a:schemeClr val="bg1"/>
                </a:solidFill>
              </a:rPr>
              <a:t>	“* * *</a:t>
            </a:r>
          </a:p>
          <a:p>
            <a:pPr marL="457200" lvl="1" indent="0">
              <a:buNone/>
            </a:pPr>
            <a:r>
              <a:rPr lang="en-US" i="1" dirty="0">
                <a:solidFill>
                  <a:schemeClr val="bg1"/>
                </a:solidFill>
              </a:rPr>
              <a:t>“(d) Neighborhood and regional characteristics;</a:t>
            </a:r>
          </a:p>
          <a:p>
            <a:pPr marL="457200" lvl="1" indent="0">
              <a:buNone/>
            </a:pPr>
            <a:r>
              <a:rPr lang="en-US" i="1" dirty="0">
                <a:solidFill>
                  <a:schemeClr val="bg1"/>
                </a:solidFill>
              </a:rPr>
              <a:t>“(e) Natural or man-made features or other impediments separating the exception area from adjacent resource land. * * *;</a:t>
            </a:r>
          </a:p>
          <a:p>
            <a:pPr marL="457200" lvl="1" indent="0">
              <a:buNone/>
            </a:pPr>
            <a:r>
              <a:rPr lang="en-US" i="1" dirty="0">
                <a:solidFill>
                  <a:schemeClr val="bg1"/>
                </a:solidFill>
              </a:rPr>
              <a:t>“(f) Physical development according to OAR 660-004-0025; and</a:t>
            </a:r>
          </a:p>
          <a:p>
            <a:pPr marL="457200" lvl="1" indent="0">
              <a:buNone/>
            </a:pPr>
            <a:r>
              <a:rPr lang="en-US" i="1" dirty="0">
                <a:solidFill>
                  <a:schemeClr val="bg1"/>
                </a:solidFill>
              </a:rPr>
              <a:t>“(g) Other relevant factors.</a:t>
            </a:r>
          </a:p>
        </p:txBody>
      </p:sp>
      <p:sp>
        <p:nvSpPr>
          <p:cNvPr id="6" name="Slide Number Placeholder 5">
            <a:extLst>
              <a:ext uri="{FF2B5EF4-FFF2-40B4-BE49-F238E27FC236}">
                <a16:creationId xmlns:a16="http://schemas.microsoft.com/office/drawing/2014/main" id="{78BA5283-D092-4012-BE6B-C3BFEDD27122}"/>
              </a:ext>
            </a:extLst>
          </p:cNvPr>
          <p:cNvSpPr>
            <a:spLocks noGrp="1"/>
          </p:cNvSpPr>
          <p:nvPr>
            <p:ph type="sldNum" sz="quarter" idx="12"/>
          </p:nvPr>
        </p:nvSpPr>
        <p:spPr/>
        <p:txBody>
          <a:bodyPr/>
          <a:lstStyle/>
          <a:p>
            <a:fld id="{6ECA1FC4-7A5B-4278-9BF1-48A42DE10085}" type="slidenum">
              <a:rPr lang="en-US" smtClean="0"/>
              <a:t>65</a:t>
            </a:fld>
            <a:endParaRPr lang="en-US"/>
          </a:p>
        </p:txBody>
      </p:sp>
    </p:spTree>
    <p:extLst>
      <p:ext uri="{BB962C8B-B14F-4D97-AF65-F5344CB8AC3E}">
        <p14:creationId xmlns:p14="http://schemas.microsoft.com/office/powerpoint/2010/main" val="200818430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471F8-922B-4E9A-98B4-8D6057C8F3E4}"/>
              </a:ext>
            </a:extLst>
          </p:cNvPr>
          <p:cNvSpPr>
            <a:spLocks noGrp="1"/>
          </p:cNvSpPr>
          <p:nvPr>
            <p:ph type="title"/>
          </p:nvPr>
        </p:nvSpPr>
        <p:spPr/>
        <p:txBody>
          <a:bodyPr/>
          <a:lstStyle/>
          <a:p>
            <a:pPr algn="ctr"/>
            <a:r>
              <a:rPr lang="en-US" dirty="0">
                <a:solidFill>
                  <a:schemeClr val="bg1"/>
                </a:solidFill>
              </a:rPr>
              <a:t>BPS meets Exception Standards</a:t>
            </a:r>
          </a:p>
        </p:txBody>
      </p:sp>
      <p:pic>
        <p:nvPicPr>
          <p:cNvPr id="4" name="Picture 3">
            <a:extLst>
              <a:ext uri="{FF2B5EF4-FFF2-40B4-BE49-F238E27FC236}">
                <a16:creationId xmlns:a16="http://schemas.microsoft.com/office/drawing/2014/main" id="{4BF3D30C-9EFD-433D-99DF-C497D075EB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40" y="6070622"/>
            <a:ext cx="2475781" cy="722103"/>
          </a:xfrm>
          <a:prstGeom prst="rect">
            <a:avLst/>
          </a:prstGeom>
        </p:spPr>
      </p:pic>
      <p:sp>
        <p:nvSpPr>
          <p:cNvPr id="5" name="Content Placeholder 2">
            <a:extLst>
              <a:ext uri="{FF2B5EF4-FFF2-40B4-BE49-F238E27FC236}">
                <a16:creationId xmlns:a16="http://schemas.microsoft.com/office/drawing/2014/main" id="{FEE71AB3-BBB9-4E5F-930D-0903599C3C33}"/>
              </a:ext>
            </a:extLst>
          </p:cNvPr>
          <p:cNvSpPr txBox="1">
            <a:spLocks/>
          </p:cNvSpPr>
          <p:nvPr/>
        </p:nvSpPr>
        <p:spPr>
          <a:xfrm>
            <a:off x="990600" y="1440180"/>
            <a:ext cx="10515600" cy="53481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Subject properties are </a:t>
            </a:r>
            <a:r>
              <a:rPr lang="en-US" b="1" u="sng" dirty="0">
                <a:solidFill>
                  <a:schemeClr val="bg1"/>
                </a:solidFill>
              </a:rPr>
              <a:t>irrevocably committed</a:t>
            </a:r>
            <a:r>
              <a:rPr lang="en-US" b="1" dirty="0">
                <a:solidFill>
                  <a:schemeClr val="bg1"/>
                </a:solidFill>
              </a:rPr>
              <a:t> </a:t>
            </a:r>
            <a:r>
              <a:rPr lang="en-US" dirty="0">
                <a:solidFill>
                  <a:schemeClr val="bg1"/>
                </a:solidFill>
              </a:rPr>
              <a:t>to urban levels of residential use.</a:t>
            </a:r>
          </a:p>
          <a:p>
            <a:r>
              <a:rPr lang="en-US" dirty="0">
                <a:solidFill>
                  <a:schemeClr val="bg1"/>
                </a:solidFill>
              </a:rPr>
              <a:t>Area proposed for exception can be put to no other practical use than residential use and to protect the existing homes and infrastructure – to include public sewer and water facilities.</a:t>
            </a:r>
          </a:p>
          <a:p>
            <a:r>
              <a:rPr lang="en-US" dirty="0">
                <a:solidFill>
                  <a:schemeClr val="bg1"/>
                </a:solidFill>
              </a:rPr>
              <a:t>The properties and area are zoned for residential use, in unacknowledged unincorporated community.  It is not “practical” to demand the area – homes and infrastructure - be wiped out by ocean action.  </a:t>
            </a:r>
          </a:p>
          <a:p>
            <a:pPr marL="0" indent="0">
              <a:buNone/>
            </a:pPr>
            <a:endParaRPr lang="en-US" dirty="0">
              <a:solidFill>
                <a:schemeClr val="bg1"/>
              </a:solidFill>
            </a:endParaRPr>
          </a:p>
          <a:p>
            <a:endParaRPr lang="en-US" dirty="0">
              <a:solidFill>
                <a:schemeClr val="bg1"/>
              </a:solidFill>
            </a:endParaRPr>
          </a:p>
          <a:p>
            <a:endParaRPr lang="en-US" dirty="0">
              <a:solidFill>
                <a:schemeClr val="bg1"/>
              </a:solidFill>
            </a:endParaRPr>
          </a:p>
        </p:txBody>
      </p:sp>
      <p:sp>
        <p:nvSpPr>
          <p:cNvPr id="6" name="Slide Number Placeholder 5">
            <a:extLst>
              <a:ext uri="{FF2B5EF4-FFF2-40B4-BE49-F238E27FC236}">
                <a16:creationId xmlns:a16="http://schemas.microsoft.com/office/drawing/2014/main" id="{F24D3918-4A9C-41AD-9FD3-0385CE8BB740}"/>
              </a:ext>
            </a:extLst>
          </p:cNvPr>
          <p:cNvSpPr>
            <a:spLocks noGrp="1"/>
          </p:cNvSpPr>
          <p:nvPr>
            <p:ph type="sldNum" sz="quarter" idx="12"/>
          </p:nvPr>
        </p:nvSpPr>
        <p:spPr/>
        <p:txBody>
          <a:bodyPr/>
          <a:lstStyle/>
          <a:p>
            <a:fld id="{6ECA1FC4-7A5B-4278-9BF1-48A42DE10085}" type="slidenum">
              <a:rPr lang="en-US" smtClean="0"/>
              <a:t>66</a:t>
            </a:fld>
            <a:endParaRPr lang="en-US"/>
          </a:p>
        </p:txBody>
      </p:sp>
    </p:spTree>
    <p:extLst>
      <p:ext uri="{BB962C8B-B14F-4D97-AF65-F5344CB8AC3E}">
        <p14:creationId xmlns:p14="http://schemas.microsoft.com/office/powerpoint/2010/main" val="8721253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C6337-53FF-4338-B59C-1C3742D681B3}"/>
              </a:ext>
            </a:extLst>
          </p:cNvPr>
          <p:cNvSpPr>
            <a:spLocks noGrp="1"/>
          </p:cNvSpPr>
          <p:nvPr>
            <p:ph type="title"/>
          </p:nvPr>
        </p:nvSpPr>
        <p:spPr>
          <a:xfrm>
            <a:off x="838200" y="365125"/>
            <a:ext cx="10515600" cy="1069039"/>
          </a:xfrm>
        </p:spPr>
        <p:txBody>
          <a:bodyPr/>
          <a:lstStyle/>
          <a:p>
            <a:r>
              <a:rPr lang="en-US" dirty="0">
                <a:solidFill>
                  <a:schemeClr val="bg1"/>
                </a:solidFill>
              </a:rPr>
              <a:t>BPS Meets Committed Exception Standards</a:t>
            </a:r>
          </a:p>
        </p:txBody>
      </p:sp>
      <p:sp>
        <p:nvSpPr>
          <p:cNvPr id="3" name="Content Placeholder 2">
            <a:extLst>
              <a:ext uri="{FF2B5EF4-FFF2-40B4-BE49-F238E27FC236}">
                <a16:creationId xmlns:a16="http://schemas.microsoft.com/office/drawing/2014/main" id="{2B0A6B09-A5B0-40D9-B40D-E81A2DF70C6A}"/>
              </a:ext>
            </a:extLst>
          </p:cNvPr>
          <p:cNvSpPr>
            <a:spLocks noGrp="1"/>
          </p:cNvSpPr>
          <p:nvPr>
            <p:ph idx="1"/>
          </p:nvPr>
        </p:nvSpPr>
        <p:spPr>
          <a:xfrm>
            <a:off x="838200" y="1357162"/>
            <a:ext cx="10515600" cy="4819801"/>
          </a:xfrm>
        </p:spPr>
        <p:txBody>
          <a:bodyPr>
            <a:normAutofit fontScale="92500" lnSpcReduction="20000"/>
          </a:bodyPr>
          <a:lstStyle/>
          <a:p>
            <a:pPr marL="457200" lvl="1" indent="0">
              <a:buNone/>
            </a:pPr>
            <a:r>
              <a:rPr lang="en-US" i="1" dirty="0">
                <a:solidFill>
                  <a:schemeClr val="bg1"/>
                </a:solidFill>
              </a:rPr>
              <a:t>“(a) Existing adjacent uses; </a:t>
            </a:r>
            <a:r>
              <a:rPr lang="en-US" i="1" dirty="0"/>
              <a:t>– residential – in peril without exception</a:t>
            </a:r>
          </a:p>
          <a:p>
            <a:pPr marL="457200" lvl="1" indent="0">
              <a:buNone/>
            </a:pPr>
            <a:r>
              <a:rPr lang="en-US" i="1" dirty="0">
                <a:solidFill>
                  <a:schemeClr val="bg1"/>
                </a:solidFill>
              </a:rPr>
              <a:t>“(b) Existing public facilities and services (water and sewer lines, etc.) </a:t>
            </a:r>
            <a:r>
              <a:rPr lang="en-US" i="1" dirty="0"/>
              <a:t>– existing public infrastructure investment in peril, without requested exception.</a:t>
            </a:r>
            <a:endParaRPr lang="en-US" i="1" dirty="0">
              <a:solidFill>
                <a:schemeClr val="bg1"/>
              </a:solidFill>
            </a:endParaRPr>
          </a:p>
          <a:p>
            <a:pPr marL="457200" lvl="1" indent="0">
              <a:buNone/>
            </a:pPr>
            <a:r>
              <a:rPr lang="en-US" i="1" dirty="0">
                <a:solidFill>
                  <a:schemeClr val="bg1"/>
                </a:solidFill>
              </a:rPr>
              <a:t>“(c) Parcel size and ownership patterns of the exception area and adjacent lands:</a:t>
            </a:r>
          </a:p>
          <a:p>
            <a:pPr marL="457200" lvl="1" indent="0">
              <a:buNone/>
            </a:pPr>
            <a:r>
              <a:rPr lang="en-US" i="1" dirty="0">
                <a:solidFill>
                  <a:schemeClr val="bg1"/>
                </a:solidFill>
              </a:rPr>
              <a:t>	“* * * </a:t>
            </a:r>
            <a:r>
              <a:rPr lang="en-US" i="1" dirty="0"/>
              <a:t>Lot size and ownership patterns are consistent with their existing built and committed exception zoning.</a:t>
            </a:r>
            <a:endParaRPr lang="en-US" i="1" dirty="0">
              <a:solidFill>
                <a:schemeClr val="bg1"/>
              </a:solidFill>
            </a:endParaRPr>
          </a:p>
          <a:p>
            <a:pPr marL="457200" lvl="1" indent="0">
              <a:buNone/>
            </a:pPr>
            <a:r>
              <a:rPr lang="en-US" i="1" dirty="0">
                <a:solidFill>
                  <a:schemeClr val="bg1"/>
                </a:solidFill>
              </a:rPr>
              <a:t>“(d) Neighborhood and regional characteristics; </a:t>
            </a:r>
            <a:r>
              <a:rPr lang="en-US" i="1" dirty="0"/>
              <a:t>– the community is Barview/Watseco/Twin Rocks and its character is outlined in the county plan as a vibrant unincorporated community to be protected and preserved.</a:t>
            </a:r>
            <a:endParaRPr lang="en-US" i="1" dirty="0">
              <a:solidFill>
                <a:schemeClr val="bg1"/>
              </a:solidFill>
            </a:endParaRPr>
          </a:p>
          <a:p>
            <a:pPr marL="457200" lvl="1" indent="0">
              <a:buNone/>
            </a:pPr>
            <a:r>
              <a:rPr lang="en-US" i="1" dirty="0">
                <a:solidFill>
                  <a:schemeClr val="bg1"/>
                </a:solidFill>
              </a:rPr>
              <a:t>“(e) Natural or man-made features or other impediments separating the exception area from adjacent resource land. * * *; </a:t>
            </a:r>
            <a:r>
              <a:rPr lang="en-US" i="1" dirty="0"/>
              <a:t>– existing goal exceptions already decided the land is not suitable for resource use.</a:t>
            </a:r>
            <a:endParaRPr lang="en-US" i="1" dirty="0">
              <a:solidFill>
                <a:schemeClr val="bg1"/>
              </a:solidFill>
            </a:endParaRPr>
          </a:p>
          <a:p>
            <a:pPr marL="457200" lvl="1" indent="0">
              <a:buNone/>
            </a:pPr>
            <a:r>
              <a:rPr lang="en-US" i="1" dirty="0">
                <a:solidFill>
                  <a:schemeClr val="bg1"/>
                </a:solidFill>
              </a:rPr>
              <a:t>“(f) Physical development according to OAR 660-004-0025; and</a:t>
            </a:r>
            <a:r>
              <a:rPr lang="en-US" i="1" dirty="0"/>
              <a:t> – The properties are physically developed or are entitled to be physically developed at urban levels, under their existing zoning.</a:t>
            </a:r>
            <a:endParaRPr lang="en-US" i="1" dirty="0">
              <a:solidFill>
                <a:schemeClr val="bg1"/>
              </a:solidFill>
            </a:endParaRPr>
          </a:p>
          <a:p>
            <a:pPr marL="457200" lvl="1" indent="0">
              <a:buNone/>
            </a:pPr>
            <a:r>
              <a:rPr lang="en-US" i="1" dirty="0">
                <a:solidFill>
                  <a:schemeClr val="bg1"/>
                </a:solidFill>
              </a:rPr>
              <a:t>“(g) Other relevant factors. </a:t>
            </a:r>
            <a:r>
              <a:rPr lang="en-US" i="1" dirty="0"/>
              <a:t>– The developer did everything right – at the time of development, the land was prograding for 70+ years.</a:t>
            </a:r>
            <a:endParaRPr lang="en-US" i="1" dirty="0">
              <a:solidFill>
                <a:schemeClr val="bg1"/>
              </a:solidFill>
            </a:endParaRPr>
          </a:p>
          <a:p>
            <a:endParaRPr lang="en-US" dirty="0">
              <a:solidFill>
                <a:schemeClr val="bg1"/>
              </a:solidFill>
            </a:endParaRPr>
          </a:p>
        </p:txBody>
      </p:sp>
      <p:sp>
        <p:nvSpPr>
          <p:cNvPr id="4" name="Slide Number Placeholder 3">
            <a:extLst>
              <a:ext uri="{FF2B5EF4-FFF2-40B4-BE49-F238E27FC236}">
                <a16:creationId xmlns:a16="http://schemas.microsoft.com/office/drawing/2014/main" id="{A05AE67E-6E14-40BD-8EF2-432935076080}"/>
              </a:ext>
            </a:extLst>
          </p:cNvPr>
          <p:cNvSpPr>
            <a:spLocks noGrp="1"/>
          </p:cNvSpPr>
          <p:nvPr>
            <p:ph type="sldNum" sz="quarter" idx="12"/>
          </p:nvPr>
        </p:nvSpPr>
        <p:spPr/>
        <p:txBody>
          <a:bodyPr/>
          <a:lstStyle/>
          <a:p>
            <a:fld id="{6ECA1FC4-7A5B-4278-9BF1-48A42DE10085}" type="slidenum">
              <a:rPr lang="en-US" smtClean="0"/>
              <a:t>67</a:t>
            </a:fld>
            <a:endParaRPr lang="en-US"/>
          </a:p>
        </p:txBody>
      </p:sp>
      <p:pic>
        <p:nvPicPr>
          <p:cNvPr id="5" name="Picture 4">
            <a:extLst>
              <a:ext uri="{FF2B5EF4-FFF2-40B4-BE49-F238E27FC236}">
                <a16:creationId xmlns:a16="http://schemas.microsoft.com/office/drawing/2014/main" id="{EB0A68B2-8B0C-4EB7-81AB-EEC94AD2BAE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40" y="6070622"/>
            <a:ext cx="2475781" cy="722103"/>
          </a:xfrm>
          <a:prstGeom prst="rect">
            <a:avLst/>
          </a:prstGeom>
        </p:spPr>
      </p:pic>
    </p:spTree>
    <p:extLst>
      <p:ext uri="{BB962C8B-B14F-4D97-AF65-F5344CB8AC3E}">
        <p14:creationId xmlns:p14="http://schemas.microsoft.com/office/powerpoint/2010/main" val="232383872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471F8-922B-4E9A-98B4-8D6057C8F3E4}"/>
              </a:ext>
            </a:extLst>
          </p:cNvPr>
          <p:cNvSpPr>
            <a:spLocks noGrp="1"/>
          </p:cNvSpPr>
          <p:nvPr>
            <p:ph type="title"/>
          </p:nvPr>
        </p:nvSpPr>
        <p:spPr>
          <a:xfrm>
            <a:off x="838200" y="365125"/>
            <a:ext cx="10515600" cy="906287"/>
          </a:xfrm>
        </p:spPr>
        <p:txBody>
          <a:bodyPr/>
          <a:lstStyle/>
          <a:p>
            <a:r>
              <a:rPr lang="en-US" dirty="0">
                <a:solidFill>
                  <a:schemeClr val="bg1"/>
                </a:solidFill>
              </a:rPr>
              <a:t>Reasons Exception Standards</a:t>
            </a:r>
          </a:p>
        </p:txBody>
      </p:sp>
      <p:sp>
        <p:nvSpPr>
          <p:cNvPr id="3" name="Content Placeholder 2">
            <a:extLst>
              <a:ext uri="{FF2B5EF4-FFF2-40B4-BE49-F238E27FC236}">
                <a16:creationId xmlns:a16="http://schemas.microsoft.com/office/drawing/2014/main" id="{E6D43A0F-1C4A-41A4-8306-5B4CC9BB97AA}"/>
              </a:ext>
            </a:extLst>
          </p:cNvPr>
          <p:cNvSpPr>
            <a:spLocks noGrp="1"/>
          </p:cNvSpPr>
          <p:nvPr>
            <p:ph idx="1"/>
          </p:nvPr>
        </p:nvSpPr>
        <p:spPr>
          <a:xfrm>
            <a:off x="838200" y="1428206"/>
            <a:ext cx="10515600" cy="5207725"/>
          </a:xfrm>
        </p:spPr>
        <p:txBody>
          <a:bodyPr>
            <a:normAutofit/>
          </a:bodyPr>
          <a:lstStyle/>
          <a:p>
            <a:r>
              <a:rPr lang="en-US" dirty="0">
                <a:solidFill>
                  <a:schemeClr val="bg1"/>
                </a:solidFill>
              </a:rPr>
              <a:t>“Reasons” Exception (ORS 197.732(2)(c)):</a:t>
            </a:r>
          </a:p>
          <a:p>
            <a:pPr marL="457200" lvl="1" indent="0">
              <a:buNone/>
            </a:pPr>
            <a:r>
              <a:rPr lang="en-US" i="1" dirty="0">
                <a:solidFill>
                  <a:schemeClr val="bg1"/>
                </a:solidFill>
              </a:rPr>
              <a:t>“(2) A local government may adopt an exception to a goal if:</a:t>
            </a:r>
          </a:p>
          <a:p>
            <a:pPr marL="457200" lvl="1" indent="0">
              <a:buNone/>
            </a:pPr>
            <a:r>
              <a:rPr lang="en-US" i="1" dirty="0">
                <a:solidFill>
                  <a:schemeClr val="bg1"/>
                </a:solidFill>
              </a:rPr>
              <a:t>“(c) The following standards are met:</a:t>
            </a:r>
          </a:p>
          <a:p>
            <a:pPr marL="914400" lvl="2" indent="0">
              <a:buNone/>
            </a:pPr>
            <a:r>
              <a:rPr lang="en-US" sz="2400" i="1" dirty="0">
                <a:solidFill>
                  <a:schemeClr val="bg1"/>
                </a:solidFill>
              </a:rPr>
              <a:t>“(A) Reasons justify why the state policy embodied in the applicable goals should not apply;</a:t>
            </a:r>
          </a:p>
          <a:p>
            <a:pPr marL="914400" lvl="2" indent="0">
              <a:buNone/>
            </a:pPr>
            <a:r>
              <a:rPr lang="en-US" sz="2400" i="1" dirty="0">
                <a:solidFill>
                  <a:schemeClr val="bg1"/>
                </a:solidFill>
              </a:rPr>
              <a:t>“(B) Areas that no not require a new exception cannot reasonably accommodate the use;</a:t>
            </a:r>
          </a:p>
          <a:p>
            <a:pPr marL="914400" lvl="2" indent="0">
              <a:buNone/>
            </a:pPr>
            <a:r>
              <a:rPr lang="en-US" sz="2400" i="1" dirty="0">
                <a:solidFill>
                  <a:schemeClr val="bg1"/>
                </a:solidFill>
              </a:rPr>
              <a:t>“(C) The long term environmental, economic, social and energy consequences resulting from the use of the proposed site with measures designed to reduce adverse impacts are not significantly more adverse than would typically result from the same proposal being located in areas requiring a goal exception other than the proposed site; and</a:t>
            </a:r>
          </a:p>
          <a:p>
            <a:pPr marL="914400" lvl="2" indent="0">
              <a:buNone/>
            </a:pPr>
            <a:r>
              <a:rPr lang="en-US" sz="2400" i="1" dirty="0">
                <a:solidFill>
                  <a:schemeClr val="bg1"/>
                </a:solidFill>
              </a:rPr>
              <a:t>“(D) The proposed uses are compatible with other adjacent uses or will be     	so rendered through measures designed to reduce adverse impacts.”</a:t>
            </a:r>
          </a:p>
          <a:p>
            <a:pPr lvl="1"/>
            <a:endParaRPr lang="en-US" i="1" dirty="0">
              <a:solidFill>
                <a:schemeClr val="bg1"/>
              </a:solidFill>
            </a:endParaRPr>
          </a:p>
        </p:txBody>
      </p:sp>
      <p:pic>
        <p:nvPicPr>
          <p:cNvPr id="4" name="Picture 3">
            <a:extLst>
              <a:ext uri="{FF2B5EF4-FFF2-40B4-BE49-F238E27FC236}">
                <a16:creationId xmlns:a16="http://schemas.microsoft.com/office/drawing/2014/main" id="{4BF3D30C-9EFD-433D-99DF-C497D075EB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40" y="6070622"/>
            <a:ext cx="2475781" cy="722103"/>
          </a:xfrm>
          <a:prstGeom prst="rect">
            <a:avLst/>
          </a:prstGeom>
        </p:spPr>
      </p:pic>
      <p:sp>
        <p:nvSpPr>
          <p:cNvPr id="6" name="Slide Number Placeholder 5">
            <a:extLst>
              <a:ext uri="{FF2B5EF4-FFF2-40B4-BE49-F238E27FC236}">
                <a16:creationId xmlns:a16="http://schemas.microsoft.com/office/drawing/2014/main" id="{ADBD22CE-70A2-4870-A531-9A7FFB6B1043}"/>
              </a:ext>
            </a:extLst>
          </p:cNvPr>
          <p:cNvSpPr>
            <a:spLocks noGrp="1"/>
          </p:cNvSpPr>
          <p:nvPr>
            <p:ph type="sldNum" sz="quarter" idx="12"/>
          </p:nvPr>
        </p:nvSpPr>
        <p:spPr/>
        <p:txBody>
          <a:bodyPr/>
          <a:lstStyle/>
          <a:p>
            <a:fld id="{6ECA1FC4-7A5B-4278-9BF1-48A42DE10085}" type="slidenum">
              <a:rPr lang="en-US" smtClean="0"/>
              <a:t>68</a:t>
            </a:fld>
            <a:endParaRPr lang="en-US"/>
          </a:p>
        </p:txBody>
      </p:sp>
    </p:spTree>
    <p:extLst>
      <p:ext uri="{BB962C8B-B14F-4D97-AF65-F5344CB8AC3E}">
        <p14:creationId xmlns:p14="http://schemas.microsoft.com/office/powerpoint/2010/main" val="180644008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471F8-922B-4E9A-98B4-8D6057C8F3E4}"/>
              </a:ext>
            </a:extLst>
          </p:cNvPr>
          <p:cNvSpPr>
            <a:spLocks noGrp="1"/>
          </p:cNvSpPr>
          <p:nvPr>
            <p:ph type="title"/>
          </p:nvPr>
        </p:nvSpPr>
        <p:spPr>
          <a:xfrm>
            <a:off x="144379" y="136525"/>
            <a:ext cx="11826641" cy="1554163"/>
          </a:xfrm>
        </p:spPr>
        <p:txBody>
          <a:bodyPr/>
          <a:lstStyle/>
          <a:p>
            <a:r>
              <a:rPr lang="en-US" dirty="0">
                <a:solidFill>
                  <a:schemeClr val="bg1"/>
                </a:solidFill>
              </a:rPr>
              <a:t>Reasons Exception Standards – Specific to Goal 18</a:t>
            </a:r>
          </a:p>
        </p:txBody>
      </p:sp>
      <p:pic>
        <p:nvPicPr>
          <p:cNvPr id="4" name="Picture 3">
            <a:extLst>
              <a:ext uri="{FF2B5EF4-FFF2-40B4-BE49-F238E27FC236}">
                <a16:creationId xmlns:a16="http://schemas.microsoft.com/office/drawing/2014/main" id="{4BF3D30C-9EFD-433D-99DF-C497D075EB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40" y="6070622"/>
            <a:ext cx="2475781" cy="722103"/>
          </a:xfrm>
          <a:prstGeom prst="rect">
            <a:avLst/>
          </a:prstGeom>
        </p:spPr>
      </p:pic>
      <p:sp>
        <p:nvSpPr>
          <p:cNvPr id="5" name="Content Placeholder 2">
            <a:extLst>
              <a:ext uri="{FF2B5EF4-FFF2-40B4-BE49-F238E27FC236}">
                <a16:creationId xmlns:a16="http://schemas.microsoft.com/office/drawing/2014/main" id="{FEE71AB3-BBB9-4E5F-930D-0903599C3C33}"/>
              </a:ext>
            </a:extLst>
          </p:cNvPr>
          <p:cNvSpPr txBox="1">
            <a:spLocks/>
          </p:cNvSpPr>
          <p:nvPr/>
        </p:nvSpPr>
        <p:spPr>
          <a:xfrm>
            <a:off x="990600" y="1440180"/>
            <a:ext cx="10645140" cy="53481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Goal 18-Specific Standards for “Reasons” Exception (OAR 660-004-0022):</a:t>
            </a:r>
          </a:p>
          <a:p>
            <a:pPr marL="0" indent="0">
              <a:buNone/>
            </a:pPr>
            <a:r>
              <a:rPr lang="en-US" i="1" dirty="0">
                <a:solidFill>
                  <a:schemeClr val="bg1"/>
                </a:solidFill>
              </a:rPr>
              <a:t>“(11) Goal 18 — Foredune Development: An exception may be taken to the foredune use prohibition in Goal 18 ‘Beaches and Dunes’, Implementation Requirement. Reasons that justify why this state policy embodied in Goal 18 should not apply shall demonstrate that:</a:t>
            </a:r>
          </a:p>
          <a:p>
            <a:pPr marL="457200" lvl="1" indent="0">
              <a:buNone/>
            </a:pPr>
            <a:r>
              <a:rPr lang="en-US" i="1" dirty="0">
                <a:solidFill>
                  <a:schemeClr val="bg1"/>
                </a:solidFill>
              </a:rPr>
              <a:t>“(a) The use will be adequately protected from any geologic hazards, wind erosion, undercutting ocean flooding and storm waves, or the use is of minimal value;</a:t>
            </a:r>
          </a:p>
          <a:p>
            <a:pPr marL="457200" lvl="1" indent="0">
              <a:buNone/>
            </a:pPr>
            <a:r>
              <a:rPr lang="en-US" i="1" dirty="0">
                <a:solidFill>
                  <a:schemeClr val="bg1"/>
                </a:solidFill>
              </a:rPr>
              <a:t>“(b) The use is designed to minimize adverse environmental effects; and</a:t>
            </a:r>
          </a:p>
          <a:p>
            <a:pPr marL="457200" lvl="1" indent="0">
              <a:buNone/>
            </a:pPr>
            <a:r>
              <a:rPr lang="en-US" i="1" dirty="0">
                <a:solidFill>
                  <a:schemeClr val="bg1"/>
                </a:solidFill>
              </a:rPr>
              <a:t>“(c) The exceptions requirements of OAR 660-004-0020 are met.”</a:t>
            </a:r>
          </a:p>
        </p:txBody>
      </p:sp>
      <p:sp>
        <p:nvSpPr>
          <p:cNvPr id="6" name="Slide Number Placeholder 5">
            <a:extLst>
              <a:ext uri="{FF2B5EF4-FFF2-40B4-BE49-F238E27FC236}">
                <a16:creationId xmlns:a16="http://schemas.microsoft.com/office/drawing/2014/main" id="{5982961F-6932-4211-BD30-80637E81C7BD}"/>
              </a:ext>
            </a:extLst>
          </p:cNvPr>
          <p:cNvSpPr>
            <a:spLocks noGrp="1"/>
          </p:cNvSpPr>
          <p:nvPr>
            <p:ph type="sldNum" sz="quarter" idx="12"/>
          </p:nvPr>
        </p:nvSpPr>
        <p:spPr/>
        <p:txBody>
          <a:bodyPr/>
          <a:lstStyle/>
          <a:p>
            <a:fld id="{6ECA1FC4-7A5B-4278-9BF1-48A42DE10085}" type="slidenum">
              <a:rPr lang="en-US" smtClean="0"/>
              <a:t>69</a:t>
            </a:fld>
            <a:endParaRPr lang="en-US"/>
          </a:p>
        </p:txBody>
      </p:sp>
    </p:spTree>
    <p:extLst>
      <p:ext uri="{BB962C8B-B14F-4D97-AF65-F5344CB8AC3E}">
        <p14:creationId xmlns:p14="http://schemas.microsoft.com/office/powerpoint/2010/main" val="675195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B734EA7-235F-4A41-B1B4-EB6B7D6F5E4B}"/>
              </a:ext>
            </a:extLst>
          </p:cNvPr>
          <p:cNvPicPr>
            <a:picLocks noChangeAspect="1"/>
          </p:cNvPicPr>
          <p:nvPr/>
        </p:nvPicPr>
        <p:blipFill>
          <a:blip r:embed="rId2"/>
          <a:stretch>
            <a:fillRect/>
          </a:stretch>
        </p:blipFill>
        <p:spPr>
          <a:xfrm>
            <a:off x="740" y="449621"/>
            <a:ext cx="12191260" cy="5958758"/>
          </a:xfrm>
          <a:prstGeom prst="rect">
            <a:avLst/>
          </a:prstGeom>
        </p:spPr>
      </p:pic>
      <p:sp>
        <p:nvSpPr>
          <p:cNvPr id="9" name="Rectangle 8">
            <a:extLst>
              <a:ext uri="{FF2B5EF4-FFF2-40B4-BE49-F238E27FC236}">
                <a16:creationId xmlns:a16="http://schemas.microsoft.com/office/drawing/2014/main" id="{AD12A91F-741D-4936-828E-D7C4504B3BA9}"/>
              </a:ext>
            </a:extLst>
          </p:cNvPr>
          <p:cNvSpPr/>
          <p:nvPr/>
        </p:nvSpPr>
        <p:spPr>
          <a:xfrm>
            <a:off x="8952411" y="1828800"/>
            <a:ext cx="539932" cy="19158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8E97041E-9F12-4FAC-AFEA-7F736201220B}"/>
              </a:ext>
            </a:extLst>
          </p:cNvPr>
          <p:cNvSpPr>
            <a:spLocks noGrp="1"/>
          </p:cNvSpPr>
          <p:nvPr>
            <p:ph type="sldNum" sz="quarter" idx="12"/>
          </p:nvPr>
        </p:nvSpPr>
        <p:spPr/>
        <p:txBody>
          <a:bodyPr/>
          <a:lstStyle/>
          <a:p>
            <a:fld id="{6ECA1FC4-7A5B-4278-9BF1-48A42DE10085}" type="slidenum">
              <a:rPr lang="en-US" smtClean="0"/>
              <a:t>7</a:t>
            </a:fld>
            <a:endParaRPr lang="en-US"/>
          </a:p>
        </p:txBody>
      </p:sp>
      <p:sp>
        <p:nvSpPr>
          <p:cNvPr id="2" name="TextBox 1">
            <a:extLst>
              <a:ext uri="{FF2B5EF4-FFF2-40B4-BE49-F238E27FC236}">
                <a16:creationId xmlns:a16="http://schemas.microsoft.com/office/drawing/2014/main" id="{09D19C98-70C2-4518-AE67-3ED2BE61F715}"/>
              </a:ext>
            </a:extLst>
          </p:cNvPr>
          <p:cNvSpPr txBox="1"/>
          <p:nvPr/>
        </p:nvSpPr>
        <p:spPr>
          <a:xfrm>
            <a:off x="342900" y="3429000"/>
            <a:ext cx="1988814" cy="369332"/>
          </a:xfrm>
          <a:prstGeom prst="rect">
            <a:avLst/>
          </a:prstGeom>
          <a:noFill/>
        </p:spPr>
        <p:txBody>
          <a:bodyPr wrap="none" rtlCol="0">
            <a:spAutoFit/>
          </a:bodyPr>
          <a:lstStyle/>
          <a:p>
            <a:r>
              <a:rPr lang="en-US" dirty="0"/>
              <a:t>From State website</a:t>
            </a:r>
          </a:p>
        </p:txBody>
      </p:sp>
    </p:spTree>
    <p:extLst>
      <p:ext uri="{BB962C8B-B14F-4D97-AF65-F5344CB8AC3E}">
        <p14:creationId xmlns:p14="http://schemas.microsoft.com/office/powerpoint/2010/main" val="140881619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471F8-922B-4E9A-98B4-8D6057C8F3E4}"/>
              </a:ext>
            </a:extLst>
          </p:cNvPr>
          <p:cNvSpPr>
            <a:spLocks noGrp="1"/>
          </p:cNvSpPr>
          <p:nvPr>
            <p:ph type="title"/>
          </p:nvPr>
        </p:nvSpPr>
        <p:spPr>
          <a:xfrm>
            <a:off x="828675" y="65275"/>
            <a:ext cx="10515600" cy="1325563"/>
          </a:xfrm>
        </p:spPr>
        <p:txBody>
          <a:bodyPr/>
          <a:lstStyle/>
          <a:p>
            <a:r>
              <a:rPr lang="en-US" dirty="0">
                <a:solidFill>
                  <a:schemeClr val="bg1"/>
                </a:solidFill>
              </a:rPr>
              <a:t>BPS Meets Reasons Exception Standards</a:t>
            </a:r>
          </a:p>
        </p:txBody>
      </p:sp>
      <p:pic>
        <p:nvPicPr>
          <p:cNvPr id="4" name="Picture 3">
            <a:extLst>
              <a:ext uri="{FF2B5EF4-FFF2-40B4-BE49-F238E27FC236}">
                <a16:creationId xmlns:a16="http://schemas.microsoft.com/office/drawing/2014/main" id="{4BF3D30C-9EFD-433D-99DF-C497D075EB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40" y="6070622"/>
            <a:ext cx="2475781" cy="722103"/>
          </a:xfrm>
          <a:prstGeom prst="rect">
            <a:avLst/>
          </a:prstGeom>
        </p:spPr>
      </p:pic>
      <p:sp>
        <p:nvSpPr>
          <p:cNvPr id="5" name="Content Placeholder 2">
            <a:extLst>
              <a:ext uri="{FF2B5EF4-FFF2-40B4-BE49-F238E27FC236}">
                <a16:creationId xmlns:a16="http://schemas.microsoft.com/office/drawing/2014/main" id="{FEE71AB3-BBB9-4E5F-930D-0903599C3C33}"/>
              </a:ext>
            </a:extLst>
          </p:cNvPr>
          <p:cNvSpPr txBox="1">
            <a:spLocks/>
          </p:cNvSpPr>
          <p:nvPr/>
        </p:nvSpPr>
        <p:spPr>
          <a:xfrm>
            <a:off x="537210" y="1019908"/>
            <a:ext cx="11098530" cy="5768423"/>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2" indent="0">
              <a:buNone/>
            </a:pPr>
            <a:r>
              <a:rPr lang="en-US" i="1" dirty="0">
                <a:solidFill>
                  <a:schemeClr val="bg1"/>
                </a:solidFill>
              </a:rPr>
              <a:t>“(A) Reasons justify why the state policy embodied in the applicable goals should not apply; </a:t>
            </a:r>
            <a:r>
              <a:rPr lang="en-US" i="1" dirty="0"/>
              <a:t>– property is subject to existing exception that already allows the homes; property owners did not roll the dice.  Significant public and private investment at stake.  No harm to public interest, BPS not on the beach.  Goal 18 purposes met.  Goal 18 would only prohibit the BPS in the first place without an exception if the property were not already developed.  Property developed in an acknowledged unincorporated community.  Small Goal 18 variation if at all.  </a:t>
            </a:r>
          </a:p>
          <a:p>
            <a:pPr marL="0" lvl="2" indent="0">
              <a:buNone/>
            </a:pPr>
            <a:r>
              <a:rPr lang="en-US" i="1" dirty="0">
                <a:solidFill>
                  <a:schemeClr val="bg1"/>
                </a:solidFill>
              </a:rPr>
              <a:t>“(B) Areas that no not require a new exception cannot reasonably accommodate the use;</a:t>
            </a:r>
            <a:r>
              <a:rPr lang="en-US" i="1" dirty="0"/>
              <a:t> – BPS must be located where it is proposed in order to protect the threatened homes and infrastructure it’s designed to protect; no other location can serve this site-specific purpose.</a:t>
            </a:r>
            <a:endParaRPr lang="en-US" i="1" dirty="0">
              <a:solidFill>
                <a:schemeClr val="bg1"/>
              </a:solidFill>
            </a:endParaRPr>
          </a:p>
          <a:p>
            <a:pPr marL="0" lvl="2" indent="0">
              <a:buNone/>
            </a:pPr>
            <a:r>
              <a:rPr lang="en-US" i="1" dirty="0">
                <a:solidFill>
                  <a:schemeClr val="bg1"/>
                </a:solidFill>
              </a:rPr>
              <a:t>“(C) The long term environmental, economic, social and energy consequences resulting from the use of the proposed site with measures designed to reduce adverse impacts are not significantly more adverse than would typically result from the same proposal being located in areas requiring a goal exception other than the proposed site; and </a:t>
            </a:r>
            <a:r>
              <a:rPr lang="en-US" i="1" dirty="0"/>
              <a:t>–  EESE impacts will not be more adverse than if locating BPS elsewhere; BPS will reduce adverse environmental impact of coastal erosion/destruction of native vegetation; will provide economic benefit – protecting investment in properties/homes/infrastructure; will provide social benefit – protect human life and property from natural hazards; will maintain/improve beach accesses and enjoyment of beach.  Avoids environmental devastation of broken sewer and water infrastructure if not protected.  </a:t>
            </a:r>
            <a:endParaRPr lang="en-US" i="1" dirty="0">
              <a:solidFill>
                <a:schemeClr val="bg1"/>
              </a:solidFill>
            </a:endParaRPr>
          </a:p>
          <a:p>
            <a:pPr marL="0" lvl="2" indent="0">
              <a:buNone/>
            </a:pPr>
            <a:r>
              <a:rPr lang="en-US" i="1" dirty="0">
                <a:solidFill>
                  <a:schemeClr val="bg1"/>
                </a:solidFill>
              </a:rPr>
              <a:t>“(D) The proposed uses are compatible with other adjacent uses or will be so rendered through measures designed to reduce adverse impacts.”</a:t>
            </a:r>
            <a:r>
              <a:rPr lang="en-US" i="1" dirty="0"/>
              <a:t> –  uses of property will remain residential, consistent with adjacent </a:t>
            </a:r>
          </a:p>
          <a:p>
            <a:pPr marL="0" lvl="2" indent="0">
              <a:buNone/>
            </a:pPr>
            <a:r>
              <a:rPr lang="en-US" i="1" dirty="0"/>
              <a:t>                                     uses and residential zoning; will blend into shoreline; will not deflect wave energy </a:t>
            </a:r>
          </a:p>
          <a:p>
            <a:pPr marL="0" lvl="2" indent="0">
              <a:buNone/>
            </a:pPr>
            <a:r>
              <a:rPr lang="en-US" i="1" dirty="0"/>
              <a:t>                                     onto or cause flooding on adjacent properties.</a:t>
            </a:r>
            <a:endParaRPr lang="en-US" i="1" dirty="0">
              <a:solidFill>
                <a:schemeClr val="bg1"/>
              </a:solidFill>
            </a:endParaRPr>
          </a:p>
          <a:p>
            <a:pPr lvl="1"/>
            <a:endParaRPr lang="en-US" i="1" dirty="0">
              <a:solidFill>
                <a:schemeClr val="bg1"/>
              </a:solidFill>
            </a:endParaRPr>
          </a:p>
        </p:txBody>
      </p:sp>
      <p:sp>
        <p:nvSpPr>
          <p:cNvPr id="6" name="Slide Number Placeholder 5">
            <a:extLst>
              <a:ext uri="{FF2B5EF4-FFF2-40B4-BE49-F238E27FC236}">
                <a16:creationId xmlns:a16="http://schemas.microsoft.com/office/drawing/2014/main" id="{55E650C0-0738-48F7-8932-02829AE682D9}"/>
              </a:ext>
            </a:extLst>
          </p:cNvPr>
          <p:cNvSpPr>
            <a:spLocks noGrp="1"/>
          </p:cNvSpPr>
          <p:nvPr>
            <p:ph type="sldNum" sz="quarter" idx="12"/>
          </p:nvPr>
        </p:nvSpPr>
        <p:spPr/>
        <p:txBody>
          <a:bodyPr/>
          <a:lstStyle/>
          <a:p>
            <a:fld id="{6ECA1FC4-7A5B-4278-9BF1-48A42DE10085}" type="slidenum">
              <a:rPr lang="en-US" smtClean="0"/>
              <a:t>70</a:t>
            </a:fld>
            <a:endParaRPr lang="en-US" dirty="0"/>
          </a:p>
        </p:txBody>
      </p:sp>
    </p:spTree>
    <p:extLst>
      <p:ext uri="{BB962C8B-B14F-4D97-AF65-F5344CB8AC3E}">
        <p14:creationId xmlns:p14="http://schemas.microsoft.com/office/powerpoint/2010/main" val="179016617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471F8-922B-4E9A-98B4-8D6057C8F3E4}"/>
              </a:ext>
            </a:extLst>
          </p:cNvPr>
          <p:cNvSpPr>
            <a:spLocks noGrp="1"/>
          </p:cNvSpPr>
          <p:nvPr>
            <p:ph type="title"/>
          </p:nvPr>
        </p:nvSpPr>
        <p:spPr/>
        <p:txBody>
          <a:bodyPr/>
          <a:lstStyle/>
          <a:p>
            <a:r>
              <a:rPr lang="en-US" dirty="0">
                <a:solidFill>
                  <a:schemeClr val="bg1"/>
                </a:solidFill>
              </a:rPr>
              <a:t>BPS Meets Reasons Exception Standards</a:t>
            </a:r>
          </a:p>
        </p:txBody>
      </p:sp>
      <p:pic>
        <p:nvPicPr>
          <p:cNvPr id="4" name="Picture 3">
            <a:extLst>
              <a:ext uri="{FF2B5EF4-FFF2-40B4-BE49-F238E27FC236}">
                <a16:creationId xmlns:a16="http://schemas.microsoft.com/office/drawing/2014/main" id="{4BF3D30C-9EFD-433D-99DF-C497D075EB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40" y="6070622"/>
            <a:ext cx="2475781" cy="722103"/>
          </a:xfrm>
          <a:prstGeom prst="rect">
            <a:avLst/>
          </a:prstGeom>
        </p:spPr>
      </p:pic>
      <p:sp>
        <p:nvSpPr>
          <p:cNvPr id="5" name="Content Placeholder 2">
            <a:extLst>
              <a:ext uri="{FF2B5EF4-FFF2-40B4-BE49-F238E27FC236}">
                <a16:creationId xmlns:a16="http://schemas.microsoft.com/office/drawing/2014/main" id="{FEE71AB3-BBB9-4E5F-930D-0903599C3C33}"/>
              </a:ext>
            </a:extLst>
          </p:cNvPr>
          <p:cNvSpPr txBox="1">
            <a:spLocks/>
          </p:cNvSpPr>
          <p:nvPr/>
        </p:nvSpPr>
        <p:spPr>
          <a:xfrm>
            <a:off x="537210" y="1440180"/>
            <a:ext cx="11098530" cy="53481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en-US" sz="2200" i="1" dirty="0">
                <a:solidFill>
                  <a:schemeClr val="bg1"/>
                </a:solidFill>
              </a:rPr>
              <a:t>“(a) The use will be adequately protected from any geologic hazards, wind erosion, undercutting ocean flooding and storm waves, or the use is of minimal value; </a:t>
            </a:r>
            <a:r>
              <a:rPr lang="en-US" sz="2200" i="1" dirty="0"/>
              <a:t>- BPS designed to protect it from geologic hazards, wind erosion, undercutting ocean flooding and storm waves; launchable toe to prevent undermining by ocean scour; ecology blocks ensure that wave runup does not flow around structure and flood homes; replating with native vegetation will minimize erosion and increase stability. </a:t>
            </a:r>
          </a:p>
          <a:p>
            <a:pPr marL="0" lvl="1" indent="0">
              <a:buNone/>
            </a:pPr>
            <a:r>
              <a:rPr lang="en-US" sz="2200" i="1" dirty="0">
                <a:solidFill>
                  <a:schemeClr val="bg1"/>
                </a:solidFill>
              </a:rPr>
              <a:t>“(b) The use is designed to minimize adverse environmental effects; and </a:t>
            </a:r>
            <a:r>
              <a:rPr lang="en-US" sz="2200" i="1" dirty="0"/>
              <a:t>– BPS will have no impact on adjacent shorelines; covered in sand and replanted with native vegetation for natural appearance; will be monitored and periodically </a:t>
            </a:r>
            <a:r>
              <a:rPr lang="en-US" sz="2200" i="1" dirty="0" err="1"/>
              <a:t>resanded</a:t>
            </a:r>
            <a:r>
              <a:rPr lang="en-US" sz="2200" i="1" dirty="0"/>
              <a:t>/replanted; will have environmental benefit – prevent coastal erosion and protect native coastal vegetation/habitat.</a:t>
            </a:r>
          </a:p>
          <a:p>
            <a:pPr marL="0" lvl="1" indent="0">
              <a:buNone/>
            </a:pPr>
            <a:r>
              <a:rPr lang="en-US" sz="2200" i="1" dirty="0">
                <a:solidFill>
                  <a:schemeClr val="bg1"/>
                </a:solidFill>
              </a:rPr>
              <a:t>“(c) The exceptions requirements of OAR 660-004-0020 are met.” </a:t>
            </a:r>
            <a:r>
              <a:rPr lang="en-US" sz="2200" i="1" dirty="0"/>
              <a:t>–  meets requirements of OAR 660-004-0020 (previous slide).</a:t>
            </a:r>
            <a:endParaRPr lang="en-US" sz="2200" i="1" dirty="0">
              <a:solidFill>
                <a:schemeClr val="bg1"/>
              </a:solidFill>
            </a:endParaRPr>
          </a:p>
          <a:p>
            <a:pPr lvl="1"/>
            <a:endParaRPr lang="en-US" i="1" dirty="0">
              <a:solidFill>
                <a:schemeClr val="bg1"/>
              </a:solidFill>
            </a:endParaRPr>
          </a:p>
        </p:txBody>
      </p:sp>
      <p:sp>
        <p:nvSpPr>
          <p:cNvPr id="6" name="Slide Number Placeholder 5">
            <a:extLst>
              <a:ext uri="{FF2B5EF4-FFF2-40B4-BE49-F238E27FC236}">
                <a16:creationId xmlns:a16="http://schemas.microsoft.com/office/drawing/2014/main" id="{55E650C0-0738-48F7-8932-02829AE682D9}"/>
              </a:ext>
            </a:extLst>
          </p:cNvPr>
          <p:cNvSpPr>
            <a:spLocks noGrp="1"/>
          </p:cNvSpPr>
          <p:nvPr>
            <p:ph type="sldNum" sz="quarter" idx="12"/>
          </p:nvPr>
        </p:nvSpPr>
        <p:spPr/>
        <p:txBody>
          <a:bodyPr/>
          <a:lstStyle/>
          <a:p>
            <a:fld id="{6ECA1FC4-7A5B-4278-9BF1-48A42DE10085}" type="slidenum">
              <a:rPr lang="en-US" smtClean="0"/>
              <a:t>71</a:t>
            </a:fld>
            <a:endParaRPr lang="en-US" dirty="0"/>
          </a:p>
        </p:txBody>
      </p:sp>
    </p:spTree>
    <p:extLst>
      <p:ext uri="{BB962C8B-B14F-4D97-AF65-F5344CB8AC3E}">
        <p14:creationId xmlns:p14="http://schemas.microsoft.com/office/powerpoint/2010/main" val="123716581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16B2E-6B1F-4C2D-A831-BE01647A4ECF}"/>
              </a:ext>
            </a:extLst>
          </p:cNvPr>
          <p:cNvSpPr>
            <a:spLocks noGrp="1"/>
          </p:cNvSpPr>
          <p:nvPr>
            <p:ph type="title"/>
          </p:nvPr>
        </p:nvSpPr>
        <p:spPr>
          <a:xfrm>
            <a:off x="838200" y="365125"/>
            <a:ext cx="10515600" cy="619613"/>
          </a:xfrm>
        </p:spPr>
        <p:txBody>
          <a:bodyPr>
            <a:normAutofit fontScale="90000"/>
          </a:bodyPr>
          <a:lstStyle/>
          <a:p>
            <a:pPr algn="ctr"/>
            <a:r>
              <a:rPr lang="en-US" dirty="0">
                <a:solidFill>
                  <a:schemeClr val="bg1"/>
                </a:solidFill>
              </a:rPr>
              <a:t>Goal 18 Standards for BPS</a:t>
            </a:r>
          </a:p>
        </p:txBody>
      </p:sp>
      <p:sp>
        <p:nvSpPr>
          <p:cNvPr id="3" name="Content Placeholder 2">
            <a:extLst>
              <a:ext uri="{FF2B5EF4-FFF2-40B4-BE49-F238E27FC236}">
                <a16:creationId xmlns:a16="http://schemas.microsoft.com/office/drawing/2014/main" id="{0482783F-E376-4F53-8C33-6E7F6DC9FFF5}"/>
              </a:ext>
            </a:extLst>
          </p:cNvPr>
          <p:cNvSpPr>
            <a:spLocks noGrp="1"/>
          </p:cNvSpPr>
          <p:nvPr>
            <p:ph idx="1"/>
          </p:nvPr>
        </p:nvSpPr>
        <p:spPr>
          <a:xfrm>
            <a:off x="838200" y="1090246"/>
            <a:ext cx="10515600" cy="5086717"/>
          </a:xfrm>
        </p:spPr>
        <p:txBody>
          <a:bodyPr>
            <a:normAutofit lnSpcReduction="10000"/>
          </a:bodyPr>
          <a:lstStyle/>
          <a:p>
            <a:r>
              <a:rPr lang="en-US" dirty="0">
                <a:solidFill>
                  <a:schemeClr val="bg1"/>
                </a:solidFill>
              </a:rPr>
              <a:t>(a) visual impacts are minimized; </a:t>
            </a:r>
            <a:r>
              <a:rPr lang="en-US" dirty="0"/>
              <a:t>BPS to be covered in sand and replanted and maintained.</a:t>
            </a:r>
            <a:endParaRPr lang="en-US" dirty="0">
              <a:solidFill>
                <a:schemeClr val="bg1"/>
              </a:solidFill>
            </a:endParaRPr>
          </a:p>
          <a:p>
            <a:r>
              <a:rPr lang="en-US" dirty="0">
                <a:solidFill>
                  <a:schemeClr val="bg1"/>
                </a:solidFill>
              </a:rPr>
              <a:t>(b) necessary access to the beach is maintained; </a:t>
            </a:r>
            <a:r>
              <a:rPr lang="en-US" dirty="0"/>
              <a:t>Existing beach access is maintained and improved</a:t>
            </a:r>
          </a:p>
          <a:p>
            <a:r>
              <a:rPr lang="en-US" dirty="0">
                <a:solidFill>
                  <a:schemeClr val="bg1"/>
                </a:solidFill>
              </a:rPr>
              <a:t>(c) negative impacts on adjacent property are minimized; </a:t>
            </a:r>
            <a:r>
              <a:rPr lang="en-US" dirty="0"/>
              <a:t>Engineering report establishes that the BPS will not cause negative impacts on adjacent property; BPS avoids harm to adjacent property if their needed  infrastructure destroyed by wave action attacking beachfront.</a:t>
            </a:r>
            <a:endParaRPr lang="en-US" dirty="0">
              <a:solidFill>
                <a:schemeClr val="bg1"/>
              </a:solidFill>
            </a:endParaRPr>
          </a:p>
          <a:p>
            <a:r>
              <a:rPr lang="en-US" dirty="0">
                <a:solidFill>
                  <a:schemeClr val="bg1"/>
                </a:solidFill>
              </a:rPr>
              <a:t>(d) long-term or recurring costs to the public are avoided.  </a:t>
            </a:r>
            <a:r>
              <a:rPr lang="en-US" dirty="0"/>
              <a:t>BPS avoids long term or recurring costs to the public associated with FEMA losses; public infrastructure losses; losses of needed access to highway.</a:t>
            </a:r>
          </a:p>
        </p:txBody>
      </p:sp>
      <p:sp>
        <p:nvSpPr>
          <p:cNvPr id="4" name="Slide Number Placeholder 3">
            <a:extLst>
              <a:ext uri="{FF2B5EF4-FFF2-40B4-BE49-F238E27FC236}">
                <a16:creationId xmlns:a16="http://schemas.microsoft.com/office/drawing/2014/main" id="{BDAC06BB-5064-4CD1-B691-B65105D6C948}"/>
              </a:ext>
            </a:extLst>
          </p:cNvPr>
          <p:cNvSpPr>
            <a:spLocks noGrp="1"/>
          </p:cNvSpPr>
          <p:nvPr>
            <p:ph type="sldNum" sz="quarter" idx="12"/>
          </p:nvPr>
        </p:nvSpPr>
        <p:spPr/>
        <p:txBody>
          <a:bodyPr/>
          <a:lstStyle/>
          <a:p>
            <a:fld id="{6ECA1FC4-7A5B-4278-9BF1-48A42DE10085}" type="slidenum">
              <a:rPr lang="en-US" smtClean="0"/>
              <a:t>72</a:t>
            </a:fld>
            <a:endParaRPr lang="en-US"/>
          </a:p>
        </p:txBody>
      </p:sp>
      <p:pic>
        <p:nvPicPr>
          <p:cNvPr id="5" name="Picture 4">
            <a:extLst>
              <a:ext uri="{FF2B5EF4-FFF2-40B4-BE49-F238E27FC236}">
                <a16:creationId xmlns:a16="http://schemas.microsoft.com/office/drawing/2014/main" id="{D7A95DF9-DB06-4895-A6F3-5B8FECB301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40" y="6070622"/>
            <a:ext cx="2475781" cy="722103"/>
          </a:xfrm>
          <a:prstGeom prst="rect">
            <a:avLst/>
          </a:prstGeom>
        </p:spPr>
      </p:pic>
    </p:spTree>
    <p:extLst>
      <p:ext uri="{BB962C8B-B14F-4D97-AF65-F5344CB8AC3E}">
        <p14:creationId xmlns:p14="http://schemas.microsoft.com/office/powerpoint/2010/main" val="19677122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471F8-922B-4E9A-98B4-8D6057C8F3E4}"/>
              </a:ext>
            </a:extLst>
          </p:cNvPr>
          <p:cNvSpPr>
            <a:spLocks noGrp="1"/>
          </p:cNvSpPr>
          <p:nvPr>
            <p:ph type="title"/>
          </p:nvPr>
        </p:nvSpPr>
        <p:spPr>
          <a:xfrm>
            <a:off x="838200" y="65276"/>
            <a:ext cx="10515600" cy="638110"/>
          </a:xfrm>
        </p:spPr>
        <p:txBody>
          <a:bodyPr>
            <a:normAutofit fontScale="90000"/>
          </a:bodyPr>
          <a:lstStyle/>
          <a:p>
            <a:r>
              <a:rPr lang="en-US" dirty="0">
                <a:solidFill>
                  <a:schemeClr val="bg1"/>
                </a:solidFill>
              </a:rPr>
              <a:t>Comprehensive Plan Amendment</a:t>
            </a:r>
          </a:p>
        </p:txBody>
      </p:sp>
      <p:pic>
        <p:nvPicPr>
          <p:cNvPr id="4" name="Picture 3">
            <a:extLst>
              <a:ext uri="{FF2B5EF4-FFF2-40B4-BE49-F238E27FC236}">
                <a16:creationId xmlns:a16="http://schemas.microsoft.com/office/drawing/2014/main" id="{4BF3D30C-9EFD-433D-99DF-C497D075EB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40" y="6070622"/>
            <a:ext cx="2475781" cy="722103"/>
          </a:xfrm>
          <a:prstGeom prst="rect">
            <a:avLst/>
          </a:prstGeom>
        </p:spPr>
      </p:pic>
      <p:sp>
        <p:nvSpPr>
          <p:cNvPr id="5" name="Content Placeholder 2">
            <a:extLst>
              <a:ext uri="{FF2B5EF4-FFF2-40B4-BE49-F238E27FC236}">
                <a16:creationId xmlns:a16="http://schemas.microsoft.com/office/drawing/2014/main" id="{FEE71AB3-BBB9-4E5F-930D-0903599C3C33}"/>
              </a:ext>
            </a:extLst>
          </p:cNvPr>
          <p:cNvSpPr txBox="1">
            <a:spLocks/>
          </p:cNvSpPr>
          <p:nvPr/>
        </p:nvSpPr>
        <p:spPr>
          <a:xfrm>
            <a:off x="68240" y="703386"/>
            <a:ext cx="12055520" cy="60849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solidFill>
                  <a:schemeClr val="bg1"/>
                </a:solidFill>
              </a:rPr>
              <a:t>Proposal is consistent with Statewide Planning Goals.</a:t>
            </a:r>
          </a:p>
          <a:p>
            <a:pPr lvl="1"/>
            <a:r>
              <a:rPr lang="en-US" sz="2800" i="1" dirty="0">
                <a:solidFill>
                  <a:schemeClr val="bg1"/>
                </a:solidFill>
              </a:rPr>
              <a:t>Key Goals:</a:t>
            </a:r>
          </a:p>
          <a:p>
            <a:pPr lvl="2"/>
            <a:r>
              <a:rPr lang="en-US" sz="2200" dirty="0">
                <a:solidFill>
                  <a:schemeClr val="bg1"/>
                </a:solidFill>
              </a:rPr>
              <a:t>Goal 7 (Hazards): “</a:t>
            </a:r>
            <a:r>
              <a:rPr lang="en-US" sz="2200" i="1" dirty="0">
                <a:solidFill>
                  <a:schemeClr val="bg1"/>
                </a:solidFill>
              </a:rPr>
              <a:t>To protect people and property from natural hazards. </a:t>
            </a:r>
            <a:r>
              <a:rPr lang="en-US" sz="2400" i="1" dirty="0"/>
              <a:t>- </a:t>
            </a:r>
            <a:r>
              <a:rPr lang="en-US" sz="2000" i="1" dirty="0"/>
              <a:t>BPS will protect existing development and persons from natural hazards that did not exist and were not anticipated at time of development which had seen trend of 70+ years of beach </a:t>
            </a:r>
            <a:r>
              <a:rPr lang="en-US" sz="2000" i="1" dirty="0" err="1"/>
              <a:t>progration</a:t>
            </a:r>
            <a:r>
              <a:rPr lang="en-US" sz="2000" i="1" dirty="0"/>
              <a:t>.</a:t>
            </a:r>
          </a:p>
          <a:p>
            <a:pPr lvl="2"/>
            <a:r>
              <a:rPr lang="en-US" sz="2200" dirty="0">
                <a:solidFill>
                  <a:schemeClr val="bg1"/>
                </a:solidFill>
              </a:rPr>
              <a:t>Goal 17 (Coastal Shorelands): </a:t>
            </a:r>
            <a:r>
              <a:rPr lang="en-US" sz="2200" i="1" dirty="0">
                <a:solidFill>
                  <a:schemeClr val="bg1"/>
                </a:solidFill>
              </a:rPr>
              <a:t>“To conserve, protect, where appropriate, develop and where appropriate restore the resources and benefits of all coastal shorelands, recognizing their value for protection and maintenance of water quality, fish and wildlife habitat, water dependent uses, economic resources and recreation and aesthetics. * * * and To reduce the hazard to human life and property, and the adverse effects upon water quality and fish and wildlife habitat, resulting from the use and enjoyment of Oregon’s coastal shorelands.” </a:t>
            </a:r>
            <a:r>
              <a:rPr lang="en-US" sz="2400" i="1" dirty="0"/>
              <a:t>- </a:t>
            </a:r>
            <a:r>
              <a:rPr lang="en-US" sz="2000" i="1" dirty="0"/>
              <a:t>Pine Beach and surrounding area has an approved exception to Goal 17. Regardless, the proposal complies w/Goal 17. </a:t>
            </a:r>
            <a:r>
              <a:rPr lang="en-US" i="1" dirty="0"/>
              <a:t>Goal 17, (5) says that where shown to be necessary, </a:t>
            </a:r>
            <a:r>
              <a:rPr lang="en-US" sz="2000" i="1" dirty="0"/>
              <a:t>structural solutions to erosion and flooding problems shall be designed to minimize adverse impacts on water currents, erosion and accretion patterns. Proposed BPS is a necessary structural solution to erosion and flooding that is designed to minimize adverse impacts (if any) to water currents, erosion and accretion patterns and will have no significant adverse impact on surrounding properties. </a:t>
            </a:r>
          </a:p>
        </p:txBody>
      </p:sp>
      <p:sp>
        <p:nvSpPr>
          <p:cNvPr id="6" name="Slide Number Placeholder 5">
            <a:extLst>
              <a:ext uri="{FF2B5EF4-FFF2-40B4-BE49-F238E27FC236}">
                <a16:creationId xmlns:a16="http://schemas.microsoft.com/office/drawing/2014/main" id="{96D8576F-CE11-41A3-86A3-2001F9C6B7CA}"/>
              </a:ext>
            </a:extLst>
          </p:cNvPr>
          <p:cNvSpPr>
            <a:spLocks noGrp="1"/>
          </p:cNvSpPr>
          <p:nvPr>
            <p:ph type="sldNum" sz="quarter" idx="12"/>
          </p:nvPr>
        </p:nvSpPr>
        <p:spPr/>
        <p:txBody>
          <a:bodyPr/>
          <a:lstStyle/>
          <a:p>
            <a:fld id="{6ECA1FC4-7A5B-4278-9BF1-48A42DE10085}" type="slidenum">
              <a:rPr lang="en-US" smtClean="0"/>
              <a:t>73</a:t>
            </a:fld>
            <a:endParaRPr lang="en-US"/>
          </a:p>
        </p:txBody>
      </p:sp>
    </p:spTree>
    <p:extLst>
      <p:ext uri="{BB962C8B-B14F-4D97-AF65-F5344CB8AC3E}">
        <p14:creationId xmlns:p14="http://schemas.microsoft.com/office/powerpoint/2010/main" val="141309708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1F3FA-5E15-4CEB-9A3C-0DC6FA909FCA}"/>
              </a:ext>
            </a:extLst>
          </p:cNvPr>
          <p:cNvSpPr>
            <a:spLocks noGrp="1"/>
          </p:cNvSpPr>
          <p:nvPr>
            <p:ph type="title"/>
          </p:nvPr>
        </p:nvSpPr>
        <p:spPr>
          <a:xfrm>
            <a:off x="87923" y="136525"/>
            <a:ext cx="12019085" cy="1325563"/>
          </a:xfrm>
        </p:spPr>
        <p:txBody>
          <a:bodyPr/>
          <a:lstStyle/>
          <a:p>
            <a:pPr algn="ctr"/>
            <a:r>
              <a:rPr lang="en-US" dirty="0">
                <a:solidFill>
                  <a:schemeClr val="bg1"/>
                </a:solidFill>
              </a:rPr>
              <a:t>Consistent with Statewide Planning Goals</a:t>
            </a:r>
            <a:br>
              <a:rPr lang="en-US" dirty="0">
                <a:solidFill>
                  <a:schemeClr val="bg1"/>
                </a:solidFill>
              </a:rPr>
            </a:br>
            <a:r>
              <a:rPr lang="en-US" dirty="0">
                <a:solidFill>
                  <a:schemeClr val="bg1"/>
                </a:solidFill>
              </a:rPr>
              <a:t>Continued</a:t>
            </a:r>
          </a:p>
        </p:txBody>
      </p:sp>
      <p:sp>
        <p:nvSpPr>
          <p:cNvPr id="3" name="Content Placeholder 2">
            <a:extLst>
              <a:ext uri="{FF2B5EF4-FFF2-40B4-BE49-F238E27FC236}">
                <a16:creationId xmlns:a16="http://schemas.microsoft.com/office/drawing/2014/main" id="{C80E8859-41A4-4997-8FC3-707609AC691A}"/>
              </a:ext>
            </a:extLst>
          </p:cNvPr>
          <p:cNvSpPr>
            <a:spLocks noGrp="1"/>
          </p:cNvSpPr>
          <p:nvPr>
            <p:ph idx="1"/>
          </p:nvPr>
        </p:nvSpPr>
        <p:spPr>
          <a:xfrm>
            <a:off x="838200" y="1459523"/>
            <a:ext cx="10515600" cy="4717440"/>
          </a:xfrm>
        </p:spPr>
        <p:txBody>
          <a:bodyPr>
            <a:normAutofit lnSpcReduction="10000"/>
          </a:bodyPr>
          <a:lstStyle/>
          <a:p>
            <a:r>
              <a:rPr lang="en-US" dirty="0">
                <a:solidFill>
                  <a:schemeClr val="bg1"/>
                </a:solidFill>
              </a:rPr>
              <a:t>Goal 11 Public Facilities and Services: “To plan and develop a timely, orderly and efficient arrangement of public facilities and services to serve as a framework for urban and rural development.”  </a:t>
            </a:r>
            <a:r>
              <a:rPr lang="en-US" dirty="0"/>
              <a:t>BPS protects existing framework of public facilities in Barview/Watseco/Twin Rocks unincorporated community</a:t>
            </a:r>
            <a:endParaRPr lang="en-US" dirty="0">
              <a:solidFill>
                <a:schemeClr val="bg1"/>
              </a:solidFill>
            </a:endParaRPr>
          </a:p>
          <a:p>
            <a:r>
              <a:rPr lang="en-US" dirty="0">
                <a:solidFill>
                  <a:schemeClr val="bg1"/>
                </a:solidFill>
              </a:rPr>
              <a:t>Goal 18: “To conserve, protect, </a:t>
            </a:r>
            <a:r>
              <a:rPr lang="en-US" dirty="0"/>
              <a:t>where appropriate develop</a:t>
            </a:r>
            <a:r>
              <a:rPr lang="en-US" dirty="0">
                <a:solidFill>
                  <a:schemeClr val="bg1"/>
                </a:solidFill>
              </a:rPr>
              <a:t>, and where appropriate restore the resources and benefits of </a:t>
            </a:r>
            <a:r>
              <a:rPr lang="en-US" dirty="0"/>
              <a:t>coastal</a:t>
            </a:r>
            <a:r>
              <a:rPr lang="en-US" dirty="0">
                <a:solidFill>
                  <a:schemeClr val="bg1"/>
                </a:solidFill>
              </a:rPr>
              <a:t> beach and </a:t>
            </a:r>
            <a:r>
              <a:rPr lang="en-US" dirty="0"/>
              <a:t>dune areas</a:t>
            </a:r>
            <a:r>
              <a:rPr lang="en-US" dirty="0">
                <a:solidFill>
                  <a:schemeClr val="bg1"/>
                </a:solidFill>
              </a:rPr>
              <a:t>; and </a:t>
            </a:r>
          </a:p>
          <a:p>
            <a:pPr marL="0" indent="0">
              <a:buNone/>
            </a:pPr>
            <a:r>
              <a:rPr lang="en-US" dirty="0">
                <a:solidFill>
                  <a:schemeClr val="bg1"/>
                </a:solidFill>
              </a:rPr>
              <a:t>“To reduce the hazard to human life and property from natural or man-induced actions associated with these areas.”  </a:t>
            </a:r>
            <a:r>
              <a:rPr lang="en-US" dirty="0"/>
              <a:t> Proposal protects approved development including public infrastructure, on coastal dune area.  It reduces hazards to human life and property.</a:t>
            </a:r>
            <a:endParaRPr lang="en-US" dirty="0">
              <a:solidFill>
                <a:schemeClr val="bg1"/>
              </a:solidFill>
            </a:endParaRPr>
          </a:p>
        </p:txBody>
      </p:sp>
      <p:sp>
        <p:nvSpPr>
          <p:cNvPr id="4" name="Slide Number Placeholder 3">
            <a:extLst>
              <a:ext uri="{FF2B5EF4-FFF2-40B4-BE49-F238E27FC236}">
                <a16:creationId xmlns:a16="http://schemas.microsoft.com/office/drawing/2014/main" id="{56A0E896-22E5-42C7-B572-3A16CA6273FA}"/>
              </a:ext>
            </a:extLst>
          </p:cNvPr>
          <p:cNvSpPr>
            <a:spLocks noGrp="1"/>
          </p:cNvSpPr>
          <p:nvPr>
            <p:ph type="sldNum" sz="quarter" idx="12"/>
          </p:nvPr>
        </p:nvSpPr>
        <p:spPr/>
        <p:txBody>
          <a:bodyPr/>
          <a:lstStyle/>
          <a:p>
            <a:fld id="{6ECA1FC4-7A5B-4278-9BF1-48A42DE10085}" type="slidenum">
              <a:rPr lang="en-US" smtClean="0"/>
              <a:t>74</a:t>
            </a:fld>
            <a:endParaRPr lang="en-US"/>
          </a:p>
        </p:txBody>
      </p:sp>
      <p:pic>
        <p:nvPicPr>
          <p:cNvPr id="5" name="Picture 4">
            <a:extLst>
              <a:ext uri="{FF2B5EF4-FFF2-40B4-BE49-F238E27FC236}">
                <a16:creationId xmlns:a16="http://schemas.microsoft.com/office/drawing/2014/main" id="{76EDDC39-7578-4E99-B4E5-702B52903B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40" y="6070622"/>
            <a:ext cx="2475781" cy="722103"/>
          </a:xfrm>
          <a:prstGeom prst="rect">
            <a:avLst/>
          </a:prstGeom>
        </p:spPr>
      </p:pic>
    </p:spTree>
    <p:extLst>
      <p:ext uri="{BB962C8B-B14F-4D97-AF65-F5344CB8AC3E}">
        <p14:creationId xmlns:p14="http://schemas.microsoft.com/office/powerpoint/2010/main" val="149725528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471F8-922B-4E9A-98B4-8D6057C8F3E4}"/>
              </a:ext>
            </a:extLst>
          </p:cNvPr>
          <p:cNvSpPr>
            <a:spLocks noGrp="1"/>
          </p:cNvSpPr>
          <p:nvPr>
            <p:ph type="title"/>
          </p:nvPr>
        </p:nvSpPr>
        <p:spPr>
          <a:xfrm>
            <a:off x="838200" y="365126"/>
            <a:ext cx="10515600" cy="760290"/>
          </a:xfrm>
        </p:spPr>
        <p:txBody>
          <a:bodyPr/>
          <a:lstStyle/>
          <a:p>
            <a:r>
              <a:rPr lang="en-US" dirty="0">
                <a:solidFill>
                  <a:schemeClr val="bg1"/>
                </a:solidFill>
              </a:rPr>
              <a:t>Comprehensive Plan Policies</a:t>
            </a:r>
          </a:p>
        </p:txBody>
      </p:sp>
      <p:pic>
        <p:nvPicPr>
          <p:cNvPr id="4" name="Picture 3">
            <a:extLst>
              <a:ext uri="{FF2B5EF4-FFF2-40B4-BE49-F238E27FC236}">
                <a16:creationId xmlns:a16="http://schemas.microsoft.com/office/drawing/2014/main" id="{4BF3D30C-9EFD-433D-99DF-C497D075EB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40" y="6070622"/>
            <a:ext cx="2475781" cy="722103"/>
          </a:xfrm>
          <a:prstGeom prst="rect">
            <a:avLst/>
          </a:prstGeom>
        </p:spPr>
      </p:pic>
      <p:sp>
        <p:nvSpPr>
          <p:cNvPr id="5" name="Content Placeholder 2">
            <a:extLst>
              <a:ext uri="{FF2B5EF4-FFF2-40B4-BE49-F238E27FC236}">
                <a16:creationId xmlns:a16="http://schemas.microsoft.com/office/drawing/2014/main" id="{FEE71AB3-BBB9-4E5F-930D-0903599C3C33}"/>
              </a:ext>
            </a:extLst>
          </p:cNvPr>
          <p:cNvSpPr txBox="1">
            <a:spLocks/>
          </p:cNvSpPr>
          <p:nvPr/>
        </p:nvSpPr>
        <p:spPr>
          <a:xfrm>
            <a:off x="457200" y="1440180"/>
            <a:ext cx="11513820" cy="5348151"/>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solidFill>
                  <a:schemeClr val="bg1"/>
                </a:solidFill>
              </a:rPr>
              <a:t>Proposal is consistent with Tillamook County Comprehensive Plan.</a:t>
            </a:r>
          </a:p>
          <a:p>
            <a:r>
              <a:rPr lang="en-US" sz="3200" i="1" dirty="0">
                <a:solidFill>
                  <a:schemeClr val="bg1"/>
                </a:solidFill>
              </a:rPr>
              <a:t>Key Points:</a:t>
            </a:r>
          </a:p>
          <a:p>
            <a:pPr lvl="1"/>
            <a:r>
              <a:rPr lang="en-US" sz="2800" dirty="0">
                <a:solidFill>
                  <a:schemeClr val="bg1"/>
                </a:solidFill>
              </a:rPr>
              <a:t>County Goal 7 (Hazards Element) – Policy 2.4(a) Erosion </a:t>
            </a:r>
            <a:r>
              <a:rPr lang="en-US" sz="2800" i="1" dirty="0"/>
              <a:t>- Specifically allows riprap to stabilize shorelines as preventative or remedial action.</a:t>
            </a:r>
          </a:p>
          <a:p>
            <a:pPr lvl="1"/>
            <a:r>
              <a:rPr lang="en-US" sz="2800" dirty="0">
                <a:solidFill>
                  <a:schemeClr val="bg1"/>
                </a:solidFill>
              </a:rPr>
              <a:t>County Goal 18 (Beaches and Dunes Element) – Policy 2.4(a):</a:t>
            </a:r>
          </a:p>
          <a:p>
            <a:pPr marL="457200" lvl="1" indent="0">
              <a:buNone/>
            </a:pPr>
            <a:r>
              <a:rPr lang="en-US" sz="2800" i="1" dirty="0">
                <a:solidFill>
                  <a:schemeClr val="bg1"/>
                </a:solidFill>
              </a:rPr>
              <a:t>“All decisions on land use actions in beach and dune areas other than older stabilized dunes shall be based on the following specific findings unless they have been made in the comprehensive plan:</a:t>
            </a:r>
          </a:p>
          <a:p>
            <a:pPr marL="457200" lvl="1" indent="0">
              <a:buNone/>
            </a:pPr>
            <a:r>
              <a:rPr lang="en-US" sz="2800" i="1" dirty="0">
                <a:solidFill>
                  <a:schemeClr val="bg1"/>
                </a:solidFill>
              </a:rPr>
              <a:t>“(a) The type of use proposed and the adverse effects it might have on the site and adjacent areas; </a:t>
            </a:r>
            <a:r>
              <a:rPr lang="en-US" sz="2800" i="1" dirty="0"/>
              <a:t>- BPS is use proposed and will not have adverse effects on site or adjacent areas.</a:t>
            </a:r>
          </a:p>
          <a:p>
            <a:pPr marL="457200" lvl="1" indent="0">
              <a:buNone/>
            </a:pPr>
            <a:r>
              <a:rPr lang="en-US" sz="2800" i="1" dirty="0">
                <a:solidFill>
                  <a:schemeClr val="bg1"/>
                </a:solidFill>
              </a:rPr>
              <a:t>“(b) The temporary and permanent stabilization programs and the planned maintenance of new and existing vegetation; </a:t>
            </a:r>
            <a:r>
              <a:rPr lang="en-US" sz="2800" i="1" dirty="0"/>
              <a:t>- BPS is a permanent stabilization program; will be overlain with sand, replanted with native vegetation, will be regularly inspected and maintained by property owners and </a:t>
            </a:r>
            <a:r>
              <a:rPr lang="en-US" sz="2800" i="1" dirty="0" err="1"/>
              <a:t>resanded</a:t>
            </a:r>
            <a:r>
              <a:rPr lang="en-US" sz="2800" i="1" dirty="0"/>
              <a:t>/replanted when necessary.</a:t>
            </a:r>
          </a:p>
          <a:p>
            <a:pPr marL="457200" lvl="1" indent="0">
              <a:buNone/>
            </a:pPr>
            <a:r>
              <a:rPr lang="en-US" sz="2800" i="1" dirty="0">
                <a:solidFill>
                  <a:schemeClr val="bg1"/>
                </a:solidFill>
              </a:rPr>
              <a:t>“(c) Methods for protecting the surrounding area from any adverse effects of the development; and, </a:t>
            </a:r>
            <a:r>
              <a:rPr lang="en-US" sz="2800" i="1" dirty="0"/>
              <a:t>- Proposed BPS is designed not to cause adverse effects to surrounding properties; launchable toe; natural appearance; will not cause increase in FEMA total water levels near the BPS.</a:t>
            </a:r>
          </a:p>
          <a:p>
            <a:pPr marL="457200" lvl="1" indent="0">
              <a:buNone/>
            </a:pPr>
            <a:r>
              <a:rPr lang="en-US" sz="2800" i="1" dirty="0">
                <a:solidFill>
                  <a:schemeClr val="bg1"/>
                </a:solidFill>
              </a:rPr>
              <a:t>“(d) Hazards to life, public and private property, and the natural environment which may be caused by the proposed use.” </a:t>
            </a:r>
            <a:r>
              <a:rPr lang="en-US" sz="2800" i="1" dirty="0"/>
              <a:t>– Purpose of BPS is to protect life, public and private property and the natural environment from continued coastal erosion hazard.</a:t>
            </a:r>
          </a:p>
        </p:txBody>
      </p:sp>
      <p:sp>
        <p:nvSpPr>
          <p:cNvPr id="6" name="Slide Number Placeholder 5">
            <a:extLst>
              <a:ext uri="{FF2B5EF4-FFF2-40B4-BE49-F238E27FC236}">
                <a16:creationId xmlns:a16="http://schemas.microsoft.com/office/drawing/2014/main" id="{96D8576F-CE11-41A3-86A3-2001F9C6B7CA}"/>
              </a:ext>
            </a:extLst>
          </p:cNvPr>
          <p:cNvSpPr>
            <a:spLocks noGrp="1"/>
          </p:cNvSpPr>
          <p:nvPr>
            <p:ph type="sldNum" sz="quarter" idx="12"/>
          </p:nvPr>
        </p:nvSpPr>
        <p:spPr/>
        <p:txBody>
          <a:bodyPr/>
          <a:lstStyle/>
          <a:p>
            <a:fld id="{6ECA1FC4-7A5B-4278-9BF1-48A42DE10085}" type="slidenum">
              <a:rPr lang="en-US" smtClean="0"/>
              <a:t>75</a:t>
            </a:fld>
            <a:endParaRPr lang="en-US" dirty="0"/>
          </a:p>
        </p:txBody>
      </p:sp>
    </p:spTree>
    <p:extLst>
      <p:ext uri="{BB962C8B-B14F-4D97-AF65-F5344CB8AC3E}">
        <p14:creationId xmlns:p14="http://schemas.microsoft.com/office/powerpoint/2010/main" val="385600385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471F8-922B-4E9A-98B4-8D6057C8F3E4}"/>
              </a:ext>
            </a:extLst>
          </p:cNvPr>
          <p:cNvSpPr>
            <a:spLocks noGrp="1"/>
          </p:cNvSpPr>
          <p:nvPr>
            <p:ph type="title"/>
          </p:nvPr>
        </p:nvSpPr>
        <p:spPr>
          <a:xfrm>
            <a:off x="838200" y="365125"/>
            <a:ext cx="10515600" cy="725121"/>
          </a:xfrm>
        </p:spPr>
        <p:txBody>
          <a:bodyPr/>
          <a:lstStyle/>
          <a:p>
            <a:pPr algn="ctr"/>
            <a:r>
              <a:rPr lang="en-US" dirty="0">
                <a:solidFill>
                  <a:schemeClr val="bg1"/>
                </a:solidFill>
              </a:rPr>
              <a:t>Comprehensive Plan</a:t>
            </a:r>
          </a:p>
        </p:txBody>
      </p:sp>
      <p:pic>
        <p:nvPicPr>
          <p:cNvPr id="4" name="Picture 3">
            <a:extLst>
              <a:ext uri="{FF2B5EF4-FFF2-40B4-BE49-F238E27FC236}">
                <a16:creationId xmlns:a16="http://schemas.microsoft.com/office/drawing/2014/main" id="{4BF3D30C-9EFD-433D-99DF-C497D075EB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40" y="6070622"/>
            <a:ext cx="2475781" cy="722103"/>
          </a:xfrm>
          <a:prstGeom prst="rect">
            <a:avLst/>
          </a:prstGeom>
        </p:spPr>
      </p:pic>
      <p:sp>
        <p:nvSpPr>
          <p:cNvPr id="5" name="Content Placeholder 2">
            <a:extLst>
              <a:ext uri="{FF2B5EF4-FFF2-40B4-BE49-F238E27FC236}">
                <a16:creationId xmlns:a16="http://schemas.microsoft.com/office/drawing/2014/main" id="{FEE71AB3-BBB9-4E5F-930D-0903599C3C33}"/>
              </a:ext>
            </a:extLst>
          </p:cNvPr>
          <p:cNvSpPr txBox="1">
            <a:spLocks/>
          </p:cNvSpPr>
          <p:nvPr/>
        </p:nvSpPr>
        <p:spPr>
          <a:xfrm>
            <a:off x="457200" y="1440180"/>
            <a:ext cx="11513820" cy="53481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chemeClr val="bg1"/>
                </a:solidFill>
              </a:rPr>
              <a:t>County Goal 18, Policy 2.4(b): </a:t>
            </a:r>
            <a:r>
              <a:rPr lang="en-US" sz="2000" i="1" dirty="0">
                <a:solidFill>
                  <a:schemeClr val="bg1"/>
                </a:solidFill>
              </a:rPr>
              <a:t>“Development in beach and dune areas shall comply with the requirements of the Flood Hazard Overlay zone.” </a:t>
            </a:r>
            <a:r>
              <a:rPr lang="en-US" sz="2000" i="1" dirty="0"/>
              <a:t>– BPS complies with requirements of FH zone.</a:t>
            </a:r>
          </a:p>
          <a:p>
            <a:r>
              <a:rPr lang="en-US" sz="2000" dirty="0">
                <a:solidFill>
                  <a:schemeClr val="bg1"/>
                </a:solidFill>
              </a:rPr>
              <a:t>County Goal 18, Policy 2.4(c): </a:t>
            </a:r>
            <a:r>
              <a:rPr lang="en-US" sz="2000" i="1" dirty="0">
                <a:solidFill>
                  <a:schemeClr val="bg1"/>
                </a:solidFill>
              </a:rPr>
              <a:t>“Grading and vegetation removal shall be the minimum necessary to accommodate the development proposed. Removal should not occur more than 30 days prior to the start of construction. Open sand areas shall be temporarily stabilized during construction and all new and pre-existing open sand areas shall be permanently stabilized with appropriate vegetation.” </a:t>
            </a:r>
            <a:r>
              <a:rPr lang="en-US" sz="2000" i="1" dirty="0"/>
              <a:t>– Grading and vegetation removal will be conducted in accordance with engineer’s technical memo; sand will be retained during construction and overlain atop the BPS; BPS will be immediately revegetated and monitored.</a:t>
            </a:r>
          </a:p>
          <a:p>
            <a:r>
              <a:rPr lang="en-US" sz="2000" dirty="0">
                <a:solidFill>
                  <a:schemeClr val="bg1"/>
                </a:solidFill>
              </a:rPr>
              <a:t>County Goal 18, Section 4.2 recognizes: </a:t>
            </a:r>
            <a:r>
              <a:rPr lang="en-US" sz="2000" i="1" dirty="0">
                <a:solidFill>
                  <a:schemeClr val="bg1"/>
                </a:solidFill>
              </a:rPr>
              <a:t>“In cases of severe erosion, it may be necessary to use some means of structural shoreline stabilization such as a </a:t>
            </a:r>
            <a:r>
              <a:rPr lang="en-US" sz="2000" i="1" dirty="0" err="1">
                <a:solidFill>
                  <a:schemeClr val="bg1"/>
                </a:solidFill>
              </a:rPr>
              <a:t>revement</a:t>
            </a:r>
            <a:r>
              <a:rPr lang="en-US" sz="2000" i="1" dirty="0">
                <a:solidFill>
                  <a:schemeClr val="bg1"/>
                </a:solidFill>
              </a:rPr>
              <a:t> or seawall.  These structures, when properly designed, can withstand the force of ocean waves and protect the shoreline behind them. * * * Revetments, especially riprap revetments, have the least potential for visual disruption because they may be covered by summer sand build-up.” </a:t>
            </a:r>
            <a:r>
              <a:rPr lang="en-US" sz="2000" i="1" dirty="0"/>
              <a:t>– Proposed BPS is rip rap, which will be covered in sand and replanted with native vegetation – least potential for visual disruption.</a:t>
            </a:r>
          </a:p>
        </p:txBody>
      </p:sp>
      <p:sp>
        <p:nvSpPr>
          <p:cNvPr id="6" name="Slide Number Placeholder 5">
            <a:extLst>
              <a:ext uri="{FF2B5EF4-FFF2-40B4-BE49-F238E27FC236}">
                <a16:creationId xmlns:a16="http://schemas.microsoft.com/office/drawing/2014/main" id="{96D8576F-CE11-41A3-86A3-2001F9C6B7CA}"/>
              </a:ext>
            </a:extLst>
          </p:cNvPr>
          <p:cNvSpPr>
            <a:spLocks noGrp="1"/>
          </p:cNvSpPr>
          <p:nvPr>
            <p:ph type="sldNum" sz="quarter" idx="12"/>
          </p:nvPr>
        </p:nvSpPr>
        <p:spPr/>
        <p:txBody>
          <a:bodyPr/>
          <a:lstStyle/>
          <a:p>
            <a:fld id="{6ECA1FC4-7A5B-4278-9BF1-48A42DE10085}" type="slidenum">
              <a:rPr lang="en-US" smtClean="0"/>
              <a:t>76</a:t>
            </a:fld>
            <a:endParaRPr lang="en-US" dirty="0"/>
          </a:p>
        </p:txBody>
      </p:sp>
    </p:spTree>
    <p:extLst>
      <p:ext uri="{BB962C8B-B14F-4D97-AF65-F5344CB8AC3E}">
        <p14:creationId xmlns:p14="http://schemas.microsoft.com/office/powerpoint/2010/main" val="307800549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B27D8-4D90-4EF2-A6F8-195A892A04B3}"/>
              </a:ext>
            </a:extLst>
          </p:cNvPr>
          <p:cNvSpPr>
            <a:spLocks noGrp="1"/>
          </p:cNvSpPr>
          <p:nvPr>
            <p:ph type="title"/>
          </p:nvPr>
        </p:nvSpPr>
        <p:spPr/>
        <p:txBody>
          <a:bodyPr>
            <a:normAutofit fontScale="90000"/>
          </a:bodyPr>
          <a:lstStyle/>
          <a:p>
            <a:pPr algn="ctr"/>
            <a:r>
              <a:rPr lang="en-US" dirty="0">
                <a:solidFill>
                  <a:schemeClr val="bg1"/>
                </a:solidFill>
              </a:rPr>
              <a:t>Comprehensive Plan</a:t>
            </a:r>
            <a:br>
              <a:rPr lang="en-US" dirty="0">
                <a:solidFill>
                  <a:schemeClr val="bg1"/>
                </a:solidFill>
              </a:rPr>
            </a:br>
            <a:r>
              <a:rPr lang="en-US" dirty="0">
                <a:solidFill>
                  <a:schemeClr val="bg1"/>
                </a:solidFill>
              </a:rPr>
              <a:t>Barview/Watseco/Twin Rocks Community Plan</a:t>
            </a:r>
          </a:p>
        </p:txBody>
      </p:sp>
      <p:sp>
        <p:nvSpPr>
          <p:cNvPr id="3" name="Content Placeholder 2">
            <a:extLst>
              <a:ext uri="{FF2B5EF4-FFF2-40B4-BE49-F238E27FC236}">
                <a16:creationId xmlns:a16="http://schemas.microsoft.com/office/drawing/2014/main" id="{2293422F-A4EB-4AA4-9AF7-FD376B72B46F}"/>
              </a:ext>
            </a:extLst>
          </p:cNvPr>
          <p:cNvSpPr>
            <a:spLocks noGrp="1"/>
          </p:cNvSpPr>
          <p:nvPr>
            <p:ph idx="1"/>
          </p:nvPr>
        </p:nvSpPr>
        <p:spPr/>
        <p:txBody>
          <a:bodyPr>
            <a:normAutofit/>
          </a:bodyPr>
          <a:lstStyle/>
          <a:p>
            <a:r>
              <a:rPr lang="en-US" dirty="0">
                <a:solidFill>
                  <a:schemeClr val="bg1"/>
                </a:solidFill>
              </a:rPr>
              <a:t>Goal 1 - </a:t>
            </a:r>
            <a:r>
              <a:rPr lang="en-US" sz="1800" b="0" i="0" u="none" strike="noStrike" baseline="0" dirty="0">
                <a:solidFill>
                  <a:schemeClr val="bg1"/>
                </a:solidFill>
              </a:rPr>
              <a:t>Barview/Watseco/Twin Rocks will be an attractive, </a:t>
            </a:r>
            <a:r>
              <a:rPr lang="en-US" sz="1800" b="0" i="0" u="none" strike="noStrike" baseline="0" dirty="0">
                <a:highlight>
                  <a:srgbClr val="FFFF00"/>
                </a:highlight>
              </a:rPr>
              <a:t>safe</a:t>
            </a:r>
            <a:r>
              <a:rPr lang="en-US" sz="1800" b="0" i="0" u="none" strike="noStrike" baseline="0" dirty="0">
                <a:solidFill>
                  <a:schemeClr val="bg1"/>
                </a:solidFill>
              </a:rPr>
              <a:t> and clean small town.  </a:t>
            </a:r>
            <a:r>
              <a:rPr lang="en-US" sz="1800" b="0" i="0" u="none" strike="noStrike" baseline="0" dirty="0"/>
              <a:t>The proposed BPS is designed to address a significant safety threat for this community.  </a:t>
            </a:r>
          </a:p>
          <a:p>
            <a:r>
              <a:rPr lang="en-US" sz="1800" b="0" i="0" u="none" strike="noStrike" baseline="0" dirty="0">
                <a:solidFill>
                  <a:schemeClr val="bg1"/>
                </a:solidFill>
              </a:rPr>
              <a:t>Goal 2: Barview/Watseco/Twin Rocks will have safe drinking water and sanitation.  </a:t>
            </a:r>
            <a:r>
              <a:rPr lang="en-US" sz="1800" b="0" i="0" u="none" strike="noStrike" baseline="0" dirty="0"/>
              <a:t>The proposed BPS is designed to protect the drinking water and sanitation infrastructure from destruction due to waive action.  </a:t>
            </a:r>
          </a:p>
          <a:p>
            <a:pPr algn="l"/>
            <a:r>
              <a:rPr lang="en-US" sz="1800" dirty="0">
                <a:solidFill>
                  <a:schemeClr val="bg1"/>
                </a:solidFill>
              </a:rPr>
              <a:t>Buildable Lands Inventory “</a:t>
            </a:r>
            <a:r>
              <a:rPr lang="en-US" sz="1800" b="0" i="0" u="none" strike="noStrike" baseline="0" dirty="0">
                <a:solidFill>
                  <a:schemeClr val="bg1"/>
                </a:solidFill>
              </a:rPr>
              <a:t>the Buildable Lands Inventory determined that 798 potential residential lots could be developed in Barview/Watseco/Twin Rocks.”   </a:t>
            </a:r>
            <a:r>
              <a:rPr lang="en-US" sz="1800" b="0" i="0" u="none" strike="noStrike" baseline="0" dirty="0"/>
              <a:t>The proposed BPS helps to ensure that the area is able to deliver the anticipated safe residential uses as the community plan and BLI anticipate.  </a:t>
            </a:r>
          </a:p>
          <a:p>
            <a:pPr algn="l"/>
            <a:r>
              <a:rPr lang="en-US" sz="1800" dirty="0">
                <a:solidFill>
                  <a:schemeClr val="bg1"/>
                </a:solidFill>
              </a:rPr>
              <a:t>Community Plan zoning “</a:t>
            </a:r>
            <a:r>
              <a:rPr lang="en-US" sz="1800" b="0" i="0" u="none" strike="noStrike" baseline="0" dirty="0">
                <a:solidFill>
                  <a:schemeClr val="bg1"/>
                </a:solidFill>
              </a:rPr>
              <a:t>SECTION 3.011: COMMUNITY SINGLE FAMILY RESIDENTIAL ZONE (CSFR)</a:t>
            </a:r>
          </a:p>
          <a:p>
            <a:pPr algn="l"/>
            <a:r>
              <a:rPr lang="en-US" sz="1800" b="0" i="0" u="none" strike="noStrike" baseline="0" dirty="0">
                <a:solidFill>
                  <a:schemeClr val="bg1"/>
                </a:solidFill>
              </a:rPr>
              <a:t>(1) PURPOSE: The purpose of the CSFR zone is to provide for the creation and use of</a:t>
            </a:r>
          </a:p>
          <a:p>
            <a:pPr algn="l"/>
            <a:r>
              <a:rPr lang="en-US" sz="1800" b="0" i="0" u="none" strike="noStrike" baseline="0" dirty="0">
                <a:solidFill>
                  <a:schemeClr val="bg1"/>
                </a:solidFill>
              </a:rPr>
              <a:t>small-acreage residential homesites. Land that is suitable for Community Single Family</a:t>
            </a:r>
          </a:p>
          <a:p>
            <a:pPr algn="l"/>
            <a:r>
              <a:rPr lang="en-US" sz="1800" b="0" i="0" u="none" strike="noStrike" baseline="0" dirty="0">
                <a:solidFill>
                  <a:schemeClr val="bg1"/>
                </a:solidFill>
              </a:rPr>
              <a:t>Residential use is located within an unincorporated community boundary and is</a:t>
            </a:r>
          </a:p>
          <a:p>
            <a:pPr algn="l"/>
            <a:r>
              <a:rPr lang="en-US" sz="1800" b="0" i="0" u="none" strike="noStrike" baseline="0" dirty="0">
                <a:solidFill>
                  <a:schemeClr val="bg1"/>
                </a:solidFill>
              </a:rPr>
              <a:t>physically capable of having homesites. </a:t>
            </a:r>
            <a:r>
              <a:rPr lang="en-US" sz="1800" b="0" i="0" u="none" strike="noStrike" baseline="0" dirty="0"/>
              <a:t> The proposed BPS helps to ensure this policy is realized.</a:t>
            </a:r>
            <a:endParaRPr lang="en-US" dirty="0">
              <a:solidFill>
                <a:schemeClr val="bg1"/>
              </a:solidFill>
            </a:endParaRPr>
          </a:p>
        </p:txBody>
      </p:sp>
      <p:sp>
        <p:nvSpPr>
          <p:cNvPr id="4" name="Slide Number Placeholder 3">
            <a:extLst>
              <a:ext uri="{FF2B5EF4-FFF2-40B4-BE49-F238E27FC236}">
                <a16:creationId xmlns:a16="http://schemas.microsoft.com/office/drawing/2014/main" id="{94D57F31-607B-419D-AE1E-4A783786E849}"/>
              </a:ext>
            </a:extLst>
          </p:cNvPr>
          <p:cNvSpPr>
            <a:spLocks noGrp="1"/>
          </p:cNvSpPr>
          <p:nvPr>
            <p:ph type="sldNum" sz="quarter" idx="12"/>
          </p:nvPr>
        </p:nvSpPr>
        <p:spPr/>
        <p:txBody>
          <a:bodyPr/>
          <a:lstStyle/>
          <a:p>
            <a:fld id="{6ECA1FC4-7A5B-4278-9BF1-48A42DE10085}" type="slidenum">
              <a:rPr lang="en-US" smtClean="0"/>
              <a:t>77</a:t>
            </a:fld>
            <a:endParaRPr lang="en-US"/>
          </a:p>
        </p:txBody>
      </p:sp>
      <p:pic>
        <p:nvPicPr>
          <p:cNvPr id="5" name="Picture 4">
            <a:extLst>
              <a:ext uri="{FF2B5EF4-FFF2-40B4-BE49-F238E27FC236}">
                <a16:creationId xmlns:a16="http://schemas.microsoft.com/office/drawing/2014/main" id="{D79D354D-E790-4B5B-A02B-DC4486C954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40" y="6070622"/>
            <a:ext cx="2475781" cy="722103"/>
          </a:xfrm>
          <a:prstGeom prst="rect">
            <a:avLst/>
          </a:prstGeom>
        </p:spPr>
      </p:pic>
    </p:spTree>
    <p:extLst>
      <p:ext uri="{BB962C8B-B14F-4D97-AF65-F5344CB8AC3E}">
        <p14:creationId xmlns:p14="http://schemas.microsoft.com/office/powerpoint/2010/main" val="260985201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471F8-922B-4E9A-98B4-8D6057C8F3E4}"/>
              </a:ext>
            </a:extLst>
          </p:cNvPr>
          <p:cNvSpPr>
            <a:spLocks noGrp="1"/>
          </p:cNvSpPr>
          <p:nvPr>
            <p:ph type="title"/>
          </p:nvPr>
        </p:nvSpPr>
        <p:spPr/>
        <p:txBody>
          <a:bodyPr/>
          <a:lstStyle/>
          <a:p>
            <a:r>
              <a:rPr lang="en-US" dirty="0">
                <a:solidFill>
                  <a:schemeClr val="bg1"/>
                </a:solidFill>
              </a:rPr>
              <a:t>Tillamook County Land Use Ordinance</a:t>
            </a:r>
          </a:p>
        </p:txBody>
      </p:sp>
      <p:pic>
        <p:nvPicPr>
          <p:cNvPr id="4" name="Picture 3">
            <a:extLst>
              <a:ext uri="{FF2B5EF4-FFF2-40B4-BE49-F238E27FC236}">
                <a16:creationId xmlns:a16="http://schemas.microsoft.com/office/drawing/2014/main" id="{4BF3D30C-9EFD-433D-99DF-C497D075EB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40" y="6070622"/>
            <a:ext cx="2475781" cy="722103"/>
          </a:xfrm>
          <a:prstGeom prst="rect">
            <a:avLst/>
          </a:prstGeom>
        </p:spPr>
      </p:pic>
      <p:sp>
        <p:nvSpPr>
          <p:cNvPr id="5" name="Content Placeholder 2">
            <a:extLst>
              <a:ext uri="{FF2B5EF4-FFF2-40B4-BE49-F238E27FC236}">
                <a16:creationId xmlns:a16="http://schemas.microsoft.com/office/drawing/2014/main" id="{FEE71AB3-BBB9-4E5F-930D-0903599C3C33}"/>
              </a:ext>
            </a:extLst>
          </p:cNvPr>
          <p:cNvSpPr txBox="1">
            <a:spLocks/>
          </p:cNvSpPr>
          <p:nvPr/>
        </p:nvSpPr>
        <p:spPr>
          <a:xfrm>
            <a:off x="990600" y="1440180"/>
            <a:ext cx="10645140" cy="53481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solidFill>
                  <a:schemeClr val="bg1"/>
                </a:solidFill>
              </a:rPr>
              <a:t>Community Medium Density Urban Residential Zone (CR-2) (TCLUO 3.014):</a:t>
            </a:r>
          </a:p>
          <a:p>
            <a:pPr lvl="1"/>
            <a:r>
              <a:rPr lang="en-US" sz="2800" b="1" i="1" dirty="0">
                <a:solidFill>
                  <a:schemeClr val="bg1"/>
                </a:solidFill>
              </a:rPr>
              <a:t>USES PERMITTED OUTRIGHT:</a:t>
            </a:r>
            <a:endParaRPr lang="en-US" sz="2800" dirty="0">
              <a:solidFill>
                <a:schemeClr val="bg1"/>
              </a:solidFill>
            </a:endParaRPr>
          </a:p>
          <a:p>
            <a:pPr lvl="2"/>
            <a:r>
              <a:rPr lang="en-US" sz="2400" i="1" dirty="0">
                <a:solidFill>
                  <a:schemeClr val="bg1"/>
                </a:solidFill>
              </a:rPr>
              <a:t>“(a) One or two-family dwelling.”</a:t>
            </a:r>
          </a:p>
          <a:p>
            <a:r>
              <a:rPr lang="en-US" sz="3200" dirty="0">
                <a:solidFill>
                  <a:schemeClr val="bg1"/>
                </a:solidFill>
              </a:rPr>
              <a:t>The proposal is accessory to permitted residential uses and essential for their survival.</a:t>
            </a:r>
          </a:p>
          <a:p>
            <a:r>
              <a:rPr lang="en-US" sz="3200" dirty="0">
                <a:solidFill>
                  <a:schemeClr val="bg1"/>
                </a:solidFill>
              </a:rPr>
              <a:t>No prohibitions on BPS in CR-2 zone.</a:t>
            </a:r>
          </a:p>
          <a:p>
            <a:r>
              <a:rPr lang="en-US" sz="3200" i="1" dirty="0">
                <a:solidFill>
                  <a:schemeClr val="bg1"/>
                </a:solidFill>
              </a:rPr>
              <a:t>See </a:t>
            </a:r>
            <a:r>
              <a:rPr lang="en-US" sz="3200" dirty="0">
                <a:solidFill>
                  <a:schemeClr val="bg1"/>
                </a:solidFill>
              </a:rPr>
              <a:t>page 77 of applicants’ narrative.</a:t>
            </a:r>
            <a:endParaRPr lang="en-US" sz="3200" i="1" dirty="0">
              <a:solidFill>
                <a:schemeClr val="bg1"/>
              </a:solidFill>
            </a:endParaRPr>
          </a:p>
        </p:txBody>
      </p:sp>
      <p:sp>
        <p:nvSpPr>
          <p:cNvPr id="6" name="Slide Number Placeholder 5">
            <a:extLst>
              <a:ext uri="{FF2B5EF4-FFF2-40B4-BE49-F238E27FC236}">
                <a16:creationId xmlns:a16="http://schemas.microsoft.com/office/drawing/2014/main" id="{6F401718-4609-4677-8BD4-D2AB64D9E03B}"/>
              </a:ext>
            </a:extLst>
          </p:cNvPr>
          <p:cNvSpPr>
            <a:spLocks noGrp="1"/>
          </p:cNvSpPr>
          <p:nvPr>
            <p:ph type="sldNum" sz="quarter" idx="12"/>
          </p:nvPr>
        </p:nvSpPr>
        <p:spPr/>
        <p:txBody>
          <a:bodyPr/>
          <a:lstStyle/>
          <a:p>
            <a:fld id="{6ECA1FC4-7A5B-4278-9BF1-48A42DE10085}" type="slidenum">
              <a:rPr lang="en-US" smtClean="0"/>
              <a:t>78</a:t>
            </a:fld>
            <a:endParaRPr lang="en-US"/>
          </a:p>
        </p:txBody>
      </p:sp>
    </p:spTree>
    <p:extLst>
      <p:ext uri="{BB962C8B-B14F-4D97-AF65-F5344CB8AC3E}">
        <p14:creationId xmlns:p14="http://schemas.microsoft.com/office/powerpoint/2010/main" val="287137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471F8-922B-4E9A-98B4-8D6057C8F3E4}"/>
              </a:ext>
            </a:extLst>
          </p:cNvPr>
          <p:cNvSpPr>
            <a:spLocks noGrp="1"/>
          </p:cNvSpPr>
          <p:nvPr>
            <p:ph type="title"/>
          </p:nvPr>
        </p:nvSpPr>
        <p:spPr/>
        <p:txBody>
          <a:bodyPr/>
          <a:lstStyle/>
          <a:p>
            <a:r>
              <a:rPr lang="en-US" dirty="0">
                <a:solidFill>
                  <a:schemeClr val="bg1"/>
                </a:solidFill>
              </a:rPr>
              <a:t>Tillamook County Land Use Ordinance</a:t>
            </a:r>
          </a:p>
        </p:txBody>
      </p:sp>
      <p:pic>
        <p:nvPicPr>
          <p:cNvPr id="4" name="Picture 3">
            <a:extLst>
              <a:ext uri="{FF2B5EF4-FFF2-40B4-BE49-F238E27FC236}">
                <a16:creationId xmlns:a16="http://schemas.microsoft.com/office/drawing/2014/main" id="{4BF3D30C-9EFD-433D-99DF-C497D075EB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40" y="6070622"/>
            <a:ext cx="2475781" cy="722103"/>
          </a:xfrm>
          <a:prstGeom prst="rect">
            <a:avLst/>
          </a:prstGeom>
        </p:spPr>
      </p:pic>
      <p:sp>
        <p:nvSpPr>
          <p:cNvPr id="5" name="Content Placeholder 2">
            <a:extLst>
              <a:ext uri="{FF2B5EF4-FFF2-40B4-BE49-F238E27FC236}">
                <a16:creationId xmlns:a16="http://schemas.microsoft.com/office/drawing/2014/main" id="{FEE71AB3-BBB9-4E5F-930D-0903599C3C33}"/>
              </a:ext>
            </a:extLst>
          </p:cNvPr>
          <p:cNvSpPr txBox="1">
            <a:spLocks/>
          </p:cNvSpPr>
          <p:nvPr/>
        </p:nvSpPr>
        <p:spPr>
          <a:xfrm>
            <a:off x="990600" y="1440180"/>
            <a:ext cx="10645140" cy="53481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solidFill>
                  <a:schemeClr val="bg1"/>
                </a:solidFill>
              </a:rPr>
              <a:t>Flood Hazard Overlay (FH) (TCLUO 3.510):</a:t>
            </a:r>
          </a:p>
          <a:p>
            <a:pPr lvl="1"/>
            <a:r>
              <a:rPr lang="en-US" sz="3200" dirty="0">
                <a:solidFill>
                  <a:schemeClr val="bg1"/>
                </a:solidFill>
              </a:rPr>
              <a:t>The proposal meets all development standards in FH zone. </a:t>
            </a:r>
          </a:p>
          <a:p>
            <a:pPr lvl="1"/>
            <a:r>
              <a:rPr lang="en-US" sz="3200" i="1" dirty="0">
                <a:solidFill>
                  <a:schemeClr val="bg1"/>
                </a:solidFill>
              </a:rPr>
              <a:t>See </a:t>
            </a:r>
            <a:r>
              <a:rPr lang="en-US" sz="3200" dirty="0">
                <a:solidFill>
                  <a:schemeClr val="bg1"/>
                </a:solidFill>
              </a:rPr>
              <a:t>pages 78-87 of applicants’ narrative.</a:t>
            </a:r>
            <a:endParaRPr lang="en-US" i="1" dirty="0">
              <a:solidFill>
                <a:schemeClr val="bg1"/>
              </a:solidFill>
            </a:endParaRPr>
          </a:p>
        </p:txBody>
      </p:sp>
      <p:sp>
        <p:nvSpPr>
          <p:cNvPr id="6" name="Slide Number Placeholder 5">
            <a:extLst>
              <a:ext uri="{FF2B5EF4-FFF2-40B4-BE49-F238E27FC236}">
                <a16:creationId xmlns:a16="http://schemas.microsoft.com/office/drawing/2014/main" id="{89E5A5BD-2994-491C-ADF7-B84FFB10F912}"/>
              </a:ext>
            </a:extLst>
          </p:cNvPr>
          <p:cNvSpPr>
            <a:spLocks noGrp="1"/>
          </p:cNvSpPr>
          <p:nvPr>
            <p:ph type="sldNum" sz="quarter" idx="12"/>
          </p:nvPr>
        </p:nvSpPr>
        <p:spPr/>
        <p:txBody>
          <a:bodyPr/>
          <a:lstStyle/>
          <a:p>
            <a:fld id="{6ECA1FC4-7A5B-4278-9BF1-48A42DE10085}" type="slidenum">
              <a:rPr lang="en-US" smtClean="0"/>
              <a:t>79</a:t>
            </a:fld>
            <a:endParaRPr lang="en-US"/>
          </a:p>
        </p:txBody>
      </p:sp>
    </p:spTree>
    <p:extLst>
      <p:ext uri="{BB962C8B-B14F-4D97-AF65-F5344CB8AC3E}">
        <p14:creationId xmlns:p14="http://schemas.microsoft.com/office/powerpoint/2010/main" val="11528581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A828E-A420-4DB1-9D29-AFE73CE499D5}"/>
              </a:ext>
            </a:extLst>
          </p:cNvPr>
          <p:cNvSpPr>
            <a:spLocks noGrp="1"/>
          </p:cNvSpPr>
          <p:nvPr>
            <p:ph type="title"/>
          </p:nvPr>
        </p:nvSpPr>
        <p:spPr>
          <a:xfrm>
            <a:off x="838200" y="136525"/>
            <a:ext cx="10515600" cy="953721"/>
          </a:xfrm>
        </p:spPr>
        <p:txBody>
          <a:bodyPr/>
          <a:lstStyle/>
          <a:p>
            <a:pPr algn="ctr"/>
            <a:r>
              <a:rPr lang="en-US" dirty="0">
                <a:solidFill>
                  <a:schemeClr val="bg1"/>
                </a:solidFill>
              </a:rPr>
              <a:t>Goal 18 Exception Framework</a:t>
            </a:r>
          </a:p>
        </p:txBody>
      </p:sp>
      <p:sp>
        <p:nvSpPr>
          <p:cNvPr id="3" name="Content Placeholder 2">
            <a:extLst>
              <a:ext uri="{FF2B5EF4-FFF2-40B4-BE49-F238E27FC236}">
                <a16:creationId xmlns:a16="http://schemas.microsoft.com/office/drawing/2014/main" id="{B506A99C-5936-4E28-A22C-5E6B84B87E65}"/>
              </a:ext>
            </a:extLst>
          </p:cNvPr>
          <p:cNvSpPr>
            <a:spLocks noGrp="1"/>
          </p:cNvSpPr>
          <p:nvPr>
            <p:ph idx="1"/>
          </p:nvPr>
        </p:nvSpPr>
        <p:spPr>
          <a:xfrm>
            <a:off x="838200" y="1090247"/>
            <a:ext cx="10515600" cy="5214760"/>
          </a:xfrm>
        </p:spPr>
        <p:txBody>
          <a:bodyPr>
            <a:normAutofit/>
          </a:bodyPr>
          <a:lstStyle/>
          <a:p>
            <a:r>
              <a:rPr lang="en-US" dirty="0">
                <a:solidFill>
                  <a:schemeClr val="bg1"/>
                </a:solidFill>
              </a:rPr>
              <a:t>Goal 18, Implementation Measure (5):</a:t>
            </a:r>
          </a:p>
          <a:p>
            <a:pPr marL="457200" lvl="1" indent="0">
              <a:buNone/>
            </a:pPr>
            <a:r>
              <a:rPr lang="en-US" i="1" dirty="0">
                <a:solidFill>
                  <a:schemeClr val="bg1"/>
                </a:solidFill>
              </a:rPr>
              <a:t>“Permits for beachfront protective structures shall be issued only where </a:t>
            </a:r>
            <a:r>
              <a:rPr lang="en-US" i="1" dirty="0">
                <a:highlight>
                  <a:srgbClr val="FFFF00"/>
                </a:highlight>
              </a:rPr>
              <a:t>development existed on January 1, 1977</a:t>
            </a:r>
            <a:r>
              <a:rPr lang="en-US" i="1" dirty="0">
                <a:solidFill>
                  <a:schemeClr val="bg1"/>
                </a:solidFill>
              </a:rPr>
              <a:t>. </a:t>
            </a:r>
            <a:r>
              <a:rPr lang="en-US" i="1" dirty="0">
                <a:highlight>
                  <a:srgbClr val="FFFF00"/>
                </a:highlight>
              </a:rPr>
              <a:t>Local comprehensive plans shall identify areas where development existed on January 1, 1977</a:t>
            </a:r>
            <a:r>
              <a:rPr lang="en-US" i="1" dirty="0">
                <a:solidFill>
                  <a:schemeClr val="bg1"/>
                </a:solidFill>
              </a:rPr>
              <a:t>. For the purposes of this requirement and Implementation Measure 7 ‘development’ means houses, commercial and industrial buildings, and vacant subdivision lots which are physically improved through construction of streets and provision of utilities to the lot </a:t>
            </a:r>
            <a:r>
              <a:rPr lang="en-US" i="1" dirty="0">
                <a:highlight>
                  <a:srgbClr val="FFFF00"/>
                </a:highlight>
              </a:rPr>
              <a:t>and includes areas </a:t>
            </a:r>
            <a:r>
              <a:rPr lang="en-US" i="1" dirty="0">
                <a:solidFill>
                  <a:schemeClr val="bg1"/>
                </a:solidFill>
              </a:rPr>
              <a:t>where an </a:t>
            </a:r>
            <a:r>
              <a:rPr lang="en-US" i="1" dirty="0">
                <a:highlight>
                  <a:srgbClr val="FFFF00"/>
                </a:highlight>
              </a:rPr>
              <a:t>exception to </a:t>
            </a:r>
            <a:r>
              <a:rPr lang="en-US" i="1" dirty="0">
                <a:highlight>
                  <a:srgbClr val="00FF00"/>
                </a:highlight>
              </a:rPr>
              <a:t>(2) above </a:t>
            </a:r>
            <a:r>
              <a:rPr lang="en-US" i="1" dirty="0">
                <a:highlight>
                  <a:srgbClr val="FFFF00"/>
                </a:highlight>
              </a:rPr>
              <a:t>has been approved</a:t>
            </a:r>
            <a:r>
              <a:rPr lang="en-US" i="1" dirty="0">
                <a:solidFill>
                  <a:schemeClr val="bg1"/>
                </a:solidFill>
                <a:highlight>
                  <a:srgbClr val="FFFF00"/>
                </a:highlight>
              </a:rPr>
              <a:t>. </a:t>
            </a:r>
            <a:r>
              <a:rPr lang="en-US" i="1" dirty="0">
                <a:solidFill>
                  <a:schemeClr val="bg1"/>
                </a:solidFill>
              </a:rPr>
              <a:t>The criteria for review of all shore and beachfront protective structures shall provide that:</a:t>
            </a:r>
          </a:p>
          <a:p>
            <a:pPr marL="457200" lvl="1" indent="0">
              <a:buNone/>
            </a:pPr>
            <a:r>
              <a:rPr lang="en-US" i="1" dirty="0">
                <a:solidFill>
                  <a:schemeClr val="bg1"/>
                </a:solidFill>
              </a:rPr>
              <a:t>	“(a) visual impacts are minimized;</a:t>
            </a:r>
          </a:p>
          <a:p>
            <a:pPr marL="457200" lvl="1" indent="0">
              <a:buNone/>
            </a:pPr>
            <a:r>
              <a:rPr lang="en-US" i="1" dirty="0">
                <a:solidFill>
                  <a:schemeClr val="bg1"/>
                </a:solidFill>
              </a:rPr>
              <a:t>	“(b) necessary access to the beach is maintained;</a:t>
            </a:r>
          </a:p>
          <a:p>
            <a:pPr marL="457200" lvl="1" indent="0">
              <a:buNone/>
            </a:pPr>
            <a:r>
              <a:rPr lang="en-US" i="1" dirty="0">
                <a:solidFill>
                  <a:schemeClr val="bg1"/>
                </a:solidFill>
              </a:rPr>
              <a:t>	“(c) negative impacts on adjacent property are minimized; and</a:t>
            </a:r>
          </a:p>
          <a:p>
            <a:pPr marL="457200" lvl="1" indent="0">
              <a:buNone/>
            </a:pPr>
            <a:r>
              <a:rPr lang="en-US" i="1" dirty="0">
                <a:solidFill>
                  <a:schemeClr val="bg1"/>
                </a:solidFill>
              </a:rPr>
              <a:t>	“(d) long-term or recurring costs to the public are avoided.”</a:t>
            </a:r>
          </a:p>
        </p:txBody>
      </p:sp>
      <p:pic>
        <p:nvPicPr>
          <p:cNvPr id="4" name="Picture 3">
            <a:extLst>
              <a:ext uri="{FF2B5EF4-FFF2-40B4-BE49-F238E27FC236}">
                <a16:creationId xmlns:a16="http://schemas.microsoft.com/office/drawing/2014/main" id="{2C6810D7-495A-4272-A298-9DDCC64D98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40" y="6070622"/>
            <a:ext cx="2475781" cy="722103"/>
          </a:xfrm>
          <a:prstGeom prst="rect">
            <a:avLst/>
          </a:prstGeom>
        </p:spPr>
      </p:pic>
      <p:sp>
        <p:nvSpPr>
          <p:cNvPr id="6" name="Slide Number Placeholder 5">
            <a:extLst>
              <a:ext uri="{FF2B5EF4-FFF2-40B4-BE49-F238E27FC236}">
                <a16:creationId xmlns:a16="http://schemas.microsoft.com/office/drawing/2014/main" id="{65F36A5F-F017-4E2B-B856-448248C56056}"/>
              </a:ext>
            </a:extLst>
          </p:cNvPr>
          <p:cNvSpPr>
            <a:spLocks noGrp="1"/>
          </p:cNvSpPr>
          <p:nvPr>
            <p:ph type="sldNum" sz="quarter" idx="12"/>
          </p:nvPr>
        </p:nvSpPr>
        <p:spPr/>
        <p:txBody>
          <a:bodyPr/>
          <a:lstStyle/>
          <a:p>
            <a:fld id="{6ECA1FC4-7A5B-4278-9BF1-48A42DE10085}" type="slidenum">
              <a:rPr lang="en-US" smtClean="0"/>
              <a:t>8</a:t>
            </a:fld>
            <a:endParaRPr lang="en-US"/>
          </a:p>
        </p:txBody>
      </p:sp>
    </p:spTree>
    <p:extLst>
      <p:ext uri="{BB962C8B-B14F-4D97-AF65-F5344CB8AC3E}">
        <p14:creationId xmlns:p14="http://schemas.microsoft.com/office/powerpoint/2010/main" val="16003905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471F8-922B-4E9A-98B4-8D6057C8F3E4}"/>
              </a:ext>
            </a:extLst>
          </p:cNvPr>
          <p:cNvSpPr>
            <a:spLocks noGrp="1"/>
          </p:cNvSpPr>
          <p:nvPr>
            <p:ph type="title"/>
          </p:nvPr>
        </p:nvSpPr>
        <p:spPr/>
        <p:txBody>
          <a:bodyPr/>
          <a:lstStyle/>
          <a:p>
            <a:r>
              <a:rPr lang="en-US" dirty="0">
                <a:solidFill>
                  <a:schemeClr val="bg1"/>
                </a:solidFill>
              </a:rPr>
              <a:t>Tillamook County Land Use Ordinance</a:t>
            </a:r>
          </a:p>
        </p:txBody>
      </p:sp>
      <p:pic>
        <p:nvPicPr>
          <p:cNvPr id="4" name="Picture 3">
            <a:extLst>
              <a:ext uri="{FF2B5EF4-FFF2-40B4-BE49-F238E27FC236}">
                <a16:creationId xmlns:a16="http://schemas.microsoft.com/office/drawing/2014/main" id="{4BF3D30C-9EFD-433D-99DF-C497D075EB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40" y="6070622"/>
            <a:ext cx="2475781" cy="722103"/>
          </a:xfrm>
          <a:prstGeom prst="rect">
            <a:avLst/>
          </a:prstGeom>
        </p:spPr>
      </p:pic>
      <p:sp>
        <p:nvSpPr>
          <p:cNvPr id="5" name="Content Placeholder 2">
            <a:extLst>
              <a:ext uri="{FF2B5EF4-FFF2-40B4-BE49-F238E27FC236}">
                <a16:creationId xmlns:a16="http://schemas.microsoft.com/office/drawing/2014/main" id="{FEE71AB3-BBB9-4E5F-930D-0903599C3C33}"/>
              </a:ext>
            </a:extLst>
          </p:cNvPr>
          <p:cNvSpPr txBox="1">
            <a:spLocks/>
          </p:cNvSpPr>
          <p:nvPr/>
        </p:nvSpPr>
        <p:spPr>
          <a:xfrm>
            <a:off x="990600" y="1440180"/>
            <a:ext cx="10645140" cy="53481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solidFill>
                  <a:schemeClr val="bg1"/>
                </a:solidFill>
              </a:rPr>
              <a:t>Beach and Dune Overlay (BD) (TCLUO 3.530):</a:t>
            </a:r>
          </a:p>
          <a:p>
            <a:pPr lvl="1"/>
            <a:r>
              <a:rPr lang="en-US" sz="3200" dirty="0">
                <a:solidFill>
                  <a:schemeClr val="bg1"/>
                </a:solidFill>
              </a:rPr>
              <a:t>The proposal meets all development standards in BD zone. </a:t>
            </a:r>
          </a:p>
          <a:p>
            <a:pPr lvl="1"/>
            <a:r>
              <a:rPr lang="en-US" sz="3200" i="1" dirty="0">
                <a:solidFill>
                  <a:schemeClr val="bg1"/>
                </a:solidFill>
              </a:rPr>
              <a:t>See </a:t>
            </a:r>
            <a:r>
              <a:rPr lang="en-US" sz="3200" dirty="0">
                <a:solidFill>
                  <a:schemeClr val="bg1"/>
                </a:solidFill>
              </a:rPr>
              <a:t>pages 87-93 of applicants’ narrative.</a:t>
            </a:r>
            <a:endParaRPr lang="en-US" sz="2800" i="1" dirty="0">
              <a:solidFill>
                <a:schemeClr val="bg1"/>
              </a:solidFill>
            </a:endParaRPr>
          </a:p>
        </p:txBody>
      </p:sp>
      <p:sp>
        <p:nvSpPr>
          <p:cNvPr id="6" name="Slide Number Placeholder 5">
            <a:extLst>
              <a:ext uri="{FF2B5EF4-FFF2-40B4-BE49-F238E27FC236}">
                <a16:creationId xmlns:a16="http://schemas.microsoft.com/office/drawing/2014/main" id="{BBF5B44A-A75C-46B1-900E-5BE5A6A5ED87}"/>
              </a:ext>
            </a:extLst>
          </p:cNvPr>
          <p:cNvSpPr>
            <a:spLocks noGrp="1"/>
          </p:cNvSpPr>
          <p:nvPr>
            <p:ph type="sldNum" sz="quarter" idx="12"/>
          </p:nvPr>
        </p:nvSpPr>
        <p:spPr/>
        <p:txBody>
          <a:bodyPr/>
          <a:lstStyle/>
          <a:p>
            <a:fld id="{6ECA1FC4-7A5B-4278-9BF1-48A42DE10085}" type="slidenum">
              <a:rPr lang="en-US" smtClean="0"/>
              <a:t>80</a:t>
            </a:fld>
            <a:endParaRPr lang="en-US"/>
          </a:p>
        </p:txBody>
      </p:sp>
    </p:spTree>
    <p:extLst>
      <p:ext uri="{BB962C8B-B14F-4D97-AF65-F5344CB8AC3E}">
        <p14:creationId xmlns:p14="http://schemas.microsoft.com/office/powerpoint/2010/main" val="258035021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DBA50-CF96-4DBD-B7E8-464688D082C2}"/>
              </a:ext>
            </a:extLst>
          </p:cNvPr>
          <p:cNvSpPr>
            <a:spLocks noGrp="1"/>
          </p:cNvSpPr>
          <p:nvPr>
            <p:ph type="title"/>
          </p:nvPr>
        </p:nvSpPr>
        <p:spPr/>
        <p:txBody>
          <a:bodyPr/>
          <a:lstStyle/>
          <a:p>
            <a:pPr algn="ctr"/>
            <a:r>
              <a:rPr lang="en-US" dirty="0">
                <a:solidFill>
                  <a:schemeClr val="bg1"/>
                </a:solidFill>
              </a:rPr>
              <a:t>Summary</a:t>
            </a:r>
          </a:p>
        </p:txBody>
      </p:sp>
      <p:sp>
        <p:nvSpPr>
          <p:cNvPr id="3" name="Content Placeholder 2">
            <a:extLst>
              <a:ext uri="{FF2B5EF4-FFF2-40B4-BE49-F238E27FC236}">
                <a16:creationId xmlns:a16="http://schemas.microsoft.com/office/drawing/2014/main" id="{FB5193CC-B004-4BD4-B3FB-AFF29D036D25}"/>
              </a:ext>
            </a:extLst>
          </p:cNvPr>
          <p:cNvSpPr>
            <a:spLocks noGrp="1"/>
          </p:cNvSpPr>
          <p:nvPr>
            <p:ph idx="1"/>
          </p:nvPr>
        </p:nvSpPr>
        <p:spPr/>
        <p:txBody>
          <a:bodyPr/>
          <a:lstStyle/>
          <a:p>
            <a:r>
              <a:rPr lang="en-US" dirty="0">
                <a:solidFill>
                  <a:schemeClr val="bg1"/>
                </a:solidFill>
              </a:rPr>
              <a:t>Applicants respectfully request that you approve the proposed BPS under a Goal 18 exception;</a:t>
            </a:r>
          </a:p>
          <a:p>
            <a:r>
              <a:rPr lang="en-US" dirty="0">
                <a:solidFill>
                  <a:schemeClr val="bg1"/>
                </a:solidFill>
              </a:rPr>
              <a:t> and</a:t>
            </a:r>
          </a:p>
          <a:p>
            <a:r>
              <a:rPr lang="en-US" dirty="0">
                <a:solidFill>
                  <a:schemeClr val="bg1"/>
                </a:solidFill>
              </a:rPr>
              <a:t>Applicants respectfully request that you also approve the requested BPS in the alternative as allowed under Goal 18 without any need for a further goal exception.  </a:t>
            </a:r>
          </a:p>
          <a:p>
            <a:r>
              <a:rPr lang="en-US" dirty="0">
                <a:solidFill>
                  <a:schemeClr val="bg1"/>
                </a:solidFill>
              </a:rPr>
              <a:t>Thank you and staff for your time and consideration.</a:t>
            </a:r>
          </a:p>
        </p:txBody>
      </p:sp>
      <p:sp>
        <p:nvSpPr>
          <p:cNvPr id="4" name="Slide Number Placeholder 3">
            <a:extLst>
              <a:ext uri="{FF2B5EF4-FFF2-40B4-BE49-F238E27FC236}">
                <a16:creationId xmlns:a16="http://schemas.microsoft.com/office/drawing/2014/main" id="{AD553346-5746-4F4F-835D-737F3C3D4358}"/>
              </a:ext>
            </a:extLst>
          </p:cNvPr>
          <p:cNvSpPr>
            <a:spLocks noGrp="1"/>
          </p:cNvSpPr>
          <p:nvPr>
            <p:ph type="sldNum" sz="quarter" idx="12"/>
          </p:nvPr>
        </p:nvSpPr>
        <p:spPr/>
        <p:txBody>
          <a:bodyPr/>
          <a:lstStyle/>
          <a:p>
            <a:fld id="{6ECA1FC4-7A5B-4278-9BF1-48A42DE10085}" type="slidenum">
              <a:rPr lang="en-US" smtClean="0"/>
              <a:t>81</a:t>
            </a:fld>
            <a:endParaRPr lang="en-US"/>
          </a:p>
        </p:txBody>
      </p:sp>
      <p:pic>
        <p:nvPicPr>
          <p:cNvPr id="5" name="Picture 4">
            <a:extLst>
              <a:ext uri="{FF2B5EF4-FFF2-40B4-BE49-F238E27FC236}">
                <a16:creationId xmlns:a16="http://schemas.microsoft.com/office/drawing/2014/main" id="{98D705CE-D83F-48DE-843F-078B71D2FE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40" y="6070622"/>
            <a:ext cx="2475781" cy="722103"/>
          </a:xfrm>
          <a:prstGeom prst="rect">
            <a:avLst/>
          </a:prstGeom>
        </p:spPr>
      </p:pic>
    </p:spTree>
    <p:extLst>
      <p:ext uri="{BB962C8B-B14F-4D97-AF65-F5344CB8AC3E}">
        <p14:creationId xmlns:p14="http://schemas.microsoft.com/office/powerpoint/2010/main" val="2594967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FEBE4-8837-4682-BF58-F834FC9F51C7}"/>
              </a:ext>
            </a:extLst>
          </p:cNvPr>
          <p:cNvSpPr>
            <a:spLocks noGrp="1"/>
          </p:cNvSpPr>
          <p:nvPr>
            <p:ph type="title"/>
          </p:nvPr>
        </p:nvSpPr>
        <p:spPr>
          <a:xfrm>
            <a:off x="838200" y="365126"/>
            <a:ext cx="10515600" cy="888634"/>
          </a:xfrm>
        </p:spPr>
        <p:txBody>
          <a:bodyPr/>
          <a:lstStyle/>
          <a:p>
            <a:pPr algn="ctr"/>
            <a:r>
              <a:rPr lang="en-US" dirty="0">
                <a:solidFill>
                  <a:schemeClr val="bg1"/>
                </a:solidFill>
              </a:rPr>
              <a:t>The </a:t>
            </a:r>
            <a:r>
              <a:rPr lang="en-US" dirty="0">
                <a:highlight>
                  <a:srgbClr val="00FF00"/>
                </a:highlight>
              </a:rPr>
              <a:t>“(2) Above</a:t>
            </a:r>
            <a:r>
              <a:rPr lang="en-US" dirty="0">
                <a:solidFill>
                  <a:schemeClr val="bg1"/>
                </a:solidFill>
              </a:rPr>
              <a:t>”</a:t>
            </a:r>
          </a:p>
        </p:txBody>
      </p:sp>
      <p:sp>
        <p:nvSpPr>
          <p:cNvPr id="3" name="Content Placeholder 2">
            <a:extLst>
              <a:ext uri="{FF2B5EF4-FFF2-40B4-BE49-F238E27FC236}">
                <a16:creationId xmlns:a16="http://schemas.microsoft.com/office/drawing/2014/main" id="{09EB4FCA-AF66-4608-9ACF-9B2ADE73DDE2}"/>
              </a:ext>
            </a:extLst>
          </p:cNvPr>
          <p:cNvSpPr>
            <a:spLocks noGrp="1"/>
          </p:cNvSpPr>
          <p:nvPr>
            <p:ph idx="1"/>
          </p:nvPr>
        </p:nvSpPr>
        <p:spPr>
          <a:xfrm>
            <a:off x="167054" y="1433146"/>
            <a:ext cx="11803966" cy="4743817"/>
          </a:xfrm>
        </p:spPr>
        <p:txBody>
          <a:bodyPr>
            <a:normAutofit/>
          </a:bodyPr>
          <a:lstStyle/>
          <a:p>
            <a:r>
              <a:rPr lang="en-US" dirty="0">
                <a:solidFill>
                  <a:schemeClr val="bg1"/>
                </a:solidFill>
              </a:rPr>
              <a:t>Goal 18, </a:t>
            </a:r>
            <a:r>
              <a:rPr lang="en-US" dirty="0">
                <a:highlight>
                  <a:srgbClr val="00FF00"/>
                </a:highlight>
              </a:rPr>
              <a:t>“(2) above</a:t>
            </a:r>
            <a:r>
              <a:rPr lang="en-US" dirty="0">
                <a:solidFill>
                  <a:schemeClr val="bg1"/>
                </a:solidFill>
              </a:rPr>
              <a:t>” says: </a:t>
            </a:r>
          </a:p>
          <a:p>
            <a:pPr marL="0" indent="0">
              <a:buNone/>
            </a:pPr>
            <a:r>
              <a:rPr lang="en-US" dirty="0">
                <a:solidFill>
                  <a:schemeClr val="bg1"/>
                </a:solidFill>
              </a:rPr>
              <a:t>“Local governments *** </a:t>
            </a:r>
            <a:r>
              <a:rPr lang="en-US" dirty="0">
                <a:highlight>
                  <a:srgbClr val="FFFF00"/>
                </a:highlight>
              </a:rPr>
              <a:t>shall prohibit </a:t>
            </a:r>
            <a:r>
              <a:rPr lang="en-US" dirty="0">
                <a:solidFill>
                  <a:schemeClr val="bg1"/>
                </a:solidFill>
              </a:rPr>
              <a:t>residential developments *** on beaches, active foredunes, on other foredunes which are conditionally stable and </a:t>
            </a:r>
            <a:r>
              <a:rPr lang="en-US" dirty="0">
                <a:highlight>
                  <a:srgbClr val="FFFF00"/>
                </a:highlight>
              </a:rPr>
              <a:t>that are subject to ocean undercutting or wave overtopping </a:t>
            </a:r>
            <a:r>
              <a:rPr lang="en-US" dirty="0">
                <a:solidFill>
                  <a:schemeClr val="bg1"/>
                </a:solidFill>
              </a:rPr>
              <a:t>and on interdune areas (deflation plains) that are subject to ocean flooding.”</a:t>
            </a:r>
          </a:p>
          <a:p>
            <a:r>
              <a:rPr lang="en-US" dirty="0">
                <a:solidFill>
                  <a:schemeClr val="bg1"/>
                </a:solidFill>
              </a:rPr>
              <a:t>The requested exception will allow the existing residential development to be where it is, on a beach or dune subject to ocean undercutting and wave overtopping.</a:t>
            </a:r>
          </a:p>
          <a:p>
            <a:r>
              <a:rPr lang="en-US" dirty="0">
                <a:solidFill>
                  <a:schemeClr val="bg1"/>
                </a:solidFill>
              </a:rPr>
              <a:t>Goal 18(5) says that residential development that is allowed to be on dunes subject to ocean overtopping/undercutting under an exception, is entitled to shoreline protection.  </a:t>
            </a:r>
          </a:p>
          <a:p>
            <a:pPr marL="0" indent="0">
              <a:buNone/>
            </a:pPr>
            <a:endParaRPr lang="en-US" dirty="0">
              <a:solidFill>
                <a:schemeClr val="bg1"/>
              </a:solidFill>
            </a:endParaRPr>
          </a:p>
          <a:p>
            <a:endParaRPr lang="en-US" dirty="0"/>
          </a:p>
        </p:txBody>
      </p:sp>
      <p:sp>
        <p:nvSpPr>
          <p:cNvPr id="4" name="Slide Number Placeholder 3">
            <a:extLst>
              <a:ext uri="{FF2B5EF4-FFF2-40B4-BE49-F238E27FC236}">
                <a16:creationId xmlns:a16="http://schemas.microsoft.com/office/drawing/2014/main" id="{DB96F7B6-4FBB-4205-98FC-78EA53318E1F}"/>
              </a:ext>
            </a:extLst>
          </p:cNvPr>
          <p:cNvSpPr>
            <a:spLocks noGrp="1"/>
          </p:cNvSpPr>
          <p:nvPr>
            <p:ph type="sldNum" sz="quarter" idx="12"/>
          </p:nvPr>
        </p:nvSpPr>
        <p:spPr/>
        <p:txBody>
          <a:bodyPr/>
          <a:lstStyle/>
          <a:p>
            <a:fld id="{6ECA1FC4-7A5B-4278-9BF1-48A42DE10085}" type="slidenum">
              <a:rPr lang="en-US" smtClean="0"/>
              <a:t>9</a:t>
            </a:fld>
            <a:endParaRPr lang="en-US"/>
          </a:p>
        </p:txBody>
      </p:sp>
    </p:spTree>
    <p:extLst>
      <p:ext uri="{BB962C8B-B14F-4D97-AF65-F5344CB8AC3E}">
        <p14:creationId xmlns:p14="http://schemas.microsoft.com/office/powerpoint/2010/main" val="16883028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3047</TotalTime>
  <Words>5170</Words>
  <Application>Microsoft Office PowerPoint</Application>
  <PresentationFormat>Widescreen</PresentationFormat>
  <Paragraphs>347</Paragraphs>
  <Slides>81</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81</vt:i4>
      </vt:variant>
    </vt:vector>
  </HeadingPairs>
  <TitlesOfParts>
    <vt:vector size="86" baseType="lpstr">
      <vt:lpstr>Arial</vt:lpstr>
      <vt:lpstr>Calibri</vt:lpstr>
      <vt:lpstr>Calibri Light</vt:lpstr>
      <vt:lpstr>Wingdings</vt:lpstr>
      <vt:lpstr>Office Theme</vt:lpstr>
      <vt:lpstr>Pine Beach Combined Application for Shoreline Protection Tillamook County Planning Commission May 27, 2021</vt:lpstr>
      <vt:lpstr>Presentation organization</vt:lpstr>
      <vt:lpstr>Subject Properties</vt:lpstr>
      <vt:lpstr>PowerPoint Presentation</vt:lpstr>
      <vt:lpstr>PowerPoint Presentation</vt:lpstr>
      <vt:lpstr>General Principles to Keep in Mind –Proposal is Unique</vt:lpstr>
      <vt:lpstr>PowerPoint Presentation</vt:lpstr>
      <vt:lpstr>Goal 18 Exception Framework</vt:lpstr>
      <vt:lpstr>The “(2) Above”</vt:lpstr>
      <vt:lpstr>Why this Exception Request is Precautionary</vt:lpstr>
      <vt:lpstr>PowerPoint Presentation</vt:lpstr>
      <vt:lpstr>Other Reasons why this Exception is Precautionary</vt:lpstr>
      <vt:lpstr>Final Reasons why a Goal 18 Exception seems Unnecessary </vt:lpstr>
      <vt:lpstr>PowerPoint Presentation</vt:lpstr>
      <vt:lpstr>Last reason that a new Goal 18 exception may be unnecessary</vt:lpstr>
      <vt:lpstr>1932 Pine Beach Subdivision</vt:lpstr>
      <vt:lpstr>1950 George Shand Tracts (Ocean Blvd. properties)</vt:lpstr>
      <vt:lpstr>Potential Planning Commission Actions</vt:lpstr>
      <vt:lpstr>Test in Two Recent Coos County and City of Coos Bay LUBA Cases About Goal Exceptions Needing to be based on Exceptional Circumstances, is Met </vt:lpstr>
      <vt:lpstr>This Request is Unique</vt:lpstr>
      <vt:lpstr>Subject properties’ developers did everything right</vt:lpstr>
      <vt:lpstr>PowerPoint Presentation</vt:lpstr>
      <vt:lpstr>PowerPoint Presentation</vt:lpstr>
      <vt:lpstr>PowerPoint Presentation</vt:lpstr>
      <vt:lpstr>PowerPoint Presentation</vt:lpstr>
      <vt:lpstr>PowerPoint Presentation</vt:lpstr>
      <vt:lpstr>The Details of the Proposed BPS – the proposed BPS will be directly south of Shorewood RV Resort that is protected with rip rap.</vt:lpstr>
      <vt:lpstr>PowerPoint Presentation</vt:lpstr>
      <vt:lpstr>Pine Beach’s BPS will blend into the natural coastal landscape</vt:lpstr>
      <vt:lpstr>Revetment Details</vt:lpstr>
      <vt:lpstr>PowerPoint Presentation</vt:lpstr>
      <vt:lpstr>Why the BPS is Sought: the properties and infrastructure are in imminent peril</vt:lpstr>
      <vt:lpstr>Properties and infrastructure are now in imminent peril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Properties and infrastructure are now in imminent peril</vt:lpstr>
      <vt:lpstr>The Goal 18 Exception Request</vt:lpstr>
      <vt:lpstr>PowerPoint Presentation</vt:lpstr>
      <vt:lpstr>Committed Exception</vt:lpstr>
      <vt:lpstr>Committed Exception Standards</vt:lpstr>
      <vt:lpstr>Standards for Committed Exception</vt:lpstr>
      <vt:lpstr>Standards for Committed Exception</vt:lpstr>
      <vt:lpstr>BPS meets Exception Standards</vt:lpstr>
      <vt:lpstr>BPS Meets Committed Exception Standards</vt:lpstr>
      <vt:lpstr>Reasons Exception Standards</vt:lpstr>
      <vt:lpstr>Reasons Exception Standards – Specific to Goal 18</vt:lpstr>
      <vt:lpstr>BPS Meets Reasons Exception Standards</vt:lpstr>
      <vt:lpstr>BPS Meets Reasons Exception Standards</vt:lpstr>
      <vt:lpstr>Goal 18 Standards for BPS</vt:lpstr>
      <vt:lpstr>Comprehensive Plan Amendment</vt:lpstr>
      <vt:lpstr>Consistent with Statewide Planning Goals Continued</vt:lpstr>
      <vt:lpstr>Comprehensive Plan Policies</vt:lpstr>
      <vt:lpstr>Comprehensive Plan</vt:lpstr>
      <vt:lpstr>Comprehensive Plan Barview/Watseco/Twin Rocks Community Plan</vt:lpstr>
      <vt:lpstr>Tillamook County Land Use Ordinance</vt:lpstr>
      <vt:lpstr>Tillamook County Land Use Ordinance</vt:lpstr>
      <vt:lpstr>Tillamook County Land Use Ordinance</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Pine Beach Combined Application for Shoreline Protection Tillamook County Planning Commission May 27, 2021</dc:title>
  <dc:creator>Sarah Mitchell</dc:creator>
  <cp:lastModifiedBy>Allison Hinderer</cp:lastModifiedBy>
  <cp:revision>222</cp:revision>
  <cp:lastPrinted>2021-05-19T23:35:33Z</cp:lastPrinted>
  <dcterms:created xsi:type="dcterms:W3CDTF">2021-05-11T19:26:19Z</dcterms:created>
  <dcterms:modified xsi:type="dcterms:W3CDTF">2021-05-27T22:06:16Z</dcterms:modified>
</cp:coreProperties>
</file>