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handoutMasterIdLst>
    <p:handoutMasterId r:id="rId55"/>
  </p:handoutMasterIdLst>
  <p:sldIdLst>
    <p:sldId id="256" r:id="rId2"/>
    <p:sldId id="330" r:id="rId3"/>
    <p:sldId id="263" r:id="rId4"/>
    <p:sldId id="258" r:id="rId5"/>
    <p:sldId id="296" r:id="rId6"/>
    <p:sldId id="298" r:id="rId7"/>
    <p:sldId id="313" r:id="rId8"/>
    <p:sldId id="312" r:id="rId9"/>
    <p:sldId id="314" r:id="rId10"/>
    <p:sldId id="315" r:id="rId11"/>
    <p:sldId id="316" r:id="rId12"/>
    <p:sldId id="318" r:id="rId13"/>
    <p:sldId id="319" r:id="rId14"/>
    <p:sldId id="320" r:id="rId15"/>
    <p:sldId id="322" r:id="rId16"/>
    <p:sldId id="321" r:id="rId17"/>
    <p:sldId id="323" r:id="rId18"/>
    <p:sldId id="324" r:id="rId19"/>
    <p:sldId id="282" r:id="rId20"/>
    <p:sldId id="290" r:id="rId21"/>
    <p:sldId id="289" r:id="rId22"/>
    <p:sldId id="299" r:id="rId23"/>
    <p:sldId id="294" r:id="rId24"/>
    <p:sldId id="261" r:id="rId25"/>
    <p:sldId id="273" r:id="rId26"/>
    <p:sldId id="274" r:id="rId27"/>
    <p:sldId id="275" r:id="rId28"/>
    <p:sldId id="276" r:id="rId29"/>
    <p:sldId id="277" r:id="rId30"/>
    <p:sldId id="279" r:id="rId31"/>
    <p:sldId id="280" r:id="rId32"/>
    <p:sldId id="281" r:id="rId33"/>
    <p:sldId id="257" r:id="rId34"/>
    <p:sldId id="374" r:id="rId35"/>
    <p:sldId id="375" r:id="rId36"/>
    <p:sldId id="376" r:id="rId37"/>
    <p:sldId id="377" r:id="rId38"/>
    <p:sldId id="384" r:id="rId39"/>
    <p:sldId id="355" r:id="rId40"/>
    <p:sldId id="378" r:id="rId41"/>
    <p:sldId id="362" r:id="rId42"/>
    <p:sldId id="386" r:id="rId43"/>
    <p:sldId id="385" r:id="rId44"/>
    <p:sldId id="337" r:id="rId45"/>
    <p:sldId id="383" r:id="rId46"/>
    <p:sldId id="382" r:id="rId47"/>
    <p:sldId id="381" r:id="rId48"/>
    <p:sldId id="353" r:id="rId49"/>
    <p:sldId id="293" r:id="rId50"/>
    <p:sldId id="310" r:id="rId51"/>
    <p:sldId id="292" r:id="rId52"/>
    <p:sldId id="372" r:id="rId5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1FC2D3"/>
    <a:srgbClr val="1FCAD3"/>
    <a:srgbClr val="1CB6BE"/>
    <a:srgbClr val="3EC0DA"/>
    <a:srgbClr val="22D5DE"/>
    <a:srgbClr val="33D9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84" d="100"/>
          <a:sy n="84" d="100"/>
        </p:scale>
        <p:origin x="108" y="114"/>
      </p:cViewPr>
      <p:guideLst/>
    </p:cSldViewPr>
  </p:slideViewPr>
  <p:notesTextViewPr>
    <p:cViewPr>
      <p:scale>
        <a:sx n="1" d="1"/>
        <a:sy n="1" d="1"/>
      </p:scale>
      <p:origin x="0" y="0"/>
    </p:cViewPr>
  </p:notesTextViewPr>
  <p:sorterViewPr>
    <p:cViewPr>
      <p:scale>
        <a:sx n="100" d="100"/>
        <a:sy n="100" d="100"/>
      </p:scale>
      <p:origin x="0" y="-69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AAFBEC-7719-4D32-B21B-087738CAE5E4}"/>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BE3959B-EC60-44C7-9F18-14F173157F9E}"/>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4472FD2C-B03E-43AF-8F3C-11A2341CE64A}" type="datetimeFigureOut">
              <a:rPr lang="en-US" smtClean="0"/>
              <a:t>5/26/2021</a:t>
            </a:fld>
            <a:endParaRPr lang="en-US"/>
          </a:p>
        </p:txBody>
      </p:sp>
      <p:sp>
        <p:nvSpPr>
          <p:cNvPr id="4" name="Footer Placeholder 3">
            <a:extLst>
              <a:ext uri="{FF2B5EF4-FFF2-40B4-BE49-F238E27FC236}">
                <a16:creationId xmlns:a16="http://schemas.microsoft.com/office/drawing/2014/main" id="{DF6806FD-3566-4052-8D7D-8A7185F737BE}"/>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17D9159-9E61-4934-9E7D-208FD153A1DF}"/>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A094DEDB-BAC3-40E7-9413-B21F6815C33D}" type="slidenum">
              <a:rPr lang="en-US" smtClean="0"/>
              <a:t>‹#›</a:t>
            </a:fld>
            <a:endParaRPr lang="en-US"/>
          </a:p>
        </p:txBody>
      </p:sp>
    </p:spTree>
    <p:extLst>
      <p:ext uri="{BB962C8B-B14F-4D97-AF65-F5344CB8AC3E}">
        <p14:creationId xmlns:p14="http://schemas.microsoft.com/office/powerpoint/2010/main" val="27501755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D50CBAA-8359-4024-9E13-80446E110607}" type="datetimeFigureOut">
              <a:rPr lang="en-US" smtClean="0"/>
              <a:t>5/26/2021</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79934195-0E30-4969-8B80-F69E91DA1EB8}" type="slidenum">
              <a:rPr lang="en-US" smtClean="0"/>
              <a:t>‹#›</a:t>
            </a:fld>
            <a:endParaRPr lang="en-US"/>
          </a:p>
        </p:txBody>
      </p:sp>
    </p:spTree>
    <p:extLst>
      <p:ext uri="{BB962C8B-B14F-4D97-AF65-F5344CB8AC3E}">
        <p14:creationId xmlns:p14="http://schemas.microsoft.com/office/powerpoint/2010/main" val="89043227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6EDC5-5116-4C97-806B-64F8986E96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9C49C4-D214-4A9E-99B9-A62974BB26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98EFB7-32C0-4232-A66C-780BB73D988A}"/>
              </a:ext>
            </a:extLst>
          </p:cNvPr>
          <p:cNvSpPr>
            <a:spLocks noGrp="1"/>
          </p:cNvSpPr>
          <p:nvPr>
            <p:ph type="dt" sz="half" idx="10"/>
          </p:nvPr>
        </p:nvSpPr>
        <p:spPr/>
        <p:txBody>
          <a:bodyPr/>
          <a:lstStyle/>
          <a:p>
            <a:fld id="{5E6859D9-4507-4244-9BDE-7CCC62A5E56D}" type="datetime1">
              <a:rPr lang="en-US" smtClean="0"/>
              <a:t>5/26/2021</a:t>
            </a:fld>
            <a:endParaRPr lang="en-US"/>
          </a:p>
        </p:txBody>
      </p:sp>
      <p:sp>
        <p:nvSpPr>
          <p:cNvPr id="5" name="Footer Placeholder 4">
            <a:extLst>
              <a:ext uri="{FF2B5EF4-FFF2-40B4-BE49-F238E27FC236}">
                <a16:creationId xmlns:a16="http://schemas.microsoft.com/office/drawing/2014/main" id="{CD34E8FC-5C09-4FEE-B9BC-F8919D00F3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0683C-56EE-49DD-9743-7017163E5C71}"/>
              </a:ext>
            </a:extLst>
          </p:cNvPr>
          <p:cNvSpPr>
            <a:spLocks noGrp="1"/>
          </p:cNvSpPr>
          <p:nvPr>
            <p:ph type="sldNum" sz="quarter" idx="12"/>
          </p:nvPr>
        </p:nvSpPr>
        <p:spPr/>
        <p:txBody>
          <a:bodyPr/>
          <a:lstStyle/>
          <a:p>
            <a:fld id="{6ECA1FC4-7A5B-4278-9BF1-48A42DE10085}" type="slidenum">
              <a:rPr lang="en-US" smtClean="0"/>
              <a:t>‹#›</a:t>
            </a:fld>
            <a:endParaRPr lang="en-US"/>
          </a:p>
        </p:txBody>
      </p:sp>
    </p:spTree>
    <p:extLst>
      <p:ext uri="{BB962C8B-B14F-4D97-AF65-F5344CB8AC3E}">
        <p14:creationId xmlns:p14="http://schemas.microsoft.com/office/powerpoint/2010/main" val="3540505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FE337-3C62-41F7-A0E8-FEB1F55317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803D49-86DA-4100-95BF-BF0D026ABB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055A26-4A92-4BA3-AA8D-029B0E05DA48}"/>
              </a:ext>
            </a:extLst>
          </p:cNvPr>
          <p:cNvSpPr>
            <a:spLocks noGrp="1"/>
          </p:cNvSpPr>
          <p:nvPr>
            <p:ph type="dt" sz="half" idx="10"/>
          </p:nvPr>
        </p:nvSpPr>
        <p:spPr/>
        <p:txBody>
          <a:bodyPr/>
          <a:lstStyle/>
          <a:p>
            <a:fld id="{2A583646-B9E4-4F9F-812A-94ADE3ECB191}" type="datetime1">
              <a:rPr lang="en-US" smtClean="0"/>
              <a:t>5/26/2021</a:t>
            </a:fld>
            <a:endParaRPr lang="en-US"/>
          </a:p>
        </p:txBody>
      </p:sp>
      <p:sp>
        <p:nvSpPr>
          <p:cNvPr id="5" name="Footer Placeholder 4">
            <a:extLst>
              <a:ext uri="{FF2B5EF4-FFF2-40B4-BE49-F238E27FC236}">
                <a16:creationId xmlns:a16="http://schemas.microsoft.com/office/drawing/2014/main" id="{EFF2D0D4-AFF2-4AFF-9C36-7C7F146994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7122D2-2363-4064-85E0-2A1423B48E5C}"/>
              </a:ext>
            </a:extLst>
          </p:cNvPr>
          <p:cNvSpPr>
            <a:spLocks noGrp="1"/>
          </p:cNvSpPr>
          <p:nvPr>
            <p:ph type="sldNum" sz="quarter" idx="12"/>
          </p:nvPr>
        </p:nvSpPr>
        <p:spPr/>
        <p:txBody>
          <a:bodyPr/>
          <a:lstStyle/>
          <a:p>
            <a:fld id="{6ECA1FC4-7A5B-4278-9BF1-48A42DE10085}" type="slidenum">
              <a:rPr lang="en-US" smtClean="0"/>
              <a:t>‹#›</a:t>
            </a:fld>
            <a:endParaRPr lang="en-US"/>
          </a:p>
        </p:txBody>
      </p:sp>
    </p:spTree>
    <p:extLst>
      <p:ext uri="{BB962C8B-B14F-4D97-AF65-F5344CB8AC3E}">
        <p14:creationId xmlns:p14="http://schemas.microsoft.com/office/powerpoint/2010/main" val="1164370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4516BD-57A0-463E-A693-446F0DD1F7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2743C6-B8B9-4473-9DC7-9195AAFA6A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6652BB-238D-4CD9-8C44-3E84C86322FE}"/>
              </a:ext>
            </a:extLst>
          </p:cNvPr>
          <p:cNvSpPr>
            <a:spLocks noGrp="1"/>
          </p:cNvSpPr>
          <p:nvPr>
            <p:ph type="dt" sz="half" idx="10"/>
          </p:nvPr>
        </p:nvSpPr>
        <p:spPr/>
        <p:txBody>
          <a:bodyPr/>
          <a:lstStyle/>
          <a:p>
            <a:fld id="{1C2F76F3-5CC3-4D72-BB7F-51A01F379891}" type="datetime1">
              <a:rPr lang="en-US" smtClean="0"/>
              <a:t>5/26/2021</a:t>
            </a:fld>
            <a:endParaRPr lang="en-US"/>
          </a:p>
        </p:txBody>
      </p:sp>
      <p:sp>
        <p:nvSpPr>
          <p:cNvPr id="5" name="Footer Placeholder 4">
            <a:extLst>
              <a:ext uri="{FF2B5EF4-FFF2-40B4-BE49-F238E27FC236}">
                <a16:creationId xmlns:a16="http://schemas.microsoft.com/office/drawing/2014/main" id="{45A172FC-338C-400F-898F-BC331A0053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FC1544-14F2-4DD4-BA3E-ECB3634318DB}"/>
              </a:ext>
            </a:extLst>
          </p:cNvPr>
          <p:cNvSpPr>
            <a:spLocks noGrp="1"/>
          </p:cNvSpPr>
          <p:nvPr>
            <p:ph type="sldNum" sz="quarter" idx="12"/>
          </p:nvPr>
        </p:nvSpPr>
        <p:spPr/>
        <p:txBody>
          <a:bodyPr/>
          <a:lstStyle/>
          <a:p>
            <a:fld id="{6ECA1FC4-7A5B-4278-9BF1-48A42DE10085}" type="slidenum">
              <a:rPr lang="en-US" smtClean="0"/>
              <a:t>‹#›</a:t>
            </a:fld>
            <a:endParaRPr lang="en-US"/>
          </a:p>
        </p:txBody>
      </p:sp>
    </p:spTree>
    <p:extLst>
      <p:ext uri="{BB962C8B-B14F-4D97-AF65-F5344CB8AC3E}">
        <p14:creationId xmlns:p14="http://schemas.microsoft.com/office/powerpoint/2010/main" val="2876818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1D1A1-1460-4946-AA1F-7C0F2CAC47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D9358-05C9-40D4-ABD7-176EC0C51C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C58B3B-AD03-4B5F-969C-B2F38E3A3A02}"/>
              </a:ext>
            </a:extLst>
          </p:cNvPr>
          <p:cNvSpPr>
            <a:spLocks noGrp="1"/>
          </p:cNvSpPr>
          <p:nvPr>
            <p:ph type="dt" sz="half" idx="10"/>
          </p:nvPr>
        </p:nvSpPr>
        <p:spPr/>
        <p:txBody>
          <a:bodyPr/>
          <a:lstStyle/>
          <a:p>
            <a:fld id="{C318853B-5DE2-49BF-AFC9-D3A12A8FD64D}" type="datetime1">
              <a:rPr lang="en-US" smtClean="0"/>
              <a:t>5/26/2021</a:t>
            </a:fld>
            <a:endParaRPr lang="en-US"/>
          </a:p>
        </p:txBody>
      </p:sp>
      <p:sp>
        <p:nvSpPr>
          <p:cNvPr id="5" name="Footer Placeholder 4">
            <a:extLst>
              <a:ext uri="{FF2B5EF4-FFF2-40B4-BE49-F238E27FC236}">
                <a16:creationId xmlns:a16="http://schemas.microsoft.com/office/drawing/2014/main" id="{E4356FDE-B321-4A61-98C5-660455CD7A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249D25-98B6-4754-9412-CDCD84B33CD7}"/>
              </a:ext>
            </a:extLst>
          </p:cNvPr>
          <p:cNvSpPr>
            <a:spLocks noGrp="1"/>
          </p:cNvSpPr>
          <p:nvPr>
            <p:ph type="sldNum" sz="quarter" idx="12"/>
          </p:nvPr>
        </p:nvSpPr>
        <p:spPr>
          <a:xfrm>
            <a:off x="9227820" y="6356350"/>
            <a:ext cx="2743200" cy="365125"/>
          </a:xfrm>
        </p:spPr>
        <p:txBody>
          <a:bodyPr/>
          <a:lstStyle/>
          <a:p>
            <a:fld id="{6ECA1FC4-7A5B-4278-9BF1-48A42DE10085}" type="slidenum">
              <a:rPr lang="en-US" smtClean="0"/>
              <a:t>‹#›</a:t>
            </a:fld>
            <a:endParaRPr lang="en-US"/>
          </a:p>
        </p:txBody>
      </p:sp>
    </p:spTree>
    <p:extLst>
      <p:ext uri="{BB962C8B-B14F-4D97-AF65-F5344CB8AC3E}">
        <p14:creationId xmlns:p14="http://schemas.microsoft.com/office/powerpoint/2010/main" val="2866545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6727E-27B5-4D9E-BA06-D1FFBBB95C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4B2F96-2CB5-495D-8A91-92B504ED9E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46A609-D5ED-423D-9BB8-2F00FAF3DAE2}"/>
              </a:ext>
            </a:extLst>
          </p:cNvPr>
          <p:cNvSpPr>
            <a:spLocks noGrp="1"/>
          </p:cNvSpPr>
          <p:nvPr>
            <p:ph type="dt" sz="half" idx="10"/>
          </p:nvPr>
        </p:nvSpPr>
        <p:spPr/>
        <p:txBody>
          <a:bodyPr/>
          <a:lstStyle/>
          <a:p>
            <a:fld id="{1F3A6E85-2933-43FE-A771-ED64002FE76A}" type="datetime1">
              <a:rPr lang="en-US" smtClean="0"/>
              <a:t>5/26/2021</a:t>
            </a:fld>
            <a:endParaRPr lang="en-US"/>
          </a:p>
        </p:txBody>
      </p:sp>
      <p:sp>
        <p:nvSpPr>
          <p:cNvPr id="5" name="Footer Placeholder 4">
            <a:extLst>
              <a:ext uri="{FF2B5EF4-FFF2-40B4-BE49-F238E27FC236}">
                <a16:creationId xmlns:a16="http://schemas.microsoft.com/office/drawing/2014/main" id="{5162DB6E-C3EE-4500-96AC-CBC3FEFCFD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FDBE94-9E3D-43CA-845E-9B634D53BB3C}"/>
              </a:ext>
            </a:extLst>
          </p:cNvPr>
          <p:cNvSpPr>
            <a:spLocks noGrp="1"/>
          </p:cNvSpPr>
          <p:nvPr>
            <p:ph type="sldNum" sz="quarter" idx="12"/>
          </p:nvPr>
        </p:nvSpPr>
        <p:spPr/>
        <p:txBody>
          <a:bodyPr/>
          <a:lstStyle/>
          <a:p>
            <a:fld id="{6ECA1FC4-7A5B-4278-9BF1-48A42DE10085}" type="slidenum">
              <a:rPr lang="en-US" smtClean="0"/>
              <a:t>‹#›</a:t>
            </a:fld>
            <a:endParaRPr lang="en-US"/>
          </a:p>
        </p:txBody>
      </p:sp>
    </p:spTree>
    <p:extLst>
      <p:ext uri="{BB962C8B-B14F-4D97-AF65-F5344CB8AC3E}">
        <p14:creationId xmlns:p14="http://schemas.microsoft.com/office/powerpoint/2010/main" val="585495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3DCF0-2F09-4B03-A9A7-D1B151A651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1014FC-B743-43B4-9D49-5B05F89F90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91FA7E-BD86-450C-8B47-31DC8F8BD2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4743F1-BCD2-4AE9-81AF-579A395A56CF}"/>
              </a:ext>
            </a:extLst>
          </p:cNvPr>
          <p:cNvSpPr>
            <a:spLocks noGrp="1"/>
          </p:cNvSpPr>
          <p:nvPr>
            <p:ph type="dt" sz="half" idx="10"/>
          </p:nvPr>
        </p:nvSpPr>
        <p:spPr/>
        <p:txBody>
          <a:bodyPr/>
          <a:lstStyle/>
          <a:p>
            <a:fld id="{4BB25845-1D67-41ED-9642-4BA444D4C3DD}" type="datetime1">
              <a:rPr lang="en-US" smtClean="0"/>
              <a:t>5/26/2021</a:t>
            </a:fld>
            <a:endParaRPr lang="en-US"/>
          </a:p>
        </p:txBody>
      </p:sp>
      <p:sp>
        <p:nvSpPr>
          <p:cNvPr id="6" name="Footer Placeholder 5">
            <a:extLst>
              <a:ext uri="{FF2B5EF4-FFF2-40B4-BE49-F238E27FC236}">
                <a16:creationId xmlns:a16="http://schemas.microsoft.com/office/drawing/2014/main" id="{817B2540-C840-4A8A-8AC0-6F8E5C8C70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EC8F0-8520-472D-8E9D-40A5D747D209}"/>
              </a:ext>
            </a:extLst>
          </p:cNvPr>
          <p:cNvSpPr>
            <a:spLocks noGrp="1"/>
          </p:cNvSpPr>
          <p:nvPr>
            <p:ph type="sldNum" sz="quarter" idx="12"/>
          </p:nvPr>
        </p:nvSpPr>
        <p:spPr/>
        <p:txBody>
          <a:bodyPr/>
          <a:lstStyle/>
          <a:p>
            <a:fld id="{6ECA1FC4-7A5B-4278-9BF1-48A42DE10085}" type="slidenum">
              <a:rPr lang="en-US" smtClean="0"/>
              <a:t>‹#›</a:t>
            </a:fld>
            <a:endParaRPr lang="en-US"/>
          </a:p>
        </p:txBody>
      </p:sp>
    </p:spTree>
    <p:extLst>
      <p:ext uri="{BB962C8B-B14F-4D97-AF65-F5344CB8AC3E}">
        <p14:creationId xmlns:p14="http://schemas.microsoft.com/office/powerpoint/2010/main" val="399612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D9E76-310C-47AF-9F39-3CBBE333FA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705362-69F0-41D5-B331-21ED7B3C3E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7FA684-6D91-4E02-9506-43032DFFE0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4EB2F7-9F7A-4294-BC9C-8B2227B775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CFF5A7-43E7-43FA-B41C-965AB238D3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88BED5-67EC-4153-8919-A656D98E2F25}"/>
              </a:ext>
            </a:extLst>
          </p:cNvPr>
          <p:cNvSpPr>
            <a:spLocks noGrp="1"/>
          </p:cNvSpPr>
          <p:nvPr>
            <p:ph type="dt" sz="half" idx="10"/>
          </p:nvPr>
        </p:nvSpPr>
        <p:spPr/>
        <p:txBody>
          <a:bodyPr/>
          <a:lstStyle/>
          <a:p>
            <a:fld id="{36E2E193-996C-4CE5-B73E-0D6C156E1892}" type="datetime1">
              <a:rPr lang="en-US" smtClean="0"/>
              <a:t>5/26/2021</a:t>
            </a:fld>
            <a:endParaRPr lang="en-US"/>
          </a:p>
        </p:txBody>
      </p:sp>
      <p:sp>
        <p:nvSpPr>
          <p:cNvPr id="8" name="Footer Placeholder 7">
            <a:extLst>
              <a:ext uri="{FF2B5EF4-FFF2-40B4-BE49-F238E27FC236}">
                <a16:creationId xmlns:a16="http://schemas.microsoft.com/office/drawing/2014/main" id="{6CCEAAF8-70A6-48A4-8A78-D9D6783820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FCBFB8-D2C4-4B0A-B77F-BBD78023D5CF}"/>
              </a:ext>
            </a:extLst>
          </p:cNvPr>
          <p:cNvSpPr>
            <a:spLocks noGrp="1"/>
          </p:cNvSpPr>
          <p:nvPr>
            <p:ph type="sldNum" sz="quarter" idx="12"/>
          </p:nvPr>
        </p:nvSpPr>
        <p:spPr/>
        <p:txBody>
          <a:bodyPr/>
          <a:lstStyle/>
          <a:p>
            <a:fld id="{6ECA1FC4-7A5B-4278-9BF1-48A42DE10085}" type="slidenum">
              <a:rPr lang="en-US" smtClean="0"/>
              <a:t>‹#›</a:t>
            </a:fld>
            <a:endParaRPr lang="en-US"/>
          </a:p>
        </p:txBody>
      </p:sp>
    </p:spTree>
    <p:extLst>
      <p:ext uri="{BB962C8B-B14F-4D97-AF65-F5344CB8AC3E}">
        <p14:creationId xmlns:p14="http://schemas.microsoft.com/office/powerpoint/2010/main" val="390018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419B6-4520-4FEF-8EAB-839AD2EDCC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978388-4C46-42D6-9DF2-C01F954AC577}"/>
              </a:ext>
            </a:extLst>
          </p:cNvPr>
          <p:cNvSpPr>
            <a:spLocks noGrp="1"/>
          </p:cNvSpPr>
          <p:nvPr>
            <p:ph type="dt" sz="half" idx="10"/>
          </p:nvPr>
        </p:nvSpPr>
        <p:spPr/>
        <p:txBody>
          <a:bodyPr/>
          <a:lstStyle/>
          <a:p>
            <a:fld id="{F3F0D929-5AE0-45F2-AABB-E0AB830B5AF4}" type="datetime1">
              <a:rPr lang="en-US" smtClean="0"/>
              <a:t>5/26/2021</a:t>
            </a:fld>
            <a:endParaRPr lang="en-US"/>
          </a:p>
        </p:txBody>
      </p:sp>
      <p:sp>
        <p:nvSpPr>
          <p:cNvPr id="4" name="Footer Placeholder 3">
            <a:extLst>
              <a:ext uri="{FF2B5EF4-FFF2-40B4-BE49-F238E27FC236}">
                <a16:creationId xmlns:a16="http://schemas.microsoft.com/office/drawing/2014/main" id="{247BF6AC-E616-46DD-A20D-4C1B128D4D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5978F6-21C6-40FA-A434-7D4A052EE6B3}"/>
              </a:ext>
            </a:extLst>
          </p:cNvPr>
          <p:cNvSpPr>
            <a:spLocks noGrp="1"/>
          </p:cNvSpPr>
          <p:nvPr>
            <p:ph type="sldNum" sz="quarter" idx="12"/>
          </p:nvPr>
        </p:nvSpPr>
        <p:spPr/>
        <p:txBody>
          <a:bodyPr/>
          <a:lstStyle/>
          <a:p>
            <a:fld id="{6ECA1FC4-7A5B-4278-9BF1-48A42DE10085}" type="slidenum">
              <a:rPr lang="en-US" smtClean="0"/>
              <a:t>‹#›</a:t>
            </a:fld>
            <a:endParaRPr lang="en-US"/>
          </a:p>
        </p:txBody>
      </p:sp>
    </p:spTree>
    <p:extLst>
      <p:ext uri="{BB962C8B-B14F-4D97-AF65-F5344CB8AC3E}">
        <p14:creationId xmlns:p14="http://schemas.microsoft.com/office/powerpoint/2010/main" val="706946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638CE4-BEC4-4D08-A927-D8F2E4616154}"/>
              </a:ext>
            </a:extLst>
          </p:cNvPr>
          <p:cNvSpPr>
            <a:spLocks noGrp="1"/>
          </p:cNvSpPr>
          <p:nvPr>
            <p:ph type="dt" sz="half" idx="10"/>
          </p:nvPr>
        </p:nvSpPr>
        <p:spPr/>
        <p:txBody>
          <a:bodyPr/>
          <a:lstStyle/>
          <a:p>
            <a:fld id="{1BC36C48-624E-46A6-9BDC-6FE9FE08C1B3}" type="datetime1">
              <a:rPr lang="en-US" smtClean="0"/>
              <a:t>5/26/2021</a:t>
            </a:fld>
            <a:endParaRPr lang="en-US"/>
          </a:p>
        </p:txBody>
      </p:sp>
      <p:sp>
        <p:nvSpPr>
          <p:cNvPr id="3" name="Footer Placeholder 2">
            <a:extLst>
              <a:ext uri="{FF2B5EF4-FFF2-40B4-BE49-F238E27FC236}">
                <a16:creationId xmlns:a16="http://schemas.microsoft.com/office/drawing/2014/main" id="{A37A3BF4-6B21-4A1C-96B8-17DC17C8C4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48EF85-C317-421B-A9BB-E9D5BB5E8041}"/>
              </a:ext>
            </a:extLst>
          </p:cNvPr>
          <p:cNvSpPr>
            <a:spLocks noGrp="1"/>
          </p:cNvSpPr>
          <p:nvPr>
            <p:ph type="sldNum" sz="quarter" idx="12"/>
          </p:nvPr>
        </p:nvSpPr>
        <p:spPr/>
        <p:txBody>
          <a:bodyPr/>
          <a:lstStyle/>
          <a:p>
            <a:fld id="{6ECA1FC4-7A5B-4278-9BF1-48A42DE10085}" type="slidenum">
              <a:rPr lang="en-US" smtClean="0"/>
              <a:t>‹#›</a:t>
            </a:fld>
            <a:endParaRPr lang="en-US"/>
          </a:p>
        </p:txBody>
      </p:sp>
    </p:spTree>
    <p:extLst>
      <p:ext uri="{BB962C8B-B14F-4D97-AF65-F5344CB8AC3E}">
        <p14:creationId xmlns:p14="http://schemas.microsoft.com/office/powerpoint/2010/main" val="3295005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DB9A6-385D-42B7-AA08-1474C62606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1BDB17-6C41-4732-BD1B-983B66914E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8CAE1D-E47F-42E0-A931-B070B57CCA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8831B6-D9D4-44C2-AC26-1B91388BBB0B}"/>
              </a:ext>
            </a:extLst>
          </p:cNvPr>
          <p:cNvSpPr>
            <a:spLocks noGrp="1"/>
          </p:cNvSpPr>
          <p:nvPr>
            <p:ph type="dt" sz="half" idx="10"/>
          </p:nvPr>
        </p:nvSpPr>
        <p:spPr/>
        <p:txBody>
          <a:bodyPr/>
          <a:lstStyle/>
          <a:p>
            <a:fld id="{6C71F2F9-2470-468D-8E7A-EACE5D932BE4}" type="datetime1">
              <a:rPr lang="en-US" smtClean="0"/>
              <a:t>5/26/2021</a:t>
            </a:fld>
            <a:endParaRPr lang="en-US"/>
          </a:p>
        </p:txBody>
      </p:sp>
      <p:sp>
        <p:nvSpPr>
          <p:cNvPr id="6" name="Footer Placeholder 5">
            <a:extLst>
              <a:ext uri="{FF2B5EF4-FFF2-40B4-BE49-F238E27FC236}">
                <a16:creationId xmlns:a16="http://schemas.microsoft.com/office/drawing/2014/main" id="{C0F5AB74-B26A-49E5-80FF-613D17C55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E54EFE-A7D2-49AC-BD15-3D22FC2BB281}"/>
              </a:ext>
            </a:extLst>
          </p:cNvPr>
          <p:cNvSpPr>
            <a:spLocks noGrp="1"/>
          </p:cNvSpPr>
          <p:nvPr>
            <p:ph type="sldNum" sz="quarter" idx="12"/>
          </p:nvPr>
        </p:nvSpPr>
        <p:spPr/>
        <p:txBody>
          <a:bodyPr/>
          <a:lstStyle/>
          <a:p>
            <a:fld id="{6ECA1FC4-7A5B-4278-9BF1-48A42DE10085}" type="slidenum">
              <a:rPr lang="en-US" smtClean="0"/>
              <a:t>‹#›</a:t>
            </a:fld>
            <a:endParaRPr lang="en-US"/>
          </a:p>
        </p:txBody>
      </p:sp>
    </p:spTree>
    <p:extLst>
      <p:ext uri="{BB962C8B-B14F-4D97-AF65-F5344CB8AC3E}">
        <p14:creationId xmlns:p14="http://schemas.microsoft.com/office/powerpoint/2010/main" val="3489786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32711-DCC4-4455-8FFF-D30750162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5B7D45-9EA6-4CF6-B124-B5631C2226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0D26DB-AF5D-444F-9552-540F8E4EA9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02E316-F6C3-4330-A4FA-2CBD1E916BAF}"/>
              </a:ext>
            </a:extLst>
          </p:cNvPr>
          <p:cNvSpPr>
            <a:spLocks noGrp="1"/>
          </p:cNvSpPr>
          <p:nvPr>
            <p:ph type="dt" sz="half" idx="10"/>
          </p:nvPr>
        </p:nvSpPr>
        <p:spPr/>
        <p:txBody>
          <a:bodyPr/>
          <a:lstStyle/>
          <a:p>
            <a:fld id="{B190AE90-8893-47AA-ADAC-3295502FA479}" type="datetime1">
              <a:rPr lang="en-US" smtClean="0"/>
              <a:t>5/26/2021</a:t>
            </a:fld>
            <a:endParaRPr lang="en-US"/>
          </a:p>
        </p:txBody>
      </p:sp>
      <p:sp>
        <p:nvSpPr>
          <p:cNvPr id="6" name="Footer Placeholder 5">
            <a:extLst>
              <a:ext uri="{FF2B5EF4-FFF2-40B4-BE49-F238E27FC236}">
                <a16:creationId xmlns:a16="http://schemas.microsoft.com/office/drawing/2014/main" id="{49B31EC1-74B5-4A4A-8261-DB149A79E3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7FF333-C4C0-4B17-8D97-F57F8CFBFEB6}"/>
              </a:ext>
            </a:extLst>
          </p:cNvPr>
          <p:cNvSpPr>
            <a:spLocks noGrp="1"/>
          </p:cNvSpPr>
          <p:nvPr>
            <p:ph type="sldNum" sz="quarter" idx="12"/>
          </p:nvPr>
        </p:nvSpPr>
        <p:spPr/>
        <p:txBody>
          <a:bodyPr/>
          <a:lstStyle/>
          <a:p>
            <a:fld id="{6ECA1FC4-7A5B-4278-9BF1-48A42DE10085}" type="slidenum">
              <a:rPr lang="en-US" smtClean="0"/>
              <a:t>‹#›</a:t>
            </a:fld>
            <a:endParaRPr lang="en-US"/>
          </a:p>
        </p:txBody>
      </p:sp>
    </p:spTree>
    <p:extLst>
      <p:ext uri="{BB962C8B-B14F-4D97-AF65-F5344CB8AC3E}">
        <p14:creationId xmlns:p14="http://schemas.microsoft.com/office/powerpoint/2010/main" val="3330699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FC2D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9228F8-9DB2-413B-AA9F-CE6CD3DA2B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7348CE-4B55-4C34-8660-1545A5D6F1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B187BB-9E42-42BB-BA3A-31A2B3950D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58FBEB-99C2-4F0E-A121-10E7014CF805}" type="datetime1">
              <a:rPr lang="en-US" smtClean="0"/>
              <a:t>5/26/2021</a:t>
            </a:fld>
            <a:endParaRPr lang="en-US"/>
          </a:p>
        </p:txBody>
      </p:sp>
      <p:sp>
        <p:nvSpPr>
          <p:cNvPr id="5" name="Footer Placeholder 4">
            <a:extLst>
              <a:ext uri="{FF2B5EF4-FFF2-40B4-BE49-F238E27FC236}">
                <a16:creationId xmlns:a16="http://schemas.microsoft.com/office/drawing/2014/main" id="{79CA388B-FAF9-477B-AA63-02CCC7F5CA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D956DC-8D2F-4DEC-950D-6C8C59E89910}"/>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CA1FC4-7A5B-4278-9BF1-48A42DE10085}" type="slidenum">
              <a:rPr lang="en-US" smtClean="0"/>
              <a:t>‹#›</a:t>
            </a:fld>
            <a:endParaRPr lang="en-US"/>
          </a:p>
        </p:txBody>
      </p:sp>
    </p:spTree>
    <p:extLst>
      <p:ext uri="{BB962C8B-B14F-4D97-AF65-F5344CB8AC3E}">
        <p14:creationId xmlns:p14="http://schemas.microsoft.com/office/powerpoint/2010/main" val="3793836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CBEA7-1500-42CD-8E9E-4EFC07EC9BDA}"/>
              </a:ext>
            </a:extLst>
          </p:cNvPr>
          <p:cNvSpPr>
            <a:spLocks noGrp="1"/>
          </p:cNvSpPr>
          <p:nvPr>
            <p:ph type="ctrTitle"/>
          </p:nvPr>
        </p:nvSpPr>
        <p:spPr>
          <a:xfrm>
            <a:off x="792480" y="426326"/>
            <a:ext cx="11081072" cy="3544203"/>
          </a:xfrm>
        </p:spPr>
        <p:txBody>
          <a:bodyPr>
            <a:normAutofit/>
          </a:bodyPr>
          <a:lstStyle/>
          <a:p>
            <a:r>
              <a:rPr lang="en-US" b="1" dirty="0">
                <a:solidFill>
                  <a:schemeClr val="bg1"/>
                </a:solidFill>
              </a:rPr>
              <a:t>Pine Beach Combined Application</a:t>
            </a:r>
            <a:br>
              <a:rPr lang="en-US" b="1" dirty="0">
                <a:solidFill>
                  <a:schemeClr val="bg1"/>
                </a:solidFill>
              </a:rPr>
            </a:br>
            <a:r>
              <a:rPr lang="en-US" b="1" dirty="0">
                <a:solidFill>
                  <a:schemeClr val="bg1"/>
                </a:solidFill>
              </a:rPr>
              <a:t>for Shoreline Protection</a:t>
            </a:r>
            <a:br>
              <a:rPr lang="en-US" dirty="0">
                <a:solidFill>
                  <a:schemeClr val="bg1"/>
                </a:solidFill>
              </a:rPr>
            </a:br>
            <a:r>
              <a:rPr lang="en-US" sz="4000" dirty="0">
                <a:solidFill>
                  <a:schemeClr val="bg1"/>
                </a:solidFill>
              </a:rPr>
              <a:t>Tillamook County Planning Commission</a:t>
            </a:r>
            <a:br>
              <a:rPr lang="en-US" sz="4000" dirty="0">
                <a:solidFill>
                  <a:schemeClr val="bg1"/>
                </a:solidFill>
              </a:rPr>
            </a:br>
            <a:r>
              <a:rPr lang="en-US" sz="4000" dirty="0">
                <a:solidFill>
                  <a:schemeClr val="bg1"/>
                </a:solidFill>
              </a:rPr>
              <a:t>May 27, 2021</a:t>
            </a:r>
          </a:p>
        </p:txBody>
      </p:sp>
      <p:sp>
        <p:nvSpPr>
          <p:cNvPr id="3" name="Subtitle 2">
            <a:extLst>
              <a:ext uri="{FF2B5EF4-FFF2-40B4-BE49-F238E27FC236}">
                <a16:creationId xmlns:a16="http://schemas.microsoft.com/office/drawing/2014/main" id="{AABE9E22-9D88-47D2-9AA4-A148109A793E}"/>
              </a:ext>
            </a:extLst>
          </p:cNvPr>
          <p:cNvSpPr>
            <a:spLocks noGrp="1"/>
          </p:cNvSpPr>
          <p:nvPr>
            <p:ph type="subTitle" idx="1"/>
          </p:nvPr>
        </p:nvSpPr>
        <p:spPr>
          <a:xfrm>
            <a:off x="792480" y="4666566"/>
            <a:ext cx="11081072" cy="1655762"/>
          </a:xfrm>
        </p:spPr>
        <p:txBody>
          <a:bodyPr>
            <a:normAutofit/>
          </a:bodyPr>
          <a:lstStyle/>
          <a:p>
            <a:pPr algn="l">
              <a:lnSpc>
                <a:spcPct val="100000"/>
              </a:lnSpc>
              <a:spcBef>
                <a:spcPts val="0"/>
              </a:spcBef>
            </a:pPr>
            <a:r>
              <a:rPr lang="en-US" dirty="0">
                <a:solidFill>
                  <a:schemeClr val="bg1"/>
                </a:solidFill>
              </a:rPr>
              <a:t>Presented by:</a:t>
            </a:r>
          </a:p>
          <a:p>
            <a:pPr algn="l">
              <a:lnSpc>
                <a:spcPct val="100000"/>
              </a:lnSpc>
              <a:spcBef>
                <a:spcPts val="0"/>
              </a:spcBef>
            </a:pPr>
            <a:r>
              <a:rPr lang="en-US" dirty="0">
                <a:solidFill>
                  <a:schemeClr val="bg1"/>
                </a:solidFill>
              </a:rPr>
              <a:t>Wendie L. Kellington, Kellington Law Group, PC</a:t>
            </a:r>
          </a:p>
          <a:p>
            <a:pPr algn="l">
              <a:lnSpc>
                <a:spcPct val="100000"/>
              </a:lnSpc>
              <a:spcBef>
                <a:spcPts val="0"/>
              </a:spcBef>
            </a:pPr>
            <a:r>
              <a:rPr lang="en-US" dirty="0">
                <a:solidFill>
                  <a:schemeClr val="bg1"/>
                </a:solidFill>
              </a:rPr>
              <a:t>P.O. Box 159, Lake Oswego, Or 97034</a:t>
            </a:r>
          </a:p>
        </p:txBody>
      </p:sp>
      <p:pic>
        <p:nvPicPr>
          <p:cNvPr id="4" name="Picture 3">
            <a:extLst>
              <a:ext uri="{FF2B5EF4-FFF2-40B4-BE49-F238E27FC236}">
                <a16:creationId xmlns:a16="http://schemas.microsoft.com/office/drawing/2014/main" id="{11016F27-1957-4AC4-89C9-BCC4B60991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6" name="Slide Number Placeholder 5">
            <a:extLst>
              <a:ext uri="{FF2B5EF4-FFF2-40B4-BE49-F238E27FC236}">
                <a16:creationId xmlns:a16="http://schemas.microsoft.com/office/drawing/2014/main" id="{23DFFB27-2EC1-4603-8E0F-0A36DEB0D98C}"/>
              </a:ext>
            </a:extLst>
          </p:cNvPr>
          <p:cNvSpPr>
            <a:spLocks noGrp="1"/>
          </p:cNvSpPr>
          <p:nvPr>
            <p:ph type="sldNum" sz="quarter" idx="12"/>
          </p:nvPr>
        </p:nvSpPr>
        <p:spPr/>
        <p:txBody>
          <a:bodyPr/>
          <a:lstStyle/>
          <a:p>
            <a:fld id="{6ECA1FC4-7A5B-4278-9BF1-48A42DE10085}" type="slidenum">
              <a:rPr lang="en-US" smtClean="0"/>
              <a:t>1</a:t>
            </a:fld>
            <a:endParaRPr lang="en-US"/>
          </a:p>
        </p:txBody>
      </p:sp>
    </p:spTree>
    <p:extLst>
      <p:ext uri="{BB962C8B-B14F-4D97-AF65-F5344CB8AC3E}">
        <p14:creationId xmlns:p14="http://schemas.microsoft.com/office/powerpoint/2010/main" val="3974373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tree, building, house&#10;&#10;Description automatically generated">
            <a:extLst>
              <a:ext uri="{FF2B5EF4-FFF2-40B4-BE49-F238E27FC236}">
                <a16:creationId xmlns:a16="http://schemas.microsoft.com/office/drawing/2014/main" id="{C1F6B711-7ECE-4705-B3AA-A40A64EBB7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4" name="Picture 3">
            <a:extLst>
              <a:ext uri="{FF2B5EF4-FFF2-40B4-BE49-F238E27FC236}">
                <a16:creationId xmlns:a16="http://schemas.microsoft.com/office/drawing/2014/main" id="{4F212E31-8329-4CD5-A27F-CF1EFF4565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FAC68BDD-3BF0-4989-8DA6-4840048A3FE9}"/>
              </a:ext>
            </a:extLst>
          </p:cNvPr>
          <p:cNvSpPr>
            <a:spLocks noGrp="1"/>
          </p:cNvSpPr>
          <p:nvPr>
            <p:ph type="sldNum" sz="quarter" idx="12"/>
          </p:nvPr>
        </p:nvSpPr>
        <p:spPr/>
        <p:txBody>
          <a:bodyPr/>
          <a:lstStyle/>
          <a:p>
            <a:fld id="{6ECA1FC4-7A5B-4278-9BF1-48A42DE10085}" type="slidenum">
              <a:rPr lang="en-US" smtClean="0"/>
              <a:t>10</a:t>
            </a:fld>
            <a:endParaRPr lang="en-US"/>
          </a:p>
        </p:txBody>
      </p:sp>
    </p:spTree>
    <p:extLst>
      <p:ext uri="{BB962C8B-B14F-4D97-AF65-F5344CB8AC3E}">
        <p14:creationId xmlns:p14="http://schemas.microsoft.com/office/powerpoint/2010/main" val="3170733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10;&#10;Description automatically generated">
            <a:extLst>
              <a:ext uri="{FF2B5EF4-FFF2-40B4-BE49-F238E27FC236}">
                <a16:creationId xmlns:a16="http://schemas.microsoft.com/office/drawing/2014/main" id="{87A4BF3E-9198-4756-AF5B-4A37E7BA8C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0"/>
            <a:ext cx="6858000" cy="6858000"/>
          </a:xfrm>
          <a:prstGeom prst="rect">
            <a:avLst/>
          </a:prstGeom>
        </p:spPr>
      </p:pic>
      <p:pic>
        <p:nvPicPr>
          <p:cNvPr id="4" name="Picture 3">
            <a:extLst>
              <a:ext uri="{FF2B5EF4-FFF2-40B4-BE49-F238E27FC236}">
                <a16:creationId xmlns:a16="http://schemas.microsoft.com/office/drawing/2014/main" id="{1D059ABB-1341-4076-BB00-6AF900B5F3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ED61795E-80B3-4A31-B760-7BC2511F971D}"/>
              </a:ext>
            </a:extLst>
          </p:cNvPr>
          <p:cNvSpPr>
            <a:spLocks noGrp="1"/>
          </p:cNvSpPr>
          <p:nvPr>
            <p:ph type="sldNum" sz="quarter" idx="12"/>
          </p:nvPr>
        </p:nvSpPr>
        <p:spPr/>
        <p:txBody>
          <a:bodyPr/>
          <a:lstStyle/>
          <a:p>
            <a:fld id="{6ECA1FC4-7A5B-4278-9BF1-48A42DE10085}" type="slidenum">
              <a:rPr lang="en-US" smtClean="0"/>
              <a:t>11</a:t>
            </a:fld>
            <a:endParaRPr lang="en-US"/>
          </a:p>
        </p:txBody>
      </p:sp>
    </p:spTree>
    <p:extLst>
      <p:ext uri="{BB962C8B-B14F-4D97-AF65-F5344CB8AC3E}">
        <p14:creationId xmlns:p14="http://schemas.microsoft.com/office/powerpoint/2010/main" val="2662146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10;&#10;Description automatically generated">
            <a:extLst>
              <a:ext uri="{FF2B5EF4-FFF2-40B4-BE49-F238E27FC236}">
                <a16:creationId xmlns:a16="http://schemas.microsoft.com/office/drawing/2014/main" id="{B4B5C6D1-CEC9-4C3B-8BDC-29F8CF5566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0"/>
            <a:ext cx="6858000" cy="6858000"/>
          </a:xfrm>
          <a:prstGeom prst="rect">
            <a:avLst/>
          </a:prstGeom>
        </p:spPr>
      </p:pic>
      <p:pic>
        <p:nvPicPr>
          <p:cNvPr id="4" name="Picture 3">
            <a:extLst>
              <a:ext uri="{FF2B5EF4-FFF2-40B4-BE49-F238E27FC236}">
                <a16:creationId xmlns:a16="http://schemas.microsoft.com/office/drawing/2014/main" id="{3BDF2558-8CE0-4993-99C8-8BCCAE587D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638CFE98-9ADB-479B-80D5-95B874464231}"/>
              </a:ext>
            </a:extLst>
          </p:cNvPr>
          <p:cNvSpPr>
            <a:spLocks noGrp="1"/>
          </p:cNvSpPr>
          <p:nvPr>
            <p:ph type="sldNum" sz="quarter" idx="12"/>
          </p:nvPr>
        </p:nvSpPr>
        <p:spPr/>
        <p:txBody>
          <a:bodyPr/>
          <a:lstStyle/>
          <a:p>
            <a:fld id="{6ECA1FC4-7A5B-4278-9BF1-48A42DE10085}" type="slidenum">
              <a:rPr lang="en-US" smtClean="0"/>
              <a:t>12</a:t>
            </a:fld>
            <a:endParaRPr lang="en-US"/>
          </a:p>
        </p:txBody>
      </p:sp>
    </p:spTree>
    <p:extLst>
      <p:ext uri="{BB962C8B-B14F-4D97-AF65-F5344CB8AC3E}">
        <p14:creationId xmlns:p14="http://schemas.microsoft.com/office/powerpoint/2010/main" val="446115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wood&#10;&#10;Description automatically generated">
            <a:extLst>
              <a:ext uri="{FF2B5EF4-FFF2-40B4-BE49-F238E27FC236}">
                <a16:creationId xmlns:a16="http://schemas.microsoft.com/office/drawing/2014/main" id="{E9B74E5E-7604-4A6D-865A-604D206BB5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0"/>
            <a:ext cx="6858000" cy="6858000"/>
          </a:xfrm>
          <a:prstGeom prst="rect">
            <a:avLst/>
          </a:prstGeom>
        </p:spPr>
      </p:pic>
      <p:pic>
        <p:nvPicPr>
          <p:cNvPr id="4" name="Picture 3">
            <a:extLst>
              <a:ext uri="{FF2B5EF4-FFF2-40B4-BE49-F238E27FC236}">
                <a16:creationId xmlns:a16="http://schemas.microsoft.com/office/drawing/2014/main" id="{409FA6BF-D570-4E43-9745-DC0B80D653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B000D9A1-2C29-4F7A-99FC-657D8221F26C}"/>
              </a:ext>
            </a:extLst>
          </p:cNvPr>
          <p:cNvSpPr>
            <a:spLocks noGrp="1"/>
          </p:cNvSpPr>
          <p:nvPr>
            <p:ph type="sldNum" sz="quarter" idx="12"/>
          </p:nvPr>
        </p:nvSpPr>
        <p:spPr/>
        <p:txBody>
          <a:bodyPr/>
          <a:lstStyle/>
          <a:p>
            <a:fld id="{6ECA1FC4-7A5B-4278-9BF1-48A42DE10085}" type="slidenum">
              <a:rPr lang="en-US" smtClean="0"/>
              <a:t>13</a:t>
            </a:fld>
            <a:endParaRPr lang="en-US"/>
          </a:p>
        </p:txBody>
      </p:sp>
    </p:spTree>
    <p:extLst>
      <p:ext uri="{BB962C8B-B14F-4D97-AF65-F5344CB8AC3E}">
        <p14:creationId xmlns:p14="http://schemas.microsoft.com/office/powerpoint/2010/main" val="1308240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ld, bushes, dirty&#10;&#10;Description automatically generated">
            <a:extLst>
              <a:ext uri="{FF2B5EF4-FFF2-40B4-BE49-F238E27FC236}">
                <a16:creationId xmlns:a16="http://schemas.microsoft.com/office/drawing/2014/main" id="{3001DBF4-23AA-406A-9E72-C11D5D07FC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0"/>
            <a:ext cx="6858000" cy="6858000"/>
          </a:xfrm>
          <a:prstGeom prst="rect">
            <a:avLst/>
          </a:prstGeom>
        </p:spPr>
      </p:pic>
      <p:pic>
        <p:nvPicPr>
          <p:cNvPr id="4" name="Picture 3">
            <a:extLst>
              <a:ext uri="{FF2B5EF4-FFF2-40B4-BE49-F238E27FC236}">
                <a16:creationId xmlns:a16="http://schemas.microsoft.com/office/drawing/2014/main" id="{51170145-926F-48C5-BBF9-1656BF8607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71E7AD8C-9940-4CAF-B000-875DFA774BE8}"/>
              </a:ext>
            </a:extLst>
          </p:cNvPr>
          <p:cNvSpPr>
            <a:spLocks noGrp="1"/>
          </p:cNvSpPr>
          <p:nvPr>
            <p:ph type="sldNum" sz="quarter" idx="12"/>
          </p:nvPr>
        </p:nvSpPr>
        <p:spPr/>
        <p:txBody>
          <a:bodyPr/>
          <a:lstStyle/>
          <a:p>
            <a:fld id="{6ECA1FC4-7A5B-4278-9BF1-48A42DE10085}" type="slidenum">
              <a:rPr lang="en-US" smtClean="0"/>
              <a:t>14</a:t>
            </a:fld>
            <a:endParaRPr lang="en-US"/>
          </a:p>
        </p:txBody>
      </p:sp>
    </p:spTree>
    <p:extLst>
      <p:ext uri="{BB962C8B-B14F-4D97-AF65-F5344CB8AC3E}">
        <p14:creationId xmlns:p14="http://schemas.microsoft.com/office/powerpoint/2010/main" val="468042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 plant, area&#10;&#10;Description automatically generated">
            <a:extLst>
              <a:ext uri="{FF2B5EF4-FFF2-40B4-BE49-F238E27FC236}">
                <a16:creationId xmlns:a16="http://schemas.microsoft.com/office/drawing/2014/main" id="{CBF1B865-68E5-40F0-8D30-C5D03CAA2E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4" name="Picture 3">
            <a:extLst>
              <a:ext uri="{FF2B5EF4-FFF2-40B4-BE49-F238E27FC236}">
                <a16:creationId xmlns:a16="http://schemas.microsoft.com/office/drawing/2014/main" id="{2C9ED4E4-00C7-40A2-A72E-13CEBAC81F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F7BF3A56-7139-422B-A982-1BC7E0993DD9}"/>
              </a:ext>
            </a:extLst>
          </p:cNvPr>
          <p:cNvSpPr>
            <a:spLocks noGrp="1"/>
          </p:cNvSpPr>
          <p:nvPr>
            <p:ph type="sldNum" sz="quarter" idx="12"/>
          </p:nvPr>
        </p:nvSpPr>
        <p:spPr/>
        <p:txBody>
          <a:bodyPr/>
          <a:lstStyle/>
          <a:p>
            <a:fld id="{6ECA1FC4-7A5B-4278-9BF1-48A42DE10085}" type="slidenum">
              <a:rPr lang="en-US" smtClean="0"/>
              <a:t>15</a:t>
            </a:fld>
            <a:endParaRPr lang="en-US"/>
          </a:p>
        </p:txBody>
      </p:sp>
    </p:spTree>
    <p:extLst>
      <p:ext uri="{BB962C8B-B14F-4D97-AF65-F5344CB8AC3E}">
        <p14:creationId xmlns:p14="http://schemas.microsoft.com/office/powerpoint/2010/main" val="645679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 walkway&#10;&#10;Description automatically generated">
            <a:extLst>
              <a:ext uri="{FF2B5EF4-FFF2-40B4-BE49-F238E27FC236}">
                <a16:creationId xmlns:a16="http://schemas.microsoft.com/office/drawing/2014/main" id="{E2B6D654-DFD7-4D23-B9A5-2126DC9339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4" name="Picture 3">
            <a:extLst>
              <a:ext uri="{FF2B5EF4-FFF2-40B4-BE49-F238E27FC236}">
                <a16:creationId xmlns:a16="http://schemas.microsoft.com/office/drawing/2014/main" id="{18A0D0E1-C23A-47B8-AF52-A8B3F476EE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1E6561F8-2367-4BE8-BBF4-7A6477DFE4B8}"/>
              </a:ext>
            </a:extLst>
          </p:cNvPr>
          <p:cNvSpPr>
            <a:spLocks noGrp="1"/>
          </p:cNvSpPr>
          <p:nvPr>
            <p:ph type="sldNum" sz="quarter" idx="12"/>
          </p:nvPr>
        </p:nvSpPr>
        <p:spPr/>
        <p:txBody>
          <a:bodyPr/>
          <a:lstStyle/>
          <a:p>
            <a:fld id="{6ECA1FC4-7A5B-4278-9BF1-48A42DE10085}" type="slidenum">
              <a:rPr lang="en-US" smtClean="0"/>
              <a:t>16</a:t>
            </a:fld>
            <a:endParaRPr lang="en-US"/>
          </a:p>
        </p:txBody>
      </p:sp>
    </p:spTree>
    <p:extLst>
      <p:ext uri="{BB962C8B-B14F-4D97-AF65-F5344CB8AC3E}">
        <p14:creationId xmlns:p14="http://schemas.microsoft.com/office/powerpoint/2010/main" val="2667958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ground, outdoor, dirt&#10;&#10;Description automatically generated">
            <a:extLst>
              <a:ext uri="{FF2B5EF4-FFF2-40B4-BE49-F238E27FC236}">
                <a16:creationId xmlns:a16="http://schemas.microsoft.com/office/drawing/2014/main" id="{02D181E6-652E-4A04-BDE0-CB8E44A3B8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6" name="Picture 5">
            <a:extLst>
              <a:ext uri="{FF2B5EF4-FFF2-40B4-BE49-F238E27FC236}">
                <a16:creationId xmlns:a16="http://schemas.microsoft.com/office/drawing/2014/main" id="{3A594325-88A8-4456-9653-2FA6786AB8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3" name="Slide Number Placeholder 2">
            <a:extLst>
              <a:ext uri="{FF2B5EF4-FFF2-40B4-BE49-F238E27FC236}">
                <a16:creationId xmlns:a16="http://schemas.microsoft.com/office/drawing/2014/main" id="{58CF122A-9A07-4B93-82C7-E67061456921}"/>
              </a:ext>
            </a:extLst>
          </p:cNvPr>
          <p:cNvSpPr>
            <a:spLocks noGrp="1"/>
          </p:cNvSpPr>
          <p:nvPr>
            <p:ph type="sldNum" sz="quarter" idx="12"/>
          </p:nvPr>
        </p:nvSpPr>
        <p:spPr/>
        <p:txBody>
          <a:bodyPr/>
          <a:lstStyle/>
          <a:p>
            <a:fld id="{6ECA1FC4-7A5B-4278-9BF1-48A42DE10085}" type="slidenum">
              <a:rPr lang="en-US" smtClean="0"/>
              <a:t>17</a:t>
            </a:fld>
            <a:endParaRPr lang="en-US"/>
          </a:p>
        </p:txBody>
      </p:sp>
    </p:spTree>
    <p:extLst>
      <p:ext uri="{BB962C8B-B14F-4D97-AF65-F5344CB8AC3E}">
        <p14:creationId xmlns:p14="http://schemas.microsoft.com/office/powerpoint/2010/main" val="4115704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ound, outdoor, dirt, soil&#10;&#10;Description automatically generated">
            <a:extLst>
              <a:ext uri="{FF2B5EF4-FFF2-40B4-BE49-F238E27FC236}">
                <a16:creationId xmlns:a16="http://schemas.microsoft.com/office/drawing/2014/main" id="{3D530AA6-14DB-4F6A-BE89-B62CE62108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8" name="Picture 7">
            <a:extLst>
              <a:ext uri="{FF2B5EF4-FFF2-40B4-BE49-F238E27FC236}">
                <a16:creationId xmlns:a16="http://schemas.microsoft.com/office/drawing/2014/main" id="{2F867305-81F3-4848-8DC7-FC8668CF0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3" name="Slide Number Placeholder 2">
            <a:extLst>
              <a:ext uri="{FF2B5EF4-FFF2-40B4-BE49-F238E27FC236}">
                <a16:creationId xmlns:a16="http://schemas.microsoft.com/office/drawing/2014/main" id="{3AEA7CBB-73C8-4D95-BB6F-AFE88D6F5442}"/>
              </a:ext>
            </a:extLst>
          </p:cNvPr>
          <p:cNvSpPr>
            <a:spLocks noGrp="1"/>
          </p:cNvSpPr>
          <p:nvPr>
            <p:ph type="sldNum" sz="quarter" idx="12"/>
          </p:nvPr>
        </p:nvSpPr>
        <p:spPr/>
        <p:txBody>
          <a:bodyPr/>
          <a:lstStyle/>
          <a:p>
            <a:fld id="{6ECA1FC4-7A5B-4278-9BF1-48A42DE10085}" type="slidenum">
              <a:rPr lang="en-US" smtClean="0"/>
              <a:t>18</a:t>
            </a:fld>
            <a:endParaRPr lang="en-US"/>
          </a:p>
        </p:txBody>
      </p:sp>
    </p:spTree>
    <p:extLst>
      <p:ext uri="{BB962C8B-B14F-4D97-AF65-F5344CB8AC3E}">
        <p14:creationId xmlns:p14="http://schemas.microsoft.com/office/powerpoint/2010/main" val="831470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grass, nature&#10;&#10;Description automatically generated">
            <a:extLst>
              <a:ext uri="{FF2B5EF4-FFF2-40B4-BE49-F238E27FC236}">
                <a16:creationId xmlns:a16="http://schemas.microsoft.com/office/drawing/2014/main" id="{A99C84D5-56D8-4A8E-AEA6-50E1C33FC6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4" name="Picture 3">
            <a:extLst>
              <a:ext uri="{FF2B5EF4-FFF2-40B4-BE49-F238E27FC236}">
                <a16:creationId xmlns:a16="http://schemas.microsoft.com/office/drawing/2014/main" id="{69334AC9-A8AF-4E91-9168-079CCD994E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C946EB0A-5367-4639-B5DC-7C27B113CEE5}"/>
              </a:ext>
            </a:extLst>
          </p:cNvPr>
          <p:cNvSpPr>
            <a:spLocks noGrp="1"/>
          </p:cNvSpPr>
          <p:nvPr>
            <p:ph type="sldNum" sz="quarter" idx="12"/>
          </p:nvPr>
        </p:nvSpPr>
        <p:spPr/>
        <p:txBody>
          <a:bodyPr/>
          <a:lstStyle/>
          <a:p>
            <a:fld id="{6ECA1FC4-7A5B-4278-9BF1-48A42DE10085}" type="slidenum">
              <a:rPr lang="en-US" smtClean="0"/>
              <a:t>19</a:t>
            </a:fld>
            <a:endParaRPr lang="en-US"/>
          </a:p>
        </p:txBody>
      </p:sp>
    </p:spTree>
    <p:extLst>
      <p:ext uri="{BB962C8B-B14F-4D97-AF65-F5344CB8AC3E}">
        <p14:creationId xmlns:p14="http://schemas.microsoft.com/office/powerpoint/2010/main" val="1417895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A828E-A420-4DB1-9D29-AFE73CE499D5}"/>
              </a:ext>
            </a:extLst>
          </p:cNvPr>
          <p:cNvSpPr>
            <a:spLocks noGrp="1"/>
          </p:cNvSpPr>
          <p:nvPr>
            <p:ph type="title"/>
          </p:nvPr>
        </p:nvSpPr>
        <p:spPr>
          <a:xfrm>
            <a:off x="838200" y="136525"/>
            <a:ext cx="10515600" cy="544511"/>
          </a:xfrm>
        </p:spPr>
        <p:txBody>
          <a:bodyPr>
            <a:normAutofit fontScale="90000"/>
          </a:bodyPr>
          <a:lstStyle/>
          <a:p>
            <a:pPr algn="ctr"/>
            <a:r>
              <a:rPr lang="en-US" dirty="0">
                <a:solidFill>
                  <a:schemeClr val="bg1"/>
                </a:solidFill>
              </a:rPr>
              <a:t>Subject Properties</a:t>
            </a:r>
          </a:p>
        </p:txBody>
      </p:sp>
      <p:sp>
        <p:nvSpPr>
          <p:cNvPr id="3" name="Content Placeholder 2">
            <a:extLst>
              <a:ext uri="{FF2B5EF4-FFF2-40B4-BE49-F238E27FC236}">
                <a16:creationId xmlns:a16="http://schemas.microsoft.com/office/drawing/2014/main" id="{B506A99C-5936-4E28-A22C-5E6B84B87E65}"/>
              </a:ext>
            </a:extLst>
          </p:cNvPr>
          <p:cNvSpPr>
            <a:spLocks noGrp="1"/>
          </p:cNvSpPr>
          <p:nvPr>
            <p:ph idx="1"/>
          </p:nvPr>
        </p:nvSpPr>
        <p:spPr>
          <a:xfrm>
            <a:off x="68240" y="914400"/>
            <a:ext cx="11902780" cy="5262564"/>
          </a:xfrm>
        </p:spPr>
        <p:txBody>
          <a:bodyPr>
            <a:normAutofit/>
          </a:bodyPr>
          <a:lstStyle/>
          <a:p>
            <a:endParaRPr lang="en-US" dirty="0">
              <a:solidFill>
                <a:schemeClr val="bg1"/>
              </a:solidFill>
            </a:endParaRPr>
          </a:p>
          <a:p>
            <a:r>
              <a:rPr lang="en-US" dirty="0">
                <a:solidFill>
                  <a:schemeClr val="bg1"/>
                </a:solidFill>
              </a:rPr>
              <a:t>Avoiding a piecemeal approach, the owners of 15 properties working together seek approval of critically needed shoreline protection.</a:t>
            </a:r>
          </a:p>
          <a:p>
            <a:r>
              <a:rPr lang="en-US" dirty="0">
                <a:solidFill>
                  <a:schemeClr val="bg1"/>
                </a:solidFill>
              </a:rPr>
              <a:t>Proposal is supported by the Pine Beach HOA.</a:t>
            </a:r>
          </a:p>
          <a:p>
            <a:r>
              <a:rPr lang="en-US" dirty="0">
                <a:solidFill>
                  <a:schemeClr val="bg1"/>
                </a:solidFill>
              </a:rPr>
              <a:t>Pine Beach Loop (Pine Beach Subdivision – first platted 1932; replatted 1994) and Ocean Blvd. (George Shand tracts platted 1950).</a:t>
            </a:r>
          </a:p>
        </p:txBody>
      </p:sp>
      <p:pic>
        <p:nvPicPr>
          <p:cNvPr id="4" name="Picture 3">
            <a:extLst>
              <a:ext uri="{FF2B5EF4-FFF2-40B4-BE49-F238E27FC236}">
                <a16:creationId xmlns:a16="http://schemas.microsoft.com/office/drawing/2014/main" id="{2C6810D7-495A-4272-A298-9DDCC64D98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6" name="Slide Number Placeholder 5">
            <a:extLst>
              <a:ext uri="{FF2B5EF4-FFF2-40B4-BE49-F238E27FC236}">
                <a16:creationId xmlns:a16="http://schemas.microsoft.com/office/drawing/2014/main" id="{D891B22F-CB8B-4750-B89A-EB7F1E9787FA}"/>
              </a:ext>
            </a:extLst>
          </p:cNvPr>
          <p:cNvSpPr>
            <a:spLocks noGrp="1"/>
          </p:cNvSpPr>
          <p:nvPr>
            <p:ph type="sldNum" sz="quarter" idx="12"/>
          </p:nvPr>
        </p:nvSpPr>
        <p:spPr/>
        <p:txBody>
          <a:bodyPr/>
          <a:lstStyle/>
          <a:p>
            <a:fld id="{6ECA1FC4-7A5B-4278-9BF1-48A42DE10085}" type="slidenum">
              <a:rPr lang="en-US" smtClean="0"/>
              <a:t>2</a:t>
            </a:fld>
            <a:endParaRPr lang="en-US"/>
          </a:p>
        </p:txBody>
      </p:sp>
    </p:spTree>
    <p:extLst>
      <p:ext uri="{BB962C8B-B14F-4D97-AF65-F5344CB8AC3E}">
        <p14:creationId xmlns:p14="http://schemas.microsoft.com/office/powerpoint/2010/main" val="1241687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ound, outdoor, person, dirt&#10;&#10;Description automatically generated">
            <a:extLst>
              <a:ext uri="{FF2B5EF4-FFF2-40B4-BE49-F238E27FC236}">
                <a16:creationId xmlns:a16="http://schemas.microsoft.com/office/drawing/2014/main" id="{107A125A-5BF4-413B-AB2B-831EA30737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966" y="437606"/>
            <a:ext cx="10636069" cy="5982789"/>
          </a:xfrm>
          <a:prstGeom prst="rect">
            <a:avLst/>
          </a:prstGeom>
        </p:spPr>
      </p:pic>
      <p:pic>
        <p:nvPicPr>
          <p:cNvPr id="4" name="Picture 3">
            <a:extLst>
              <a:ext uri="{FF2B5EF4-FFF2-40B4-BE49-F238E27FC236}">
                <a16:creationId xmlns:a16="http://schemas.microsoft.com/office/drawing/2014/main" id="{7C6B6E93-3EEF-4EB5-A842-CBEE489DC9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9E053902-C874-4683-9261-C5363CDFF0D6}"/>
              </a:ext>
            </a:extLst>
          </p:cNvPr>
          <p:cNvSpPr>
            <a:spLocks noGrp="1"/>
          </p:cNvSpPr>
          <p:nvPr>
            <p:ph type="sldNum" sz="quarter" idx="12"/>
          </p:nvPr>
        </p:nvSpPr>
        <p:spPr/>
        <p:txBody>
          <a:bodyPr/>
          <a:lstStyle/>
          <a:p>
            <a:fld id="{6ECA1FC4-7A5B-4278-9BF1-48A42DE10085}" type="slidenum">
              <a:rPr lang="en-US" smtClean="0"/>
              <a:t>20</a:t>
            </a:fld>
            <a:endParaRPr lang="en-US"/>
          </a:p>
        </p:txBody>
      </p:sp>
    </p:spTree>
    <p:extLst>
      <p:ext uri="{BB962C8B-B14F-4D97-AF65-F5344CB8AC3E}">
        <p14:creationId xmlns:p14="http://schemas.microsoft.com/office/powerpoint/2010/main" val="4153267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 ground, outdoor, house&#10;&#10;Description automatically generated">
            <a:extLst>
              <a:ext uri="{FF2B5EF4-FFF2-40B4-BE49-F238E27FC236}">
                <a16:creationId xmlns:a16="http://schemas.microsoft.com/office/drawing/2014/main" id="{C91DF6F9-6078-4054-8EB7-7EF45D3600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552" y="339498"/>
            <a:ext cx="10984896" cy="6179004"/>
          </a:xfrm>
          <a:prstGeom prst="rect">
            <a:avLst/>
          </a:prstGeom>
        </p:spPr>
      </p:pic>
      <p:pic>
        <p:nvPicPr>
          <p:cNvPr id="4" name="Picture 3">
            <a:extLst>
              <a:ext uri="{FF2B5EF4-FFF2-40B4-BE49-F238E27FC236}">
                <a16:creationId xmlns:a16="http://schemas.microsoft.com/office/drawing/2014/main" id="{2F5A52EC-F28B-4709-81EF-45DB847FDD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7AFB4BD2-5F47-4F76-9709-520CE16E40F4}"/>
              </a:ext>
            </a:extLst>
          </p:cNvPr>
          <p:cNvSpPr>
            <a:spLocks noGrp="1"/>
          </p:cNvSpPr>
          <p:nvPr>
            <p:ph type="sldNum" sz="quarter" idx="12"/>
          </p:nvPr>
        </p:nvSpPr>
        <p:spPr/>
        <p:txBody>
          <a:bodyPr/>
          <a:lstStyle/>
          <a:p>
            <a:fld id="{6ECA1FC4-7A5B-4278-9BF1-48A42DE10085}" type="slidenum">
              <a:rPr lang="en-US" smtClean="0"/>
              <a:t>21</a:t>
            </a:fld>
            <a:endParaRPr lang="en-US"/>
          </a:p>
        </p:txBody>
      </p:sp>
    </p:spTree>
    <p:extLst>
      <p:ext uri="{BB962C8B-B14F-4D97-AF65-F5344CB8AC3E}">
        <p14:creationId xmlns:p14="http://schemas.microsoft.com/office/powerpoint/2010/main" val="2670043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289F5-BCDD-4EB5-9E25-0CA296BE35D2}"/>
              </a:ext>
            </a:extLst>
          </p:cNvPr>
          <p:cNvSpPr>
            <a:spLocks noGrp="1"/>
          </p:cNvSpPr>
          <p:nvPr>
            <p:ph type="title"/>
          </p:nvPr>
        </p:nvSpPr>
        <p:spPr/>
        <p:txBody>
          <a:bodyPr/>
          <a:lstStyle/>
          <a:p>
            <a:r>
              <a:rPr lang="en-US" dirty="0">
                <a:solidFill>
                  <a:schemeClr val="bg1"/>
                </a:solidFill>
              </a:rPr>
              <a:t>Properties and infrastructure are now in imminent peril</a:t>
            </a:r>
          </a:p>
        </p:txBody>
      </p:sp>
      <p:sp>
        <p:nvSpPr>
          <p:cNvPr id="3" name="Content Placeholder 2">
            <a:extLst>
              <a:ext uri="{FF2B5EF4-FFF2-40B4-BE49-F238E27FC236}">
                <a16:creationId xmlns:a16="http://schemas.microsoft.com/office/drawing/2014/main" id="{6C6BAB6D-7178-4AC1-9A67-62317692311A}"/>
              </a:ext>
            </a:extLst>
          </p:cNvPr>
          <p:cNvSpPr>
            <a:spLocks noGrp="1"/>
          </p:cNvSpPr>
          <p:nvPr>
            <p:ph idx="1"/>
          </p:nvPr>
        </p:nvSpPr>
        <p:spPr/>
        <p:txBody>
          <a:bodyPr/>
          <a:lstStyle/>
          <a:p>
            <a:r>
              <a:rPr lang="en-US" dirty="0">
                <a:solidFill>
                  <a:schemeClr val="bg1"/>
                </a:solidFill>
              </a:rPr>
              <a:t>More than $10 million in property value at risk of being lost.</a:t>
            </a:r>
          </a:p>
          <a:p>
            <a:r>
              <a:rPr lang="en-US" dirty="0">
                <a:solidFill>
                  <a:schemeClr val="bg1"/>
                </a:solidFill>
              </a:rPr>
              <a:t>In addition to</a:t>
            </a:r>
          </a:p>
          <a:p>
            <a:pPr marL="0" indent="227013">
              <a:buNone/>
            </a:pPr>
            <a:r>
              <a:rPr lang="en-US" dirty="0">
                <a:solidFill>
                  <a:schemeClr val="bg1"/>
                </a:solidFill>
              </a:rPr>
              <a:t>infrastructure</a:t>
            </a:r>
          </a:p>
          <a:p>
            <a:pPr marL="0" indent="227013">
              <a:buNone/>
            </a:pPr>
            <a:r>
              <a:rPr lang="en-US" dirty="0">
                <a:solidFill>
                  <a:schemeClr val="bg1"/>
                </a:solidFill>
              </a:rPr>
              <a:t>(public water and sewer,</a:t>
            </a:r>
          </a:p>
          <a:p>
            <a:pPr marL="0" indent="227013">
              <a:buNone/>
            </a:pPr>
            <a:r>
              <a:rPr lang="en-US" dirty="0">
                <a:solidFill>
                  <a:schemeClr val="bg1"/>
                </a:solidFill>
              </a:rPr>
              <a:t>roads, utilities)</a:t>
            </a:r>
          </a:p>
        </p:txBody>
      </p:sp>
      <p:pic>
        <p:nvPicPr>
          <p:cNvPr id="6" name="Picture 5">
            <a:extLst>
              <a:ext uri="{FF2B5EF4-FFF2-40B4-BE49-F238E27FC236}">
                <a16:creationId xmlns:a16="http://schemas.microsoft.com/office/drawing/2014/main" id="{C37434E3-8999-4DDE-8773-F1705D4A3822}"/>
              </a:ext>
            </a:extLst>
          </p:cNvPr>
          <p:cNvPicPr>
            <a:picLocks noChangeAspect="1"/>
          </p:cNvPicPr>
          <p:nvPr/>
        </p:nvPicPr>
        <p:blipFill>
          <a:blip r:embed="rId2"/>
          <a:stretch>
            <a:fillRect/>
          </a:stretch>
        </p:blipFill>
        <p:spPr>
          <a:xfrm>
            <a:off x="6384166" y="6130294"/>
            <a:ext cx="4525569" cy="5816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A1972F1E-3826-4F15-A6FA-D3022E2FA6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9" name="Slide Number Placeholder 8">
            <a:extLst>
              <a:ext uri="{FF2B5EF4-FFF2-40B4-BE49-F238E27FC236}">
                <a16:creationId xmlns:a16="http://schemas.microsoft.com/office/drawing/2014/main" id="{BAB000E6-8000-4A26-BDF9-54554D6F3C6C}"/>
              </a:ext>
            </a:extLst>
          </p:cNvPr>
          <p:cNvSpPr>
            <a:spLocks noGrp="1"/>
          </p:cNvSpPr>
          <p:nvPr>
            <p:ph type="sldNum" sz="quarter" idx="12"/>
          </p:nvPr>
        </p:nvSpPr>
        <p:spPr/>
        <p:txBody>
          <a:bodyPr/>
          <a:lstStyle/>
          <a:p>
            <a:fld id="{6ECA1FC4-7A5B-4278-9BF1-48A42DE10085}" type="slidenum">
              <a:rPr lang="en-US" smtClean="0"/>
              <a:t>22</a:t>
            </a:fld>
            <a:endParaRPr lang="en-US"/>
          </a:p>
        </p:txBody>
      </p:sp>
      <p:pic>
        <p:nvPicPr>
          <p:cNvPr id="10" name="Picture 9" descr="Table&#10;&#10;Description automatically generated">
            <a:extLst>
              <a:ext uri="{FF2B5EF4-FFF2-40B4-BE49-F238E27FC236}">
                <a16:creationId xmlns:a16="http://schemas.microsoft.com/office/drawing/2014/main" id="{28CA3D68-6BB2-456D-BCD7-BDC7DF2F5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4166" y="2827833"/>
            <a:ext cx="4357883" cy="3123074"/>
          </a:xfrm>
          <a:prstGeom prst="rect">
            <a:avLst/>
          </a:prstGeom>
        </p:spPr>
      </p:pic>
    </p:spTree>
    <p:extLst>
      <p:ext uri="{BB962C8B-B14F-4D97-AF65-F5344CB8AC3E}">
        <p14:creationId xmlns:p14="http://schemas.microsoft.com/office/powerpoint/2010/main" val="2861008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289F5-BCDD-4EB5-9E25-0CA296BE35D2}"/>
              </a:ext>
            </a:extLst>
          </p:cNvPr>
          <p:cNvSpPr>
            <a:spLocks noGrp="1"/>
          </p:cNvSpPr>
          <p:nvPr>
            <p:ph type="title"/>
          </p:nvPr>
        </p:nvSpPr>
        <p:spPr/>
        <p:txBody>
          <a:bodyPr/>
          <a:lstStyle/>
          <a:p>
            <a:r>
              <a:rPr lang="en-US" dirty="0">
                <a:solidFill>
                  <a:schemeClr val="bg1"/>
                </a:solidFill>
              </a:rPr>
              <a:t>Properties and infrastructure are now in imminent peril</a:t>
            </a:r>
          </a:p>
        </p:txBody>
      </p:sp>
      <p:sp>
        <p:nvSpPr>
          <p:cNvPr id="3" name="Content Placeholder 2">
            <a:extLst>
              <a:ext uri="{FF2B5EF4-FFF2-40B4-BE49-F238E27FC236}">
                <a16:creationId xmlns:a16="http://schemas.microsoft.com/office/drawing/2014/main" id="{6C6BAB6D-7178-4AC1-9A67-62317692311A}"/>
              </a:ext>
            </a:extLst>
          </p:cNvPr>
          <p:cNvSpPr>
            <a:spLocks noGrp="1"/>
          </p:cNvSpPr>
          <p:nvPr>
            <p:ph idx="1"/>
          </p:nvPr>
        </p:nvSpPr>
        <p:spPr/>
        <p:txBody>
          <a:bodyPr/>
          <a:lstStyle/>
          <a:p>
            <a:r>
              <a:rPr lang="en-US" dirty="0">
                <a:solidFill>
                  <a:schemeClr val="bg1"/>
                </a:solidFill>
              </a:rPr>
              <a:t>Between 1994-2021, the shoreline has receded 142 feet.</a:t>
            </a:r>
          </a:p>
        </p:txBody>
      </p:sp>
      <p:pic>
        <p:nvPicPr>
          <p:cNvPr id="4" name="Picture 3">
            <a:extLst>
              <a:ext uri="{FF2B5EF4-FFF2-40B4-BE49-F238E27FC236}">
                <a16:creationId xmlns:a16="http://schemas.microsoft.com/office/drawing/2014/main" id="{D7E1C18A-47DF-45FB-9C79-2EBBAEEBDC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pic>
        <p:nvPicPr>
          <p:cNvPr id="6" name="Picture 5">
            <a:extLst>
              <a:ext uri="{FF2B5EF4-FFF2-40B4-BE49-F238E27FC236}">
                <a16:creationId xmlns:a16="http://schemas.microsoft.com/office/drawing/2014/main" id="{BB973548-B131-4DAF-B65F-A7E7A22360A1}"/>
              </a:ext>
            </a:extLst>
          </p:cNvPr>
          <p:cNvPicPr>
            <a:picLocks noChangeAspect="1"/>
          </p:cNvPicPr>
          <p:nvPr/>
        </p:nvPicPr>
        <p:blipFill>
          <a:blip r:embed="rId3"/>
          <a:stretch>
            <a:fillRect/>
          </a:stretch>
        </p:blipFill>
        <p:spPr>
          <a:xfrm>
            <a:off x="1766887" y="3084604"/>
            <a:ext cx="8658225" cy="2447925"/>
          </a:xfrm>
          <a:prstGeom prst="rect">
            <a:avLst/>
          </a:prstGeom>
        </p:spPr>
      </p:pic>
      <p:pic>
        <p:nvPicPr>
          <p:cNvPr id="7" name="Picture 6">
            <a:extLst>
              <a:ext uri="{FF2B5EF4-FFF2-40B4-BE49-F238E27FC236}">
                <a16:creationId xmlns:a16="http://schemas.microsoft.com/office/drawing/2014/main" id="{EC5623E6-6A60-49F2-8C28-FDFBBB648E42}"/>
              </a:ext>
            </a:extLst>
          </p:cNvPr>
          <p:cNvPicPr>
            <a:picLocks noChangeAspect="1"/>
          </p:cNvPicPr>
          <p:nvPr/>
        </p:nvPicPr>
        <p:blipFill rotWithShape="1">
          <a:blip r:embed="rId4"/>
          <a:srcRect l="82216" b="91365"/>
          <a:stretch/>
        </p:blipFill>
        <p:spPr>
          <a:xfrm>
            <a:off x="9051500" y="2492420"/>
            <a:ext cx="1373612" cy="592184"/>
          </a:xfrm>
          <a:prstGeom prst="rect">
            <a:avLst/>
          </a:prstGeom>
        </p:spPr>
      </p:pic>
      <p:sp>
        <p:nvSpPr>
          <p:cNvPr id="8" name="Slide Number Placeholder 7">
            <a:extLst>
              <a:ext uri="{FF2B5EF4-FFF2-40B4-BE49-F238E27FC236}">
                <a16:creationId xmlns:a16="http://schemas.microsoft.com/office/drawing/2014/main" id="{818E440F-012A-4733-8AF5-BA697D9BB038}"/>
              </a:ext>
            </a:extLst>
          </p:cNvPr>
          <p:cNvSpPr>
            <a:spLocks noGrp="1"/>
          </p:cNvSpPr>
          <p:nvPr>
            <p:ph type="sldNum" sz="quarter" idx="12"/>
          </p:nvPr>
        </p:nvSpPr>
        <p:spPr/>
        <p:txBody>
          <a:bodyPr/>
          <a:lstStyle/>
          <a:p>
            <a:fld id="{6ECA1FC4-7A5B-4278-9BF1-48A42DE10085}" type="slidenum">
              <a:rPr lang="en-US" smtClean="0"/>
              <a:t>23</a:t>
            </a:fld>
            <a:endParaRPr lang="en-US"/>
          </a:p>
        </p:txBody>
      </p:sp>
    </p:spTree>
    <p:extLst>
      <p:ext uri="{BB962C8B-B14F-4D97-AF65-F5344CB8AC3E}">
        <p14:creationId xmlns:p14="http://schemas.microsoft.com/office/powerpoint/2010/main" val="29229724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F55A27-E7E7-43C0-8D43-58829E5B21C6}"/>
              </a:ext>
            </a:extLst>
          </p:cNvPr>
          <p:cNvPicPr>
            <a:picLocks noChangeAspect="1"/>
          </p:cNvPicPr>
          <p:nvPr/>
        </p:nvPicPr>
        <p:blipFill rotWithShape="1">
          <a:blip r:embed="rId2"/>
          <a:srcRect t="17422" r="7638"/>
          <a:stretch/>
        </p:blipFill>
        <p:spPr>
          <a:xfrm>
            <a:off x="1962621" y="65310"/>
            <a:ext cx="8266759" cy="6562352"/>
          </a:xfrm>
          <a:prstGeom prst="rect">
            <a:avLst/>
          </a:prstGeom>
        </p:spPr>
      </p:pic>
      <p:pic>
        <p:nvPicPr>
          <p:cNvPr id="6" name="Picture 5">
            <a:extLst>
              <a:ext uri="{FF2B5EF4-FFF2-40B4-BE49-F238E27FC236}">
                <a16:creationId xmlns:a16="http://schemas.microsoft.com/office/drawing/2014/main" id="{1A2D8C1C-523F-402B-9484-E51619F811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pic>
        <p:nvPicPr>
          <p:cNvPr id="7" name="Picture 6">
            <a:extLst>
              <a:ext uri="{FF2B5EF4-FFF2-40B4-BE49-F238E27FC236}">
                <a16:creationId xmlns:a16="http://schemas.microsoft.com/office/drawing/2014/main" id="{E1E00DBB-5D68-46FE-B3F7-6DA081FA90BA}"/>
              </a:ext>
            </a:extLst>
          </p:cNvPr>
          <p:cNvPicPr>
            <a:picLocks noChangeAspect="1"/>
          </p:cNvPicPr>
          <p:nvPr/>
        </p:nvPicPr>
        <p:blipFill rotWithShape="1">
          <a:blip r:embed="rId2"/>
          <a:srcRect l="119193" t="-5162" r="-36792" b="94752"/>
          <a:stretch/>
        </p:blipFill>
        <p:spPr>
          <a:xfrm>
            <a:off x="8367805" y="152400"/>
            <a:ext cx="1300788" cy="683134"/>
          </a:xfrm>
          <a:prstGeom prst="rect">
            <a:avLst/>
          </a:prstGeom>
        </p:spPr>
      </p:pic>
      <p:pic>
        <p:nvPicPr>
          <p:cNvPr id="8" name="Picture 7">
            <a:extLst>
              <a:ext uri="{FF2B5EF4-FFF2-40B4-BE49-F238E27FC236}">
                <a16:creationId xmlns:a16="http://schemas.microsoft.com/office/drawing/2014/main" id="{F0AD61BD-B354-4330-8250-6F9E6756AF2D}"/>
              </a:ext>
            </a:extLst>
          </p:cNvPr>
          <p:cNvPicPr>
            <a:picLocks noChangeAspect="1"/>
          </p:cNvPicPr>
          <p:nvPr/>
        </p:nvPicPr>
        <p:blipFill rotWithShape="1">
          <a:blip r:embed="rId2"/>
          <a:srcRect l="83131" b="91081"/>
          <a:stretch/>
        </p:blipFill>
        <p:spPr>
          <a:xfrm>
            <a:off x="10229081" y="65310"/>
            <a:ext cx="1246787" cy="585291"/>
          </a:xfrm>
          <a:prstGeom prst="rect">
            <a:avLst/>
          </a:prstGeom>
        </p:spPr>
      </p:pic>
      <p:sp>
        <p:nvSpPr>
          <p:cNvPr id="4" name="Slide Number Placeholder 3">
            <a:extLst>
              <a:ext uri="{FF2B5EF4-FFF2-40B4-BE49-F238E27FC236}">
                <a16:creationId xmlns:a16="http://schemas.microsoft.com/office/drawing/2014/main" id="{BF5055A6-667E-4956-A124-46CD75CE6A70}"/>
              </a:ext>
            </a:extLst>
          </p:cNvPr>
          <p:cNvSpPr>
            <a:spLocks noGrp="1"/>
          </p:cNvSpPr>
          <p:nvPr>
            <p:ph type="sldNum" sz="quarter" idx="12"/>
          </p:nvPr>
        </p:nvSpPr>
        <p:spPr/>
        <p:txBody>
          <a:bodyPr/>
          <a:lstStyle/>
          <a:p>
            <a:fld id="{6ECA1FC4-7A5B-4278-9BF1-48A42DE10085}" type="slidenum">
              <a:rPr lang="en-US" smtClean="0"/>
              <a:t>24</a:t>
            </a:fld>
            <a:endParaRPr lang="en-US"/>
          </a:p>
        </p:txBody>
      </p:sp>
      <p:sp>
        <p:nvSpPr>
          <p:cNvPr id="2" name="TextBox 1">
            <a:extLst>
              <a:ext uri="{FF2B5EF4-FFF2-40B4-BE49-F238E27FC236}">
                <a16:creationId xmlns:a16="http://schemas.microsoft.com/office/drawing/2014/main" id="{94B1E55D-9172-42B7-9648-765004D0C505}"/>
              </a:ext>
            </a:extLst>
          </p:cNvPr>
          <p:cNvSpPr txBox="1"/>
          <p:nvPr/>
        </p:nvSpPr>
        <p:spPr>
          <a:xfrm>
            <a:off x="106681" y="1511166"/>
            <a:ext cx="1899083" cy="923330"/>
          </a:xfrm>
          <a:prstGeom prst="rect">
            <a:avLst/>
          </a:prstGeom>
          <a:noFill/>
        </p:spPr>
        <p:txBody>
          <a:bodyPr wrap="square" rtlCol="0">
            <a:spAutoFit/>
          </a:bodyPr>
          <a:lstStyle/>
          <a:p>
            <a:r>
              <a:rPr lang="en-US" dirty="0"/>
              <a:t>The problem explained by graphics</a:t>
            </a:r>
          </a:p>
        </p:txBody>
      </p:sp>
    </p:spTree>
    <p:extLst>
      <p:ext uri="{BB962C8B-B14F-4D97-AF65-F5344CB8AC3E}">
        <p14:creationId xmlns:p14="http://schemas.microsoft.com/office/powerpoint/2010/main" val="2612255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256587-2784-43B4-83C3-376A80D67AF1}"/>
              </a:ext>
            </a:extLst>
          </p:cNvPr>
          <p:cNvPicPr>
            <a:picLocks noChangeAspect="1"/>
          </p:cNvPicPr>
          <p:nvPr/>
        </p:nvPicPr>
        <p:blipFill>
          <a:blip r:embed="rId2"/>
          <a:stretch>
            <a:fillRect/>
          </a:stretch>
        </p:blipFill>
        <p:spPr>
          <a:xfrm>
            <a:off x="3600361" y="0"/>
            <a:ext cx="4991278" cy="6858000"/>
          </a:xfrm>
          <a:prstGeom prst="rect">
            <a:avLst/>
          </a:prstGeom>
        </p:spPr>
      </p:pic>
      <p:pic>
        <p:nvPicPr>
          <p:cNvPr id="4" name="Picture 3">
            <a:extLst>
              <a:ext uri="{FF2B5EF4-FFF2-40B4-BE49-F238E27FC236}">
                <a16:creationId xmlns:a16="http://schemas.microsoft.com/office/drawing/2014/main" id="{08FF76A5-C019-48B2-9963-3F168D37C5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92CA7F30-E508-4E05-BB49-19496B83F0FB}"/>
              </a:ext>
            </a:extLst>
          </p:cNvPr>
          <p:cNvSpPr>
            <a:spLocks noGrp="1"/>
          </p:cNvSpPr>
          <p:nvPr>
            <p:ph type="sldNum" sz="quarter" idx="12"/>
          </p:nvPr>
        </p:nvSpPr>
        <p:spPr/>
        <p:txBody>
          <a:bodyPr/>
          <a:lstStyle/>
          <a:p>
            <a:fld id="{6ECA1FC4-7A5B-4278-9BF1-48A42DE10085}" type="slidenum">
              <a:rPr lang="en-US" smtClean="0"/>
              <a:t>25</a:t>
            </a:fld>
            <a:endParaRPr lang="en-US"/>
          </a:p>
        </p:txBody>
      </p:sp>
      <p:sp>
        <p:nvSpPr>
          <p:cNvPr id="2" name="TextBox 1">
            <a:extLst>
              <a:ext uri="{FF2B5EF4-FFF2-40B4-BE49-F238E27FC236}">
                <a16:creationId xmlns:a16="http://schemas.microsoft.com/office/drawing/2014/main" id="{7AFD6EA6-7662-4E1A-8E79-C9F53856DFCE}"/>
              </a:ext>
            </a:extLst>
          </p:cNvPr>
          <p:cNvSpPr txBox="1"/>
          <p:nvPr/>
        </p:nvSpPr>
        <p:spPr>
          <a:xfrm>
            <a:off x="1097280" y="251460"/>
            <a:ext cx="1752600" cy="646331"/>
          </a:xfrm>
          <a:prstGeom prst="rect">
            <a:avLst/>
          </a:prstGeom>
          <a:noFill/>
        </p:spPr>
        <p:txBody>
          <a:bodyPr wrap="square" rtlCol="0">
            <a:spAutoFit/>
          </a:bodyPr>
          <a:lstStyle/>
          <a:p>
            <a:pPr algn="ctr"/>
            <a:r>
              <a:rPr lang="en-US" sz="3600" dirty="0">
                <a:solidFill>
                  <a:schemeClr val="bg1"/>
                </a:solidFill>
              </a:rPr>
              <a:t>1994</a:t>
            </a:r>
          </a:p>
        </p:txBody>
      </p:sp>
    </p:spTree>
    <p:extLst>
      <p:ext uri="{BB962C8B-B14F-4D97-AF65-F5344CB8AC3E}">
        <p14:creationId xmlns:p14="http://schemas.microsoft.com/office/powerpoint/2010/main" val="3620904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E4D5D1-3741-447F-B92E-F669F28291F8}"/>
              </a:ext>
            </a:extLst>
          </p:cNvPr>
          <p:cNvPicPr>
            <a:picLocks noChangeAspect="1"/>
          </p:cNvPicPr>
          <p:nvPr/>
        </p:nvPicPr>
        <p:blipFill>
          <a:blip r:embed="rId2"/>
          <a:stretch>
            <a:fillRect/>
          </a:stretch>
        </p:blipFill>
        <p:spPr>
          <a:xfrm>
            <a:off x="3398244" y="0"/>
            <a:ext cx="5395511" cy="6858000"/>
          </a:xfrm>
          <a:prstGeom prst="rect">
            <a:avLst/>
          </a:prstGeom>
        </p:spPr>
      </p:pic>
      <p:pic>
        <p:nvPicPr>
          <p:cNvPr id="4" name="Picture 3">
            <a:extLst>
              <a:ext uri="{FF2B5EF4-FFF2-40B4-BE49-F238E27FC236}">
                <a16:creationId xmlns:a16="http://schemas.microsoft.com/office/drawing/2014/main" id="{00E9D3AB-774A-4FF9-A6EE-E10C08E68D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90C80BFE-7F9E-49C6-8C5C-EEE1CB2374CD}"/>
              </a:ext>
            </a:extLst>
          </p:cNvPr>
          <p:cNvSpPr>
            <a:spLocks noGrp="1"/>
          </p:cNvSpPr>
          <p:nvPr>
            <p:ph type="sldNum" sz="quarter" idx="12"/>
          </p:nvPr>
        </p:nvSpPr>
        <p:spPr/>
        <p:txBody>
          <a:bodyPr/>
          <a:lstStyle/>
          <a:p>
            <a:fld id="{6ECA1FC4-7A5B-4278-9BF1-48A42DE10085}" type="slidenum">
              <a:rPr lang="en-US" smtClean="0"/>
              <a:t>26</a:t>
            </a:fld>
            <a:endParaRPr lang="en-US"/>
          </a:p>
        </p:txBody>
      </p:sp>
      <p:sp>
        <p:nvSpPr>
          <p:cNvPr id="6" name="TextBox 5">
            <a:extLst>
              <a:ext uri="{FF2B5EF4-FFF2-40B4-BE49-F238E27FC236}">
                <a16:creationId xmlns:a16="http://schemas.microsoft.com/office/drawing/2014/main" id="{AA3831EF-3172-4910-B569-11FE8861C753}"/>
              </a:ext>
            </a:extLst>
          </p:cNvPr>
          <p:cNvSpPr txBox="1"/>
          <p:nvPr/>
        </p:nvSpPr>
        <p:spPr>
          <a:xfrm>
            <a:off x="1097280" y="251460"/>
            <a:ext cx="1752600" cy="646331"/>
          </a:xfrm>
          <a:prstGeom prst="rect">
            <a:avLst/>
          </a:prstGeom>
          <a:noFill/>
        </p:spPr>
        <p:txBody>
          <a:bodyPr wrap="square" rtlCol="0">
            <a:spAutoFit/>
          </a:bodyPr>
          <a:lstStyle/>
          <a:p>
            <a:pPr algn="ctr"/>
            <a:r>
              <a:rPr lang="en-US" sz="3600" dirty="0">
                <a:solidFill>
                  <a:schemeClr val="bg1"/>
                </a:solidFill>
              </a:rPr>
              <a:t>2000</a:t>
            </a:r>
          </a:p>
        </p:txBody>
      </p:sp>
    </p:spTree>
    <p:extLst>
      <p:ext uri="{BB962C8B-B14F-4D97-AF65-F5344CB8AC3E}">
        <p14:creationId xmlns:p14="http://schemas.microsoft.com/office/powerpoint/2010/main" val="2790089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4403E3-D67F-4FDD-8BE1-DEC86D3A39B9}"/>
              </a:ext>
            </a:extLst>
          </p:cNvPr>
          <p:cNvPicPr>
            <a:picLocks noChangeAspect="1"/>
          </p:cNvPicPr>
          <p:nvPr/>
        </p:nvPicPr>
        <p:blipFill>
          <a:blip r:embed="rId2"/>
          <a:stretch>
            <a:fillRect/>
          </a:stretch>
        </p:blipFill>
        <p:spPr>
          <a:xfrm>
            <a:off x="3514212" y="0"/>
            <a:ext cx="5163576" cy="6858000"/>
          </a:xfrm>
          <a:prstGeom prst="rect">
            <a:avLst/>
          </a:prstGeom>
        </p:spPr>
      </p:pic>
      <p:pic>
        <p:nvPicPr>
          <p:cNvPr id="4" name="Picture 3">
            <a:extLst>
              <a:ext uri="{FF2B5EF4-FFF2-40B4-BE49-F238E27FC236}">
                <a16:creationId xmlns:a16="http://schemas.microsoft.com/office/drawing/2014/main" id="{5D29DC87-DFC1-45E1-A676-2C2F06FEC8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E33109E0-6BF9-4BE5-BBD7-926C09927A6D}"/>
              </a:ext>
            </a:extLst>
          </p:cNvPr>
          <p:cNvSpPr>
            <a:spLocks noGrp="1"/>
          </p:cNvSpPr>
          <p:nvPr>
            <p:ph type="sldNum" sz="quarter" idx="12"/>
          </p:nvPr>
        </p:nvSpPr>
        <p:spPr/>
        <p:txBody>
          <a:bodyPr/>
          <a:lstStyle/>
          <a:p>
            <a:fld id="{6ECA1FC4-7A5B-4278-9BF1-48A42DE10085}" type="slidenum">
              <a:rPr lang="en-US" smtClean="0"/>
              <a:t>27</a:t>
            </a:fld>
            <a:endParaRPr lang="en-US"/>
          </a:p>
        </p:txBody>
      </p:sp>
      <p:sp>
        <p:nvSpPr>
          <p:cNvPr id="6" name="TextBox 5">
            <a:extLst>
              <a:ext uri="{FF2B5EF4-FFF2-40B4-BE49-F238E27FC236}">
                <a16:creationId xmlns:a16="http://schemas.microsoft.com/office/drawing/2014/main" id="{44E35C60-F5FF-47E6-BA7C-9D0FEBBFAE44}"/>
              </a:ext>
            </a:extLst>
          </p:cNvPr>
          <p:cNvSpPr txBox="1"/>
          <p:nvPr/>
        </p:nvSpPr>
        <p:spPr>
          <a:xfrm>
            <a:off x="1097280" y="251460"/>
            <a:ext cx="1752600" cy="646331"/>
          </a:xfrm>
          <a:prstGeom prst="rect">
            <a:avLst/>
          </a:prstGeom>
          <a:noFill/>
        </p:spPr>
        <p:txBody>
          <a:bodyPr wrap="square" rtlCol="0">
            <a:spAutoFit/>
          </a:bodyPr>
          <a:lstStyle/>
          <a:p>
            <a:pPr algn="ctr"/>
            <a:r>
              <a:rPr lang="en-US" sz="3600" dirty="0">
                <a:solidFill>
                  <a:schemeClr val="bg1"/>
                </a:solidFill>
              </a:rPr>
              <a:t>8/2005</a:t>
            </a:r>
          </a:p>
        </p:txBody>
      </p:sp>
    </p:spTree>
    <p:extLst>
      <p:ext uri="{BB962C8B-B14F-4D97-AF65-F5344CB8AC3E}">
        <p14:creationId xmlns:p14="http://schemas.microsoft.com/office/powerpoint/2010/main" val="8134548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39128A-47AB-4B5C-8B1F-9E22E684B0AB}"/>
              </a:ext>
            </a:extLst>
          </p:cNvPr>
          <p:cNvPicPr>
            <a:picLocks noChangeAspect="1"/>
          </p:cNvPicPr>
          <p:nvPr/>
        </p:nvPicPr>
        <p:blipFill>
          <a:blip r:embed="rId2"/>
          <a:stretch>
            <a:fillRect/>
          </a:stretch>
        </p:blipFill>
        <p:spPr>
          <a:xfrm>
            <a:off x="3744800" y="0"/>
            <a:ext cx="4702400" cy="6858000"/>
          </a:xfrm>
          <a:prstGeom prst="rect">
            <a:avLst/>
          </a:prstGeom>
        </p:spPr>
      </p:pic>
      <p:pic>
        <p:nvPicPr>
          <p:cNvPr id="4" name="Picture 3">
            <a:extLst>
              <a:ext uri="{FF2B5EF4-FFF2-40B4-BE49-F238E27FC236}">
                <a16:creationId xmlns:a16="http://schemas.microsoft.com/office/drawing/2014/main" id="{B89C773A-AB2C-45A3-B5A2-AF0B3CECB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93BBF2E5-85B1-4068-87B6-CEC8DD6C6557}"/>
              </a:ext>
            </a:extLst>
          </p:cNvPr>
          <p:cNvSpPr>
            <a:spLocks noGrp="1"/>
          </p:cNvSpPr>
          <p:nvPr>
            <p:ph type="sldNum" sz="quarter" idx="12"/>
          </p:nvPr>
        </p:nvSpPr>
        <p:spPr/>
        <p:txBody>
          <a:bodyPr/>
          <a:lstStyle/>
          <a:p>
            <a:fld id="{6ECA1FC4-7A5B-4278-9BF1-48A42DE10085}" type="slidenum">
              <a:rPr lang="en-US" smtClean="0"/>
              <a:t>28</a:t>
            </a:fld>
            <a:endParaRPr lang="en-US"/>
          </a:p>
        </p:txBody>
      </p:sp>
      <p:sp>
        <p:nvSpPr>
          <p:cNvPr id="6" name="TextBox 5">
            <a:extLst>
              <a:ext uri="{FF2B5EF4-FFF2-40B4-BE49-F238E27FC236}">
                <a16:creationId xmlns:a16="http://schemas.microsoft.com/office/drawing/2014/main" id="{8A013557-0285-4EDF-8469-E59020525802}"/>
              </a:ext>
            </a:extLst>
          </p:cNvPr>
          <p:cNvSpPr txBox="1"/>
          <p:nvPr/>
        </p:nvSpPr>
        <p:spPr>
          <a:xfrm>
            <a:off x="1097280" y="251460"/>
            <a:ext cx="1752600" cy="646331"/>
          </a:xfrm>
          <a:prstGeom prst="rect">
            <a:avLst/>
          </a:prstGeom>
          <a:noFill/>
        </p:spPr>
        <p:txBody>
          <a:bodyPr wrap="square" rtlCol="0">
            <a:spAutoFit/>
          </a:bodyPr>
          <a:lstStyle/>
          <a:p>
            <a:pPr algn="ctr"/>
            <a:r>
              <a:rPr lang="en-US" sz="3600" dirty="0">
                <a:solidFill>
                  <a:schemeClr val="bg1"/>
                </a:solidFill>
              </a:rPr>
              <a:t>2011</a:t>
            </a:r>
          </a:p>
        </p:txBody>
      </p:sp>
    </p:spTree>
    <p:extLst>
      <p:ext uri="{BB962C8B-B14F-4D97-AF65-F5344CB8AC3E}">
        <p14:creationId xmlns:p14="http://schemas.microsoft.com/office/powerpoint/2010/main" val="2228804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BA29C9-9BB8-48AC-A016-909A3FAF5567}"/>
              </a:ext>
            </a:extLst>
          </p:cNvPr>
          <p:cNvPicPr>
            <a:picLocks noChangeAspect="1"/>
          </p:cNvPicPr>
          <p:nvPr/>
        </p:nvPicPr>
        <p:blipFill>
          <a:blip r:embed="rId2"/>
          <a:stretch>
            <a:fillRect/>
          </a:stretch>
        </p:blipFill>
        <p:spPr>
          <a:xfrm>
            <a:off x="3506265" y="0"/>
            <a:ext cx="5179469" cy="6858000"/>
          </a:xfrm>
          <a:prstGeom prst="rect">
            <a:avLst/>
          </a:prstGeom>
        </p:spPr>
      </p:pic>
      <p:pic>
        <p:nvPicPr>
          <p:cNvPr id="4" name="Picture 3">
            <a:extLst>
              <a:ext uri="{FF2B5EF4-FFF2-40B4-BE49-F238E27FC236}">
                <a16:creationId xmlns:a16="http://schemas.microsoft.com/office/drawing/2014/main" id="{94F53C8F-3412-4912-A576-38FDF92630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A13DB508-E068-44E2-BE09-F58F5B60DBD4}"/>
              </a:ext>
            </a:extLst>
          </p:cNvPr>
          <p:cNvSpPr>
            <a:spLocks noGrp="1"/>
          </p:cNvSpPr>
          <p:nvPr>
            <p:ph type="sldNum" sz="quarter" idx="12"/>
          </p:nvPr>
        </p:nvSpPr>
        <p:spPr/>
        <p:txBody>
          <a:bodyPr/>
          <a:lstStyle/>
          <a:p>
            <a:fld id="{6ECA1FC4-7A5B-4278-9BF1-48A42DE10085}" type="slidenum">
              <a:rPr lang="en-US" smtClean="0"/>
              <a:t>29</a:t>
            </a:fld>
            <a:endParaRPr lang="en-US"/>
          </a:p>
        </p:txBody>
      </p:sp>
      <p:sp>
        <p:nvSpPr>
          <p:cNvPr id="6" name="TextBox 5">
            <a:extLst>
              <a:ext uri="{FF2B5EF4-FFF2-40B4-BE49-F238E27FC236}">
                <a16:creationId xmlns:a16="http://schemas.microsoft.com/office/drawing/2014/main" id="{98364312-5812-4184-BD77-A67A4A27516D}"/>
              </a:ext>
            </a:extLst>
          </p:cNvPr>
          <p:cNvSpPr txBox="1"/>
          <p:nvPr/>
        </p:nvSpPr>
        <p:spPr>
          <a:xfrm>
            <a:off x="1097280" y="251460"/>
            <a:ext cx="1752600" cy="646331"/>
          </a:xfrm>
          <a:prstGeom prst="rect">
            <a:avLst/>
          </a:prstGeom>
          <a:noFill/>
        </p:spPr>
        <p:txBody>
          <a:bodyPr wrap="square" rtlCol="0">
            <a:spAutoFit/>
          </a:bodyPr>
          <a:lstStyle/>
          <a:p>
            <a:pPr algn="ctr"/>
            <a:r>
              <a:rPr lang="en-US" sz="3600" dirty="0">
                <a:solidFill>
                  <a:schemeClr val="bg1"/>
                </a:solidFill>
              </a:rPr>
              <a:t>2014</a:t>
            </a:r>
          </a:p>
        </p:txBody>
      </p:sp>
    </p:spTree>
    <p:extLst>
      <p:ext uri="{BB962C8B-B14F-4D97-AF65-F5344CB8AC3E}">
        <p14:creationId xmlns:p14="http://schemas.microsoft.com/office/powerpoint/2010/main" val="1086374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F4EB08-3264-4B18-A3E3-721732C3452C}"/>
              </a:ext>
            </a:extLst>
          </p:cNvPr>
          <p:cNvPicPr>
            <a:picLocks noChangeAspect="1"/>
          </p:cNvPicPr>
          <p:nvPr/>
        </p:nvPicPr>
        <p:blipFill>
          <a:blip r:embed="rId2"/>
          <a:stretch>
            <a:fillRect/>
          </a:stretch>
        </p:blipFill>
        <p:spPr>
          <a:xfrm>
            <a:off x="3435569" y="0"/>
            <a:ext cx="5320862" cy="6858000"/>
          </a:xfrm>
          <a:prstGeom prst="rect">
            <a:avLst/>
          </a:prstGeom>
        </p:spPr>
      </p:pic>
      <p:pic>
        <p:nvPicPr>
          <p:cNvPr id="4" name="Picture 3">
            <a:extLst>
              <a:ext uri="{FF2B5EF4-FFF2-40B4-BE49-F238E27FC236}">
                <a16:creationId xmlns:a16="http://schemas.microsoft.com/office/drawing/2014/main" id="{1B13E506-1F67-4870-AC24-7814DF1F99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63D5937F-5B6F-420D-96F5-BE8C1143A197}"/>
              </a:ext>
            </a:extLst>
          </p:cNvPr>
          <p:cNvSpPr>
            <a:spLocks noGrp="1"/>
          </p:cNvSpPr>
          <p:nvPr>
            <p:ph type="sldNum" sz="quarter" idx="12"/>
          </p:nvPr>
        </p:nvSpPr>
        <p:spPr/>
        <p:txBody>
          <a:bodyPr/>
          <a:lstStyle/>
          <a:p>
            <a:fld id="{6ECA1FC4-7A5B-4278-9BF1-48A42DE10085}" type="slidenum">
              <a:rPr lang="en-US" smtClean="0"/>
              <a:t>3</a:t>
            </a:fld>
            <a:endParaRPr lang="en-US"/>
          </a:p>
        </p:txBody>
      </p:sp>
    </p:spTree>
    <p:extLst>
      <p:ext uri="{BB962C8B-B14F-4D97-AF65-F5344CB8AC3E}">
        <p14:creationId xmlns:p14="http://schemas.microsoft.com/office/powerpoint/2010/main" val="1917073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BE157D-4D96-43DA-9B4B-90D5822D572D}"/>
              </a:ext>
            </a:extLst>
          </p:cNvPr>
          <p:cNvPicPr>
            <a:picLocks noChangeAspect="1"/>
          </p:cNvPicPr>
          <p:nvPr/>
        </p:nvPicPr>
        <p:blipFill>
          <a:blip r:embed="rId2"/>
          <a:stretch>
            <a:fillRect/>
          </a:stretch>
        </p:blipFill>
        <p:spPr>
          <a:xfrm>
            <a:off x="3813996" y="0"/>
            <a:ext cx="4564007" cy="6858000"/>
          </a:xfrm>
          <a:prstGeom prst="rect">
            <a:avLst/>
          </a:prstGeom>
        </p:spPr>
      </p:pic>
      <p:pic>
        <p:nvPicPr>
          <p:cNvPr id="4" name="Picture 3">
            <a:extLst>
              <a:ext uri="{FF2B5EF4-FFF2-40B4-BE49-F238E27FC236}">
                <a16:creationId xmlns:a16="http://schemas.microsoft.com/office/drawing/2014/main" id="{923EAE3D-7D9A-45E1-AE6F-FE65046E0E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48A2A6D2-A567-447E-9DA1-53FCFEEB1121}"/>
              </a:ext>
            </a:extLst>
          </p:cNvPr>
          <p:cNvSpPr>
            <a:spLocks noGrp="1"/>
          </p:cNvSpPr>
          <p:nvPr>
            <p:ph type="sldNum" sz="quarter" idx="12"/>
          </p:nvPr>
        </p:nvSpPr>
        <p:spPr/>
        <p:txBody>
          <a:bodyPr/>
          <a:lstStyle/>
          <a:p>
            <a:fld id="{6ECA1FC4-7A5B-4278-9BF1-48A42DE10085}" type="slidenum">
              <a:rPr lang="en-US" smtClean="0"/>
              <a:t>30</a:t>
            </a:fld>
            <a:endParaRPr lang="en-US"/>
          </a:p>
        </p:txBody>
      </p:sp>
      <p:sp>
        <p:nvSpPr>
          <p:cNvPr id="6" name="TextBox 5">
            <a:extLst>
              <a:ext uri="{FF2B5EF4-FFF2-40B4-BE49-F238E27FC236}">
                <a16:creationId xmlns:a16="http://schemas.microsoft.com/office/drawing/2014/main" id="{210F483E-98E7-4EAC-81AD-DC92BA677C46}"/>
              </a:ext>
            </a:extLst>
          </p:cNvPr>
          <p:cNvSpPr txBox="1"/>
          <p:nvPr/>
        </p:nvSpPr>
        <p:spPr>
          <a:xfrm>
            <a:off x="1097280" y="251460"/>
            <a:ext cx="1752600" cy="646331"/>
          </a:xfrm>
          <a:prstGeom prst="rect">
            <a:avLst/>
          </a:prstGeom>
          <a:noFill/>
        </p:spPr>
        <p:txBody>
          <a:bodyPr wrap="square" rtlCol="0">
            <a:spAutoFit/>
          </a:bodyPr>
          <a:lstStyle/>
          <a:p>
            <a:pPr algn="ctr"/>
            <a:r>
              <a:rPr lang="en-US" sz="3600" dirty="0">
                <a:solidFill>
                  <a:schemeClr val="bg1"/>
                </a:solidFill>
              </a:rPr>
              <a:t>2016</a:t>
            </a:r>
          </a:p>
        </p:txBody>
      </p:sp>
    </p:spTree>
    <p:extLst>
      <p:ext uri="{BB962C8B-B14F-4D97-AF65-F5344CB8AC3E}">
        <p14:creationId xmlns:p14="http://schemas.microsoft.com/office/powerpoint/2010/main" val="4254345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E316AB-9E40-462C-A83A-194951C00417}"/>
              </a:ext>
            </a:extLst>
          </p:cNvPr>
          <p:cNvPicPr>
            <a:picLocks noChangeAspect="1"/>
          </p:cNvPicPr>
          <p:nvPr/>
        </p:nvPicPr>
        <p:blipFill>
          <a:blip r:embed="rId2"/>
          <a:stretch>
            <a:fillRect/>
          </a:stretch>
        </p:blipFill>
        <p:spPr>
          <a:xfrm>
            <a:off x="3645568" y="0"/>
            <a:ext cx="4900863" cy="6858000"/>
          </a:xfrm>
          <a:prstGeom prst="rect">
            <a:avLst/>
          </a:prstGeom>
        </p:spPr>
      </p:pic>
      <p:pic>
        <p:nvPicPr>
          <p:cNvPr id="4" name="Picture 3">
            <a:extLst>
              <a:ext uri="{FF2B5EF4-FFF2-40B4-BE49-F238E27FC236}">
                <a16:creationId xmlns:a16="http://schemas.microsoft.com/office/drawing/2014/main" id="{C8E7CEFD-7AB2-49EE-A6D6-53F351232D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1C8FB96F-A062-4D32-BEFD-81CF13D21CA2}"/>
              </a:ext>
            </a:extLst>
          </p:cNvPr>
          <p:cNvSpPr>
            <a:spLocks noGrp="1"/>
          </p:cNvSpPr>
          <p:nvPr>
            <p:ph type="sldNum" sz="quarter" idx="12"/>
          </p:nvPr>
        </p:nvSpPr>
        <p:spPr/>
        <p:txBody>
          <a:bodyPr/>
          <a:lstStyle/>
          <a:p>
            <a:fld id="{6ECA1FC4-7A5B-4278-9BF1-48A42DE10085}" type="slidenum">
              <a:rPr lang="en-US" smtClean="0"/>
              <a:t>31</a:t>
            </a:fld>
            <a:endParaRPr lang="en-US"/>
          </a:p>
        </p:txBody>
      </p:sp>
      <p:sp>
        <p:nvSpPr>
          <p:cNvPr id="6" name="TextBox 5">
            <a:extLst>
              <a:ext uri="{FF2B5EF4-FFF2-40B4-BE49-F238E27FC236}">
                <a16:creationId xmlns:a16="http://schemas.microsoft.com/office/drawing/2014/main" id="{C6BE2F9F-BFD8-487B-A6ED-9AF0C1354C5A}"/>
              </a:ext>
            </a:extLst>
          </p:cNvPr>
          <p:cNvSpPr txBox="1"/>
          <p:nvPr/>
        </p:nvSpPr>
        <p:spPr>
          <a:xfrm>
            <a:off x="1097280" y="251460"/>
            <a:ext cx="1752600" cy="646331"/>
          </a:xfrm>
          <a:prstGeom prst="rect">
            <a:avLst/>
          </a:prstGeom>
          <a:noFill/>
        </p:spPr>
        <p:txBody>
          <a:bodyPr wrap="square" rtlCol="0">
            <a:spAutoFit/>
          </a:bodyPr>
          <a:lstStyle/>
          <a:p>
            <a:pPr algn="ctr"/>
            <a:r>
              <a:rPr lang="en-US" sz="3600" dirty="0">
                <a:solidFill>
                  <a:schemeClr val="bg1"/>
                </a:solidFill>
              </a:rPr>
              <a:t>2017</a:t>
            </a:r>
          </a:p>
        </p:txBody>
      </p:sp>
    </p:spTree>
    <p:extLst>
      <p:ext uri="{BB962C8B-B14F-4D97-AF65-F5344CB8AC3E}">
        <p14:creationId xmlns:p14="http://schemas.microsoft.com/office/powerpoint/2010/main" val="9692565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878392-CEC4-4DB7-84BC-860DA4021524}"/>
              </a:ext>
            </a:extLst>
          </p:cNvPr>
          <p:cNvPicPr>
            <a:picLocks noChangeAspect="1"/>
          </p:cNvPicPr>
          <p:nvPr/>
        </p:nvPicPr>
        <p:blipFill>
          <a:blip r:embed="rId2"/>
          <a:stretch>
            <a:fillRect/>
          </a:stretch>
        </p:blipFill>
        <p:spPr>
          <a:xfrm>
            <a:off x="3944392" y="0"/>
            <a:ext cx="4303215" cy="6858000"/>
          </a:xfrm>
          <a:prstGeom prst="rect">
            <a:avLst/>
          </a:prstGeom>
        </p:spPr>
      </p:pic>
      <p:pic>
        <p:nvPicPr>
          <p:cNvPr id="4" name="Picture 3">
            <a:extLst>
              <a:ext uri="{FF2B5EF4-FFF2-40B4-BE49-F238E27FC236}">
                <a16:creationId xmlns:a16="http://schemas.microsoft.com/office/drawing/2014/main" id="{A967B09B-0216-467F-B9D7-1D602463EE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FC1CD768-9AE2-425E-AE28-8D0DAD2BA15B}"/>
              </a:ext>
            </a:extLst>
          </p:cNvPr>
          <p:cNvSpPr>
            <a:spLocks noGrp="1"/>
          </p:cNvSpPr>
          <p:nvPr>
            <p:ph type="sldNum" sz="quarter" idx="12"/>
          </p:nvPr>
        </p:nvSpPr>
        <p:spPr/>
        <p:txBody>
          <a:bodyPr/>
          <a:lstStyle/>
          <a:p>
            <a:fld id="{6ECA1FC4-7A5B-4278-9BF1-48A42DE10085}" type="slidenum">
              <a:rPr lang="en-US" smtClean="0"/>
              <a:t>32</a:t>
            </a:fld>
            <a:endParaRPr lang="en-US"/>
          </a:p>
        </p:txBody>
      </p:sp>
      <p:sp>
        <p:nvSpPr>
          <p:cNvPr id="6" name="TextBox 5">
            <a:extLst>
              <a:ext uri="{FF2B5EF4-FFF2-40B4-BE49-F238E27FC236}">
                <a16:creationId xmlns:a16="http://schemas.microsoft.com/office/drawing/2014/main" id="{2EAE31C5-AA6F-42C1-97BB-1F9E32E6E4D1}"/>
              </a:ext>
            </a:extLst>
          </p:cNvPr>
          <p:cNvSpPr txBox="1"/>
          <p:nvPr/>
        </p:nvSpPr>
        <p:spPr>
          <a:xfrm>
            <a:off x="1097280" y="251460"/>
            <a:ext cx="1752600" cy="646331"/>
          </a:xfrm>
          <a:prstGeom prst="rect">
            <a:avLst/>
          </a:prstGeom>
          <a:noFill/>
        </p:spPr>
        <p:txBody>
          <a:bodyPr wrap="square" rtlCol="0">
            <a:spAutoFit/>
          </a:bodyPr>
          <a:lstStyle/>
          <a:p>
            <a:pPr algn="ctr"/>
            <a:r>
              <a:rPr lang="en-US" sz="3600" dirty="0">
                <a:solidFill>
                  <a:schemeClr val="bg1"/>
                </a:solidFill>
              </a:rPr>
              <a:t>2020</a:t>
            </a:r>
          </a:p>
        </p:txBody>
      </p:sp>
    </p:spTree>
    <p:extLst>
      <p:ext uri="{BB962C8B-B14F-4D97-AF65-F5344CB8AC3E}">
        <p14:creationId xmlns:p14="http://schemas.microsoft.com/office/powerpoint/2010/main" val="5544464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A828E-A420-4DB1-9D29-AFE73CE499D5}"/>
              </a:ext>
            </a:extLst>
          </p:cNvPr>
          <p:cNvSpPr>
            <a:spLocks noGrp="1"/>
          </p:cNvSpPr>
          <p:nvPr>
            <p:ph type="title"/>
          </p:nvPr>
        </p:nvSpPr>
        <p:spPr>
          <a:xfrm>
            <a:off x="838200" y="18255"/>
            <a:ext cx="10515600" cy="1792960"/>
          </a:xfrm>
        </p:spPr>
        <p:txBody>
          <a:bodyPr>
            <a:normAutofit fontScale="90000"/>
          </a:bodyPr>
          <a:lstStyle/>
          <a:p>
            <a:pPr algn="ctr"/>
            <a:r>
              <a:rPr lang="en-US" dirty="0">
                <a:solidFill>
                  <a:schemeClr val="bg1"/>
                </a:solidFill>
              </a:rPr>
              <a:t>Owners – personal responsibility</a:t>
            </a:r>
            <a:br>
              <a:rPr lang="en-US" dirty="0">
                <a:solidFill>
                  <a:schemeClr val="bg1"/>
                </a:solidFill>
              </a:rPr>
            </a:br>
            <a:r>
              <a:rPr lang="en-US" dirty="0">
                <a:solidFill>
                  <a:schemeClr val="bg1"/>
                </a:solidFill>
              </a:rPr>
              <a:t>Approval authority rests entirely with Tillamook County</a:t>
            </a:r>
          </a:p>
        </p:txBody>
      </p:sp>
      <p:sp>
        <p:nvSpPr>
          <p:cNvPr id="3" name="Content Placeholder 2">
            <a:extLst>
              <a:ext uri="{FF2B5EF4-FFF2-40B4-BE49-F238E27FC236}">
                <a16:creationId xmlns:a16="http://schemas.microsoft.com/office/drawing/2014/main" id="{B506A99C-5936-4E28-A22C-5E6B84B87E65}"/>
              </a:ext>
            </a:extLst>
          </p:cNvPr>
          <p:cNvSpPr>
            <a:spLocks noGrp="1"/>
          </p:cNvSpPr>
          <p:nvPr>
            <p:ph idx="1"/>
          </p:nvPr>
        </p:nvSpPr>
        <p:spPr>
          <a:xfrm>
            <a:off x="68240" y="1811215"/>
            <a:ext cx="11986014" cy="4365748"/>
          </a:xfrm>
        </p:spPr>
        <p:txBody>
          <a:bodyPr>
            <a:normAutofit/>
          </a:bodyPr>
          <a:lstStyle/>
          <a:p>
            <a:r>
              <a:rPr lang="en-US" dirty="0">
                <a:solidFill>
                  <a:schemeClr val="bg1"/>
                </a:solidFill>
              </a:rPr>
              <a:t>The beachfront protective structure (“BPS”) is not on beach.</a:t>
            </a:r>
          </a:p>
          <a:p>
            <a:r>
              <a:rPr lang="en-US" dirty="0">
                <a:solidFill>
                  <a:schemeClr val="bg1"/>
                </a:solidFill>
              </a:rPr>
              <a:t>The BPS is entirely in the backyards of the properties it will protect.</a:t>
            </a:r>
          </a:p>
          <a:p>
            <a:r>
              <a:rPr lang="en-US" dirty="0">
                <a:solidFill>
                  <a:schemeClr val="bg1"/>
                </a:solidFill>
              </a:rPr>
              <a:t>BPS is entirely </a:t>
            </a:r>
            <a:r>
              <a:rPr lang="en-US" b="1" i="1" u="sng" dirty="0">
                <a:solidFill>
                  <a:schemeClr val="bg1"/>
                </a:solidFill>
              </a:rPr>
              <a:t>east</a:t>
            </a:r>
            <a:r>
              <a:rPr lang="en-US" dirty="0">
                <a:solidFill>
                  <a:schemeClr val="bg1"/>
                </a:solidFill>
              </a:rPr>
              <a:t> of OPRD jurisdiction – east of established vegetation/SVL; </a:t>
            </a:r>
          </a:p>
          <a:p>
            <a:r>
              <a:rPr lang="en-US" dirty="0">
                <a:solidFill>
                  <a:schemeClr val="bg1"/>
                </a:solidFill>
              </a:rPr>
              <a:t>DLCD approval not required – acknowledged urban unincorporated community with acknowledged appropriate residential development rights.  </a:t>
            </a:r>
          </a:p>
          <a:p>
            <a:r>
              <a:rPr lang="en-US" dirty="0">
                <a:solidFill>
                  <a:schemeClr val="bg1"/>
                </a:solidFill>
              </a:rPr>
              <a:t>△ Tillamook County is only the approval authority - local control.</a:t>
            </a:r>
          </a:p>
        </p:txBody>
      </p:sp>
      <p:pic>
        <p:nvPicPr>
          <p:cNvPr id="4" name="Picture 3">
            <a:extLst>
              <a:ext uri="{FF2B5EF4-FFF2-40B4-BE49-F238E27FC236}">
                <a16:creationId xmlns:a16="http://schemas.microsoft.com/office/drawing/2014/main" id="{2C6810D7-495A-4272-A298-9DDCC64D98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6" name="Slide Number Placeholder 5">
            <a:extLst>
              <a:ext uri="{FF2B5EF4-FFF2-40B4-BE49-F238E27FC236}">
                <a16:creationId xmlns:a16="http://schemas.microsoft.com/office/drawing/2014/main" id="{326B3C78-9A97-4D57-8A34-FB2C4A59F8C1}"/>
              </a:ext>
            </a:extLst>
          </p:cNvPr>
          <p:cNvSpPr>
            <a:spLocks noGrp="1"/>
          </p:cNvSpPr>
          <p:nvPr>
            <p:ph type="sldNum" sz="quarter" idx="12"/>
          </p:nvPr>
        </p:nvSpPr>
        <p:spPr/>
        <p:txBody>
          <a:bodyPr/>
          <a:lstStyle/>
          <a:p>
            <a:fld id="{6ECA1FC4-7A5B-4278-9BF1-48A42DE10085}" type="slidenum">
              <a:rPr lang="en-US" smtClean="0"/>
              <a:t>33</a:t>
            </a:fld>
            <a:endParaRPr lang="en-US"/>
          </a:p>
        </p:txBody>
      </p:sp>
    </p:spTree>
    <p:extLst>
      <p:ext uri="{BB962C8B-B14F-4D97-AF65-F5344CB8AC3E}">
        <p14:creationId xmlns:p14="http://schemas.microsoft.com/office/powerpoint/2010/main" val="9095461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477A2-E904-4369-A8F2-83C11E79961F}"/>
              </a:ext>
            </a:extLst>
          </p:cNvPr>
          <p:cNvSpPr>
            <a:spLocks noGrp="1"/>
          </p:cNvSpPr>
          <p:nvPr>
            <p:ph type="title"/>
          </p:nvPr>
        </p:nvSpPr>
        <p:spPr>
          <a:xfrm>
            <a:off x="789256" y="125169"/>
            <a:ext cx="10515600" cy="745270"/>
          </a:xfrm>
        </p:spPr>
        <p:txBody>
          <a:bodyPr/>
          <a:lstStyle/>
          <a:p>
            <a:pPr algn="ctr"/>
            <a:r>
              <a:rPr lang="en-US" dirty="0">
                <a:solidFill>
                  <a:schemeClr val="bg1"/>
                </a:solidFill>
              </a:rPr>
              <a:t>Legal Principles – the Easy Ones</a:t>
            </a:r>
          </a:p>
        </p:txBody>
      </p:sp>
      <p:sp>
        <p:nvSpPr>
          <p:cNvPr id="3" name="Content Placeholder 2">
            <a:extLst>
              <a:ext uri="{FF2B5EF4-FFF2-40B4-BE49-F238E27FC236}">
                <a16:creationId xmlns:a16="http://schemas.microsoft.com/office/drawing/2014/main" id="{185FE28F-D5B5-4D98-862E-AA79FD95D0E2}"/>
              </a:ext>
            </a:extLst>
          </p:cNvPr>
          <p:cNvSpPr>
            <a:spLocks noGrp="1"/>
          </p:cNvSpPr>
          <p:nvPr>
            <p:ph idx="1"/>
          </p:nvPr>
        </p:nvSpPr>
        <p:spPr>
          <a:xfrm>
            <a:off x="123092" y="993531"/>
            <a:ext cx="11847928" cy="5183432"/>
          </a:xfrm>
        </p:spPr>
        <p:txBody>
          <a:bodyPr>
            <a:normAutofit fontScale="92500" lnSpcReduction="10000"/>
          </a:bodyPr>
          <a:lstStyle/>
          <a:p>
            <a:pPr marL="514350" indent="-514350">
              <a:buAutoNum type="arabicPeriod"/>
            </a:pPr>
            <a:r>
              <a:rPr lang="en-US" dirty="0">
                <a:solidFill>
                  <a:schemeClr val="bg1"/>
                </a:solidFill>
              </a:rPr>
              <a:t>Properties are already committed to urban residential development under acknowledged planning program that applies.  </a:t>
            </a:r>
          </a:p>
          <a:p>
            <a:pPr marL="514350" indent="-514350">
              <a:buAutoNum type="arabicPeriod"/>
            </a:pPr>
            <a:r>
              <a:rPr lang="en-US" dirty="0">
                <a:solidFill>
                  <a:schemeClr val="bg1"/>
                </a:solidFill>
              </a:rPr>
              <a:t>Goal 18 has two parts – the part that supports “appropriate development” and the part that prohibits development.</a:t>
            </a:r>
          </a:p>
          <a:p>
            <a:pPr marL="514350" indent="-514350">
              <a:buAutoNum type="arabicPeriod"/>
            </a:pPr>
            <a:r>
              <a:rPr lang="en-US" dirty="0">
                <a:solidFill>
                  <a:schemeClr val="bg1"/>
                </a:solidFill>
              </a:rPr>
              <a:t>The properties are acknowledged under the “appropriate development” part.  </a:t>
            </a:r>
          </a:p>
          <a:p>
            <a:pPr marL="514350" indent="-514350">
              <a:buAutoNum type="arabicPeriod"/>
            </a:pPr>
            <a:r>
              <a:rPr lang="en-US" dirty="0">
                <a:solidFill>
                  <a:schemeClr val="bg1"/>
                </a:solidFill>
              </a:rPr>
              <a:t>The properties are committed to urban residential development because that is what the acknowledged planning program approves and requires for both the 11 built lots and the 4 that have only public infrastructure.</a:t>
            </a:r>
          </a:p>
          <a:p>
            <a:pPr marL="514350" indent="-514350">
              <a:buAutoNum type="arabicPeriod"/>
            </a:pPr>
            <a:r>
              <a:rPr lang="en-US" dirty="0">
                <a:solidFill>
                  <a:schemeClr val="bg1"/>
                </a:solidFill>
              </a:rPr>
              <a:t>The easy, completely defensible decision here is to find that all the properties are entitled to a Goal 18, IM 2 and Goal 18, IM 5 exception because they are committed to the acknowledged planning urban residential development program - the “appropriate development” prong of Goal 18 - not the “prohibit development” prong of Goal 18.   </a:t>
            </a:r>
          </a:p>
        </p:txBody>
      </p:sp>
      <p:sp>
        <p:nvSpPr>
          <p:cNvPr id="4" name="Slide Number Placeholder 3">
            <a:extLst>
              <a:ext uri="{FF2B5EF4-FFF2-40B4-BE49-F238E27FC236}">
                <a16:creationId xmlns:a16="http://schemas.microsoft.com/office/drawing/2014/main" id="{8B6DAC77-FA04-44C7-A2BD-C16FDDC841F1}"/>
              </a:ext>
            </a:extLst>
          </p:cNvPr>
          <p:cNvSpPr>
            <a:spLocks noGrp="1"/>
          </p:cNvSpPr>
          <p:nvPr>
            <p:ph type="sldNum" sz="quarter" idx="12"/>
          </p:nvPr>
        </p:nvSpPr>
        <p:spPr/>
        <p:txBody>
          <a:bodyPr/>
          <a:lstStyle/>
          <a:p>
            <a:fld id="{6ECA1FC4-7A5B-4278-9BF1-48A42DE10085}" type="slidenum">
              <a:rPr lang="en-US" smtClean="0"/>
              <a:t>34</a:t>
            </a:fld>
            <a:endParaRPr lang="en-US"/>
          </a:p>
        </p:txBody>
      </p:sp>
    </p:spTree>
    <p:extLst>
      <p:ext uri="{BB962C8B-B14F-4D97-AF65-F5344CB8AC3E}">
        <p14:creationId xmlns:p14="http://schemas.microsoft.com/office/powerpoint/2010/main" val="27797777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341F5-1689-4254-BE7F-18594CF6DEBF}"/>
              </a:ext>
            </a:extLst>
          </p:cNvPr>
          <p:cNvSpPr>
            <a:spLocks noGrp="1"/>
          </p:cNvSpPr>
          <p:nvPr>
            <p:ph type="title"/>
          </p:nvPr>
        </p:nvSpPr>
        <p:spPr/>
        <p:txBody>
          <a:bodyPr/>
          <a:lstStyle/>
          <a:p>
            <a:pPr algn="ctr"/>
            <a:r>
              <a:rPr lang="en-US" dirty="0">
                <a:solidFill>
                  <a:schemeClr val="bg1"/>
                </a:solidFill>
              </a:rPr>
              <a:t>You do not have to rely on the existing goal exceptions to make this finding</a:t>
            </a:r>
          </a:p>
        </p:txBody>
      </p:sp>
      <p:sp>
        <p:nvSpPr>
          <p:cNvPr id="3" name="Content Placeholder 2">
            <a:extLst>
              <a:ext uri="{FF2B5EF4-FFF2-40B4-BE49-F238E27FC236}">
                <a16:creationId xmlns:a16="http://schemas.microsoft.com/office/drawing/2014/main" id="{0D2826D9-C26D-476B-8791-5CEEA1A6C194}"/>
              </a:ext>
            </a:extLst>
          </p:cNvPr>
          <p:cNvSpPr>
            <a:spLocks noGrp="1"/>
          </p:cNvSpPr>
          <p:nvPr>
            <p:ph idx="1"/>
          </p:nvPr>
        </p:nvSpPr>
        <p:spPr/>
        <p:txBody>
          <a:bodyPr/>
          <a:lstStyle/>
          <a:p>
            <a:r>
              <a:rPr lang="en-US" dirty="0">
                <a:solidFill>
                  <a:schemeClr val="bg1"/>
                </a:solidFill>
              </a:rPr>
              <a:t>You rely only on the existing and acknowledged planning program.</a:t>
            </a:r>
          </a:p>
          <a:p>
            <a:r>
              <a:rPr lang="en-US" dirty="0">
                <a:solidFill>
                  <a:schemeClr val="bg1"/>
                </a:solidFill>
              </a:rPr>
              <a:t>There is no rule, no statute, no local code, no policy, nothing: that makes acknowledged planning programs irrelevant to whether land is committed to the existing and acknowledged planning program that governs them.</a:t>
            </a:r>
          </a:p>
          <a:p>
            <a:r>
              <a:rPr lang="en-US" dirty="0">
                <a:solidFill>
                  <a:schemeClr val="bg1"/>
                </a:solidFill>
              </a:rPr>
              <a:t>They are the most relevant planning principles of all.  </a:t>
            </a:r>
          </a:p>
        </p:txBody>
      </p:sp>
      <p:sp>
        <p:nvSpPr>
          <p:cNvPr id="4" name="Slide Number Placeholder 3">
            <a:extLst>
              <a:ext uri="{FF2B5EF4-FFF2-40B4-BE49-F238E27FC236}">
                <a16:creationId xmlns:a16="http://schemas.microsoft.com/office/drawing/2014/main" id="{A0F9E24B-91B5-46DA-BAD2-8BB5E5102806}"/>
              </a:ext>
            </a:extLst>
          </p:cNvPr>
          <p:cNvSpPr>
            <a:spLocks noGrp="1"/>
          </p:cNvSpPr>
          <p:nvPr>
            <p:ph type="sldNum" sz="quarter" idx="12"/>
          </p:nvPr>
        </p:nvSpPr>
        <p:spPr/>
        <p:txBody>
          <a:bodyPr/>
          <a:lstStyle/>
          <a:p>
            <a:fld id="{6ECA1FC4-7A5B-4278-9BF1-48A42DE10085}" type="slidenum">
              <a:rPr lang="en-US" smtClean="0"/>
              <a:t>35</a:t>
            </a:fld>
            <a:endParaRPr lang="en-US"/>
          </a:p>
        </p:txBody>
      </p:sp>
    </p:spTree>
    <p:extLst>
      <p:ext uri="{BB962C8B-B14F-4D97-AF65-F5344CB8AC3E}">
        <p14:creationId xmlns:p14="http://schemas.microsoft.com/office/powerpoint/2010/main" val="27044216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FB2A31-CFB0-4ADE-8D35-09139477E1E0}"/>
              </a:ext>
            </a:extLst>
          </p:cNvPr>
          <p:cNvSpPr>
            <a:spLocks noGrp="1"/>
          </p:cNvSpPr>
          <p:nvPr>
            <p:ph idx="1"/>
          </p:nvPr>
        </p:nvSpPr>
        <p:spPr>
          <a:xfrm>
            <a:off x="79131" y="1556238"/>
            <a:ext cx="12045461" cy="4620725"/>
          </a:xfrm>
        </p:spPr>
        <p:txBody>
          <a:bodyPr/>
          <a:lstStyle/>
          <a:p>
            <a:r>
              <a:rPr lang="en-US" dirty="0">
                <a:solidFill>
                  <a:schemeClr val="bg1"/>
                </a:solidFill>
              </a:rPr>
              <a:t>Built exception to Goal 18, IM 2 and 5.</a:t>
            </a:r>
          </a:p>
          <a:p>
            <a:r>
              <a:rPr lang="en-US" dirty="0">
                <a:solidFill>
                  <a:schemeClr val="bg1"/>
                </a:solidFill>
              </a:rPr>
              <a:t>The properties are built with houses and the vacant lots are built with public infrastructure.  </a:t>
            </a:r>
          </a:p>
          <a:p>
            <a:r>
              <a:rPr lang="en-US" dirty="0">
                <a:solidFill>
                  <a:schemeClr val="bg1"/>
                </a:solidFill>
              </a:rPr>
              <a:t>It should be a no-brainer that at least the properties developed with houses are entitled to a “built” exception.  Vacant lots that have public infrastructure at least a “committed” exception above, but also makes sense to find they are “built.”</a:t>
            </a:r>
          </a:p>
          <a:p>
            <a:r>
              <a:rPr lang="en-US" dirty="0">
                <a:solidFill>
                  <a:schemeClr val="bg1"/>
                </a:solidFill>
              </a:rPr>
              <a:t>Again, you do not have to rely upon the existing goal exceptions to make these findings.  </a:t>
            </a:r>
          </a:p>
          <a:p>
            <a:r>
              <a:rPr lang="en-US" dirty="0">
                <a:solidFill>
                  <a:schemeClr val="bg1"/>
                </a:solidFill>
              </a:rPr>
              <a:t>Again, these findings are completely defensible.</a:t>
            </a:r>
          </a:p>
        </p:txBody>
      </p:sp>
      <p:sp>
        <p:nvSpPr>
          <p:cNvPr id="4" name="Slide Number Placeholder 3">
            <a:extLst>
              <a:ext uri="{FF2B5EF4-FFF2-40B4-BE49-F238E27FC236}">
                <a16:creationId xmlns:a16="http://schemas.microsoft.com/office/drawing/2014/main" id="{B88D97F2-256D-4101-B71D-5C0E8DE04C3D}"/>
              </a:ext>
            </a:extLst>
          </p:cNvPr>
          <p:cNvSpPr>
            <a:spLocks noGrp="1"/>
          </p:cNvSpPr>
          <p:nvPr>
            <p:ph type="sldNum" sz="quarter" idx="12"/>
          </p:nvPr>
        </p:nvSpPr>
        <p:spPr/>
        <p:txBody>
          <a:bodyPr/>
          <a:lstStyle/>
          <a:p>
            <a:fld id="{6ECA1FC4-7A5B-4278-9BF1-48A42DE10085}" type="slidenum">
              <a:rPr lang="en-US" smtClean="0"/>
              <a:t>36</a:t>
            </a:fld>
            <a:endParaRPr lang="en-US"/>
          </a:p>
        </p:txBody>
      </p:sp>
      <p:sp>
        <p:nvSpPr>
          <p:cNvPr id="8" name="Title 1">
            <a:extLst>
              <a:ext uri="{FF2B5EF4-FFF2-40B4-BE49-F238E27FC236}">
                <a16:creationId xmlns:a16="http://schemas.microsoft.com/office/drawing/2014/main" id="{DADE6735-2DBE-46B9-AA0D-43201B5A373D}"/>
              </a:ext>
            </a:extLst>
          </p:cNvPr>
          <p:cNvSpPr>
            <a:spLocks noGrp="1"/>
          </p:cNvSpPr>
          <p:nvPr>
            <p:ph type="title"/>
          </p:nvPr>
        </p:nvSpPr>
        <p:spPr>
          <a:xfrm>
            <a:off x="838200" y="365125"/>
            <a:ext cx="10515600" cy="1325563"/>
          </a:xfrm>
        </p:spPr>
        <p:txBody>
          <a:bodyPr/>
          <a:lstStyle/>
          <a:p>
            <a:pPr algn="ctr"/>
            <a:r>
              <a:rPr lang="en-US" dirty="0">
                <a:solidFill>
                  <a:schemeClr val="bg1"/>
                </a:solidFill>
              </a:rPr>
              <a:t>Legal Principles – Easy Ones # 2</a:t>
            </a:r>
          </a:p>
        </p:txBody>
      </p:sp>
    </p:spTree>
    <p:extLst>
      <p:ext uri="{BB962C8B-B14F-4D97-AF65-F5344CB8AC3E}">
        <p14:creationId xmlns:p14="http://schemas.microsoft.com/office/powerpoint/2010/main" val="29112237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28C72C-F793-4DC2-8E33-D7759CDA4F90}"/>
              </a:ext>
            </a:extLst>
          </p:cNvPr>
          <p:cNvSpPr>
            <a:spLocks noGrp="1"/>
          </p:cNvSpPr>
          <p:nvPr>
            <p:ph idx="1"/>
          </p:nvPr>
        </p:nvSpPr>
        <p:spPr>
          <a:xfrm>
            <a:off x="158262" y="1588770"/>
            <a:ext cx="11812758" cy="4926330"/>
          </a:xfrm>
        </p:spPr>
        <p:txBody>
          <a:bodyPr/>
          <a:lstStyle/>
          <a:p>
            <a:r>
              <a:rPr lang="en-US" dirty="0">
                <a:solidFill>
                  <a:schemeClr val="bg1"/>
                </a:solidFill>
              </a:rPr>
              <a:t>“Catch all” exception (DLCD likes this one) – exception to the prohibition on shoreline protection is necessary for the County to comply with Goal 7 – which requires the County to protect people and property from natural hazards.</a:t>
            </a:r>
          </a:p>
          <a:p>
            <a:r>
              <a:rPr lang="en-US" dirty="0">
                <a:solidFill>
                  <a:schemeClr val="bg1"/>
                </a:solidFill>
              </a:rPr>
              <a:t>The BPS where proposed is the only location that can protect the properties – (no evidence otherwise).</a:t>
            </a:r>
          </a:p>
          <a:p>
            <a:pPr marL="0" indent="0">
              <a:buNone/>
            </a:pPr>
            <a:endParaRPr lang="en-US" dirty="0">
              <a:solidFill>
                <a:schemeClr val="bg1"/>
              </a:solidFill>
            </a:endParaRPr>
          </a:p>
        </p:txBody>
      </p:sp>
      <p:sp>
        <p:nvSpPr>
          <p:cNvPr id="4" name="Slide Number Placeholder 3">
            <a:extLst>
              <a:ext uri="{FF2B5EF4-FFF2-40B4-BE49-F238E27FC236}">
                <a16:creationId xmlns:a16="http://schemas.microsoft.com/office/drawing/2014/main" id="{F11F4F5C-FE67-4244-B925-68A82D5FD30C}"/>
              </a:ext>
            </a:extLst>
          </p:cNvPr>
          <p:cNvSpPr>
            <a:spLocks noGrp="1"/>
          </p:cNvSpPr>
          <p:nvPr>
            <p:ph type="sldNum" sz="quarter" idx="12"/>
          </p:nvPr>
        </p:nvSpPr>
        <p:spPr/>
        <p:txBody>
          <a:bodyPr/>
          <a:lstStyle/>
          <a:p>
            <a:fld id="{6ECA1FC4-7A5B-4278-9BF1-48A42DE10085}" type="slidenum">
              <a:rPr lang="en-US" smtClean="0"/>
              <a:t>37</a:t>
            </a:fld>
            <a:endParaRPr lang="en-US"/>
          </a:p>
        </p:txBody>
      </p:sp>
      <p:sp>
        <p:nvSpPr>
          <p:cNvPr id="8" name="Title 1">
            <a:extLst>
              <a:ext uri="{FF2B5EF4-FFF2-40B4-BE49-F238E27FC236}">
                <a16:creationId xmlns:a16="http://schemas.microsoft.com/office/drawing/2014/main" id="{E8F0DA1A-9CDC-4C77-BD16-ABE34AE001CC}"/>
              </a:ext>
            </a:extLst>
          </p:cNvPr>
          <p:cNvSpPr>
            <a:spLocks noGrp="1"/>
          </p:cNvSpPr>
          <p:nvPr>
            <p:ph type="title"/>
          </p:nvPr>
        </p:nvSpPr>
        <p:spPr>
          <a:xfrm>
            <a:off x="838200" y="365125"/>
            <a:ext cx="10515600" cy="1325563"/>
          </a:xfrm>
        </p:spPr>
        <p:txBody>
          <a:bodyPr/>
          <a:lstStyle/>
          <a:p>
            <a:pPr algn="ctr"/>
            <a:r>
              <a:rPr lang="en-US" dirty="0">
                <a:solidFill>
                  <a:schemeClr val="bg1"/>
                </a:solidFill>
              </a:rPr>
              <a:t>Legal Principles – Easy Ones # 3</a:t>
            </a:r>
          </a:p>
        </p:txBody>
      </p:sp>
    </p:spTree>
    <p:extLst>
      <p:ext uri="{BB962C8B-B14F-4D97-AF65-F5344CB8AC3E}">
        <p14:creationId xmlns:p14="http://schemas.microsoft.com/office/powerpoint/2010/main" val="31946324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F79F0-C263-4276-A670-E9C084CA4F53}"/>
              </a:ext>
            </a:extLst>
          </p:cNvPr>
          <p:cNvSpPr>
            <a:spLocks noGrp="1"/>
          </p:cNvSpPr>
          <p:nvPr>
            <p:ph type="title"/>
          </p:nvPr>
        </p:nvSpPr>
        <p:spPr/>
        <p:txBody>
          <a:bodyPr/>
          <a:lstStyle/>
          <a:p>
            <a:pPr algn="ctr"/>
            <a:r>
              <a:rPr lang="en-US" dirty="0">
                <a:solidFill>
                  <a:schemeClr val="bg1"/>
                </a:solidFill>
              </a:rPr>
              <a:t>Legal Principles – Easy Ones # 4</a:t>
            </a:r>
          </a:p>
        </p:txBody>
      </p:sp>
      <p:sp>
        <p:nvSpPr>
          <p:cNvPr id="3" name="Content Placeholder 2">
            <a:extLst>
              <a:ext uri="{FF2B5EF4-FFF2-40B4-BE49-F238E27FC236}">
                <a16:creationId xmlns:a16="http://schemas.microsoft.com/office/drawing/2014/main" id="{73AAAA0A-7746-4292-834F-7F685CEBC834}"/>
              </a:ext>
            </a:extLst>
          </p:cNvPr>
          <p:cNvSpPr>
            <a:spLocks noGrp="1"/>
          </p:cNvSpPr>
          <p:nvPr>
            <p:ph idx="1"/>
          </p:nvPr>
        </p:nvSpPr>
        <p:spPr/>
        <p:txBody>
          <a:bodyPr/>
          <a:lstStyle/>
          <a:p>
            <a:r>
              <a:rPr lang="en-US" sz="2800" dirty="0">
                <a:solidFill>
                  <a:schemeClr val="bg1"/>
                </a:solidFill>
                <a:effectLst/>
                <a:ea typeface="Times" panose="02020603050405020304" pitchFamily="18" charset="0"/>
                <a:cs typeface="Times New Roman" panose="02020603050405020304" pitchFamily="18" charset="0"/>
              </a:rPr>
              <a:t>OAR 660-004-0022(11) – the type of reasons exception specific to Goal 18 applies and is met.  </a:t>
            </a:r>
          </a:p>
          <a:p>
            <a:r>
              <a:rPr lang="en-US" dirty="0">
                <a:solidFill>
                  <a:schemeClr val="bg1"/>
                </a:solidFill>
                <a:ea typeface="Times" panose="02020603050405020304" pitchFamily="18" charset="0"/>
                <a:cs typeface="Times New Roman" panose="02020603050405020304" pitchFamily="18" charset="0"/>
              </a:rPr>
              <a:t>DLCD does not claim not met – just says does not apply.</a:t>
            </a:r>
            <a:endParaRPr lang="en-US" sz="2800" dirty="0">
              <a:solidFill>
                <a:schemeClr val="bg1"/>
              </a:solidFill>
              <a:effectLst/>
              <a:ea typeface="Times" panose="02020603050405020304" pitchFamily="18" charset="0"/>
              <a:cs typeface="Times New Roman" panose="02020603050405020304" pitchFamily="18" charset="0"/>
            </a:endParaRPr>
          </a:p>
          <a:p>
            <a:r>
              <a:rPr lang="en-US" sz="2800" dirty="0">
                <a:solidFill>
                  <a:schemeClr val="bg1"/>
                </a:solidFill>
                <a:effectLst/>
                <a:ea typeface="Times" panose="02020603050405020304" pitchFamily="18" charset="0"/>
                <a:cs typeface="Times New Roman" panose="02020603050405020304" pitchFamily="18" charset="0"/>
              </a:rPr>
              <a:t>Both Goal 18, IM 2 and IM 5 prohibit development in the eroding foredune.</a:t>
            </a:r>
          </a:p>
          <a:p>
            <a:r>
              <a:rPr lang="en-US" sz="2800" dirty="0">
                <a:solidFill>
                  <a:schemeClr val="bg1"/>
                </a:solidFill>
                <a:effectLst/>
                <a:ea typeface="Times" panose="02020603050405020304" pitchFamily="18" charset="0"/>
                <a:cs typeface="Times New Roman" panose="02020603050405020304" pitchFamily="18" charset="0"/>
              </a:rPr>
              <a:t>OAR 660-004-0022(11) applies and the County should so find.</a:t>
            </a:r>
          </a:p>
          <a:p>
            <a:r>
              <a:rPr lang="en-US" dirty="0">
                <a:solidFill>
                  <a:schemeClr val="bg1"/>
                </a:solidFill>
                <a:cs typeface="Times New Roman" panose="02020603050405020304" pitchFamily="18" charset="0"/>
              </a:rPr>
              <a:t>The BPS should be approved under </a:t>
            </a:r>
            <a:r>
              <a:rPr lang="en-US" sz="2800" dirty="0">
                <a:solidFill>
                  <a:schemeClr val="bg1"/>
                </a:solidFill>
                <a:effectLst/>
                <a:ea typeface="Times" panose="02020603050405020304" pitchFamily="18" charset="0"/>
                <a:cs typeface="Times New Roman" panose="02020603050405020304" pitchFamily="18" charset="0"/>
              </a:rPr>
              <a:t>OAR 660-004-0022(11).</a:t>
            </a:r>
            <a:endParaRPr lang="en-US" dirty="0">
              <a:solidFill>
                <a:schemeClr val="bg1"/>
              </a:solidFill>
            </a:endParaRPr>
          </a:p>
        </p:txBody>
      </p:sp>
      <p:sp>
        <p:nvSpPr>
          <p:cNvPr id="4" name="Slide Number Placeholder 3">
            <a:extLst>
              <a:ext uri="{FF2B5EF4-FFF2-40B4-BE49-F238E27FC236}">
                <a16:creationId xmlns:a16="http://schemas.microsoft.com/office/drawing/2014/main" id="{A84656E7-B6FB-47A3-A5CB-8A66A7251148}"/>
              </a:ext>
            </a:extLst>
          </p:cNvPr>
          <p:cNvSpPr>
            <a:spLocks noGrp="1"/>
          </p:cNvSpPr>
          <p:nvPr>
            <p:ph type="sldNum" sz="quarter" idx="12"/>
          </p:nvPr>
        </p:nvSpPr>
        <p:spPr/>
        <p:txBody>
          <a:bodyPr/>
          <a:lstStyle/>
          <a:p>
            <a:fld id="{6ECA1FC4-7A5B-4278-9BF1-48A42DE10085}" type="slidenum">
              <a:rPr lang="en-US" smtClean="0"/>
              <a:t>38</a:t>
            </a:fld>
            <a:endParaRPr lang="en-US"/>
          </a:p>
        </p:txBody>
      </p:sp>
    </p:spTree>
    <p:extLst>
      <p:ext uri="{BB962C8B-B14F-4D97-AF65-F5344CB8AC3E}">
        <p14:creationId xmlns:p14="http://schemas.microsoft.com/office/powerpoint/2010/main" val="16442825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57A57-5FAE-4959-B905-FBE870D7590D}"/>
              </a:ext>
            </a:extLst>
          </p:cNvPr>
          <p:cNvSpPr>
            <a:spLocks noGrp="1"/>
          </p:cNvSpPr>
          <p:nvPr>
            <p:ph type="title"/>
          </p:nvPr>
        </p:nvSpPr>
        <p:spPr>
          <a:xfrm>
            <a:off x="79131" y="194309"/>
            <a:ext cx="12027877" cy="1090247"/>
          </a:xfrm>
        </p:spPr>
        <p:txBody>
          <a:bodyPr>
            <a:normAutofit fontScale="90000"/>
          </a:bodyPr>
          <a:lstStyle/>
          <a:p>
            <a:pPr algn="ctr"/>
            <a:br>
              <a:rPr lang="en-US" dirty="0">
                <a:solidFill>
                  <a:schemeClr val="bg1"/>
                </a:solidFill>
              </a:rPr>
            </a:br>
            <a:r>
              <a:rPr lang="en-US" dirty="0">
                <a:solidFill>
                  <a:schemeClr val="bg1"/>
                </a:solidFill>
              </a:rPr>
              <a:t>Legal Principle # 5 - riskier only because issue has never come up before </a:t>
            </a:r>
            <a:br>
              <a:rPr lang="en-US" dirty="0">
                <a:solidFill>
                  <a:schemeClr val="bg1"/>
                </a:solidFill>
              </a:rPr>
            </a:br>
            <a:endParaRPr lang="en-US" dirty="0">
              <a:solidFill>
                <a:schemeClr val="bg1"/>
              </a:solidFill>
            </a:endParaRPr>
          </a:p>
        </p:txBody>
      </p:sp>
      <p:sp>
        <p:nvSpPr>
          <p:cNvPr id="3" name="Content Placeholder 2">
            <a:extLst>
              <a:ext uri="{FF2B5EF4-FFF2-40B4-BE49-F238E27FC236}">
                <a16:creationId xmlns:a16="http://schemas.microsoft.com/office/drawing/2014/main" id="{FA736904-49D6-40D4-9F72-EF66B4A83BB4}"/>
              </a:ext>
            </a:extLst>
          </p:cNvPr>
          <p:cNvSpPr>
            <a:spLocks noGrp="1"/>
          </p:cNvSpPr>
          <p:nvPr>
            <p:ph idx="1"/>
          </p:nvPr>
        </p:nvSpPr>
        <p:spPr>
          <a:xfrm>
            <a:off x="0" y="993532"/>
            <a:ext cx="12192000" cy="5477606"/>
          </a:xfrm>
        </p:spPr>
        <p:txBody>
          <a:bodyPr>
            <a:normAutofit/>
          </a:bodyPr>
          <a:lstStyle/>
          <a:p>
            <a:pPr marL="0" indent="0">
              <a:buNone/>
            </a:pPr>
            <a:endParaRPr lang="en-US" dirty="0">
              <a:solidFill>
                <a:schemeClr val="bg1"/>
              </a:solidFill>
            </a:endParaRPr>
          </a:p>
          <a:p>
            <a:r>
              <a:rPr lang="en-US" dirty="0">
                <a:solidFill>
                  <a:schemeClr val="bg1"/>
                </a:solidFill>
              </a:rPr>
              <a:t>There are existing exceptions to Goal 3, 4, 11, 14 and 17 for the subject properties allowing residential development on the foredune they are on.</a:t>
            </a:r>
          </a:p>
          <a:p>
            <a:r>
              <a:rPr lang="en-US" dirty="0">
                <a:solidFill>
                  <a:schemeClr val="bg1"/>
                </a:solidFill>
              </a:rPr>
              <a:t>Implementing those exceptions, the Board of Commissioners approved a planning program that LCDC/DLCD acknowledged that commits the properties to residential development in an acknowledged urban unincorporated community. </a:t>
            </a:r>
          </a:p>
          <a:p>
            <a:r>
              <a:rPr lang="en-US" dirty="0">
                <a:solidFill>
                  <a:schemeClr val="bg1"/>
                </a:solidFill>
              </a:rPr>
              <a:t>“Acknowledged” means that the planning program for the subject properties complies with all state goals – including Goal 18.</a:t>
            </a:r>
          </a:p>
          <a:p>
            <a:r>
              <a:rPr lang="en-US" dirty="0">
                <a:solidFill>
                  <a:schemeClr val="bg1"/>
                </a:solidFill>
              </a:rPr>
              <a:t>When the foredune became hazardous, the scope of the existing exceptions still allows the residential development on the foredune that became hazardous.  </a:t>
            </a:r>
          </a:p>
          <a:p>
            <a:r>
              <a:rPr lang="en-US" dirty="0">
                <a:solidFill>
                  <a:schemeClr val="bg1"/>
                </a:solidFill>
              </a:rPr>
              <a:t>Therefore, the properties’ existing exceptions also serve as exceptions to Goal 18, IM 2 that prohibits residential development on eroding foredunes.</a:t>
            </a:r>
          </a:p>
        </p:txBody>
      </p:sp>
      <p:sp>
        <p:nvSpPr>
          <p:cNvPr id="4" name="Slide Number Placeholder 3">
            <a:extLst>
              <a:ext uri="{FF2B5EF4-FFF2-40B4-BE49-F238E27FC236}">
                <a16:creationId xmlns:a16="http://schemas.microsoft.com/office/drawing/2014/main" id="{96968639-FCEF-4670-B48C-52B57936E8B3}"/>
              </a:ext>
            </a:extLst>
          </p:cNvPr>
          <p:cNvSpPr>
            <a:spLocks noGrp="1"/>
          </p:cNvSpPr>
          <p:nvPr>
            <p:ph type="sldNum" sz="quarter" idx="12"/>
          </p:nvPr>
        </p:nvSpPr>
        <p:spPr/>
        <p:txBody>
          <a:bodyPr/>
          <a:lstStyle/>
          <a:p>
            <a:fld id="{6ECA1FC4-7A5B-4278-9BF1-48A42DE10085}" type="slidenum">
              <a:rPr lang="en-US" smtClean="0"/>
              <a:t>39</a:t>
            </a:fld>
            <a:endParaRPr lang="en-US"/>
          </a:p>
        </p:txBody>
      </p:sp>
    </p:spTree>
    <p:extLst>
      <p:ext uri="{BB962C8B-B14F-4D97-AF65-F5344CB8AC3E}">
        <p14:creationId xmlns:p14="http://schemas.microsoft.com/office/powerpoint/2010/main" val="3417026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13005A-94BA-4558-86DD-F503317DE233}"/>
              </a:ext>
            </a:extLst>
          </p:cNvPr>
          <p:cNvPicPr>
            <a:picLocks noChangeAspect="1"/>
          </p:cNvPicPr>
          <p:nvPr/>
        </p:nvPicPr>
        <p:blipFill>
          <a:blip r:embed="rId2"/>
          <a:stretch>
            <a:fillRect/>
          </a:stretch>
        </p:blipFill>
        <p:spPr>
          <a:xfrm>
            <a:off x="1038751" y="0"/>
            <a:ext cx="10114499" cy="6858000"/>
          </a:xfrm>
          <a:prstGeom prst="rect">
            <a:avLst/>
          </a:prstGeom>
        </p:spPr>
      </p:pic>
      <p:pic>
        <p:nvPicPr>
          <p:cNvPr id="6" name="Picture 5">
            <a:extLst>
              <a:ext uri="{FF2B5EF4-FFF2-40B4-BE49-F238E27FC236}">
                <a16:creationId xmlns:a16="http://schemas.microsoft.com/office/drawing/2014/main" id="{C9197A09-E490-4154-96DA-B3FE174D8B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3" name="Slide Number Placeholder 2">
            <a:extLst>
              <a:ext uri="{FF2B5EF4-FFF2-40B4-BE49-F238E27FC236}">
                <a16:creationId xmlns:a16="http://schemas.microsoft.com/office/drawing/2014/main" id="{F788408B-1F23-47D3-8C65-A910DA7E7C3D}"/>
              </a:ext>
            </a:extLst>
          </p:cNvPr>
          <p:cNvSpPr>
            <a:spLocks noGrp="1"/>
          </p:cNvSpPr>
          <p:nvPr>
            <p:ph type="sldNum" sz="quarter" idx="12"/>
          </p:nvPr>
        </p:nvSpPr>
        <p:spPr/>
        <p:txBody>
          <a:bodyPr/>
          <a:lstStyle/>
          <a:p>
            <a:fld id="{6ECA1FC4-7A5B-4278-9BF1-48A42DE10085}" type="slidenum">
              <a:rPr lang="en-US" smtClean="0"/>
              <a:t>4</a:t>
            </a:fld>
            <a:endParaRPr lang="en-US"/>
          </a:p>
        </p:txBody>
      </p:sp>
    </p:spTree>
    <p:extLst>
      <p:ext uri="{BB962C8B-B14F-4D97-AF65-F5344CB8AC3E}">
        <p14:creationId xmlns:p14="http://schemas.microsoft.com/office/powerpoint/2010/main" val="18560195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4FB6-4BD4-4ABB-A54B-70A9BE32469C}"/>
              </a:ext>
            </a:extLst>
          </p:cNvPr>
          <p:cNvSpPr>
            <a:spLocks noGrp="1"/>
          </p:cNvSpPr>
          <p:nvPr>
            <p:ph type="title"/>
          </p:nvPr>
        </p:nvSpPr>
        <p:spPr/>
        <p:txBody>
          <a:bodyPr/>
          <a:lstStyle/>
          <a:p>
            <a:pPr algn="ctr"/>
            <a:r>
              <a:rPr lang="en-US" dirty="0">
                <a:solidFill>
                  <a:schemeClr val="bg1"/>
                </a:solidFill>
              </a:rPr>
              <a:t>Legal Principle #6 –riskier only because it hasn’t come up before</a:t>
            </a:r>
          </a:p>
        </p:txBody>
      </p:sp>
      <p:sp>
        <p:nvSpPr>
          <p:cNvPr id="3" name="Content Placeholder 2">
            <a:extLst>
              <a:ext uri="{FF2B5EF4-FFF2-40B4-BE49-F238E27FC236}">
                <a16:creationId xmlns:a16="http://schemas.microsoft.com/office/drawing/2014/main" id="{529FC72B-0783-471A-9549-5F575C3BF02E}"/>
              </a:ext>
            </a:extLst>
          </p:cNvPr>
          <p:cNvSpPr>
            <a:spLocks noGrp="1"/>
          </p:cNvSpPr>
          <p:nvPr>
            <p:ph idx="1"/>
          </p:nvPr>
        </p:nvSpPr>
        <p:spPr/>
        <p:txBody>
          <a:bodyPr/>
          <a:lstStyle/>
          <a:p>
            <a:r>
              <a:rPr lang="en-US" dirty="0">
                <a:solidFill>
                  <a:schemeClr val="bg1"/>
                </a:solidFill>
              </a:rPr>
              <a:t>Properties are allowed to have BPS if they were “developed” on Jan 1, 1977 under definition of “developed” that existed until 1984:</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Both Pine Beach (original plat) and George Shand tracts were “developed” under this definition.</a:t>
            </a:r>
          </a:p>
          <a:p>
            <a:r>
              <a:rPr lang="en-US" dirty="0">
                <a:solidFill>
                  <a:schemeClr val="bg1"/>
                </a:solidFill>
              </a:rPr>
              <a:t>That means they are entitled to approval of the requested BPS.</a:t>
            </a:r>
          </a:p>
          <a:p>
            <a:endParaRPr lang="en-US" dirty="0">
              <a:solidFill>
                <a:schemeClr val="bg1"/>
              </a:solidFill>
            </a:endParaRPr>
          </a:p>
        </p:txBody>
      </p:sp>
      <p:sp>
        <p:nvSpPr>
          <p:cNvPr id="4" name="Slide Number Placeholder 3">
            <a:extLst>
              <a:ext uri="{FF2B5EF4-FFF2-40B4-BE49-F238E27FC236}">
                <a16:creationId xmlns:a16="http://schemas.microsoft.com/office/drawing/2014/main" id="{D90DB381-8D43-42C3-B489-4F244425AB27}"/>
              </a:ext>
            </a:extLst>
          </p:cNvPr>
          <p:cNvSpPr>
            <a:spLocks noGrp="1"/>
          </p:cNvSpPr>
          <p:nvPr>
            <p:ph type="sldNum" sz="quarter" idx="12"/>
          </p:nvPr>
        </p:nvSpPr>
        <p:spPr/>
        <p:txBody>
          <a:bodyPr/>
          <a:lstStyle/>
          <a:p>
            <a:fld id="{6ECA1FC4-7A5B-4278-9BF1-48A42DE10085}" type="slidenum">
              <a:rPr lang="en-US" smtClean="0"/>
              <a:t>40</a:t>
            </a:fld>
            <a:endParaRPr lang="en-US"/>
          </a:p>
        </p:txBody>
      </p:sp>
      <p:pic>
        <p:nvPicPr>
          <p:cNvPr id="5" name="Picture 4">
            <a:extLst>
              <a:ext uri="{FF2B5EF4-FFF2-40B4-BE49-F238E27FC236}">
                <a16:creationId xmlns:a16="http://schemas.microsoft.com/office/drawing/2014/main" id="{310D41F1-A49A-4466-8AE4-921A3630989B}"/>
              </a:ext>
            </a:extLst>
          </p:cNvPr>
          <p:cNvPicPr>
            <a:picLocks noChangeAspect="1"/>
          </p:cNvPicPr>
          <p:nvPr/>
        </p:nvPicPr>
        <p:blipFill>
          <a:blip r:embed="rId2"/>
          <a:stretch>
            <a:fillRect/>
          </a:stretch>
        </p:blipFill>
        <p:spPr>
          <a:xfrm>
            <a:off x="2812657" y="2813122"/>
            <a:ext cx="5619750" cy="1552826"/>
          </a:xfrm>
          <a:prstGeom prst="rect">
            <a:avLst/>
          </a:prstGeom>
        </p:spPr>
      </p:pic>
    </p:spTree>
    <p:extLst>
      <p:ext uri="{BB962C8B-B14F-4D97-AF65-F5344CB8AC3E}">
        <p14:creationId xmlns:p14="http://schemas.microsoft.com/office/powerpoint/2010/main" val="11439392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6B28B-CC57-4096-8404-50B48F53ADA6}"/>
              </a:ext>
            </a:extLst>
          </p:cNvPr>
          <p:cNvSpPr>
            <a:spLocks noGrp="1"/>
          </p:cNvSpPr>
          <p:nvPr>
            <p:ph type="title"/>
          </p:nvPr>
        </p:nvSpPr>
        <p:spPr/>
        <p:txBody>
          <a:bodyPr/>
          <a:lstStyle/>
          <a:p>
            <a:pPr algn="ctr"/>
            <a:r>
              <a:rPr lang="en-US" dirty="0">
                <a:solidFill>
                  <a:schemeClr val="bg1"/>
                </a:solidFill>
              </a:rPr>
              <a:t>Legal Principle #7 – risky only because it has not come up before</a:t>
            </a:r>
          </a:p>
        </p:txBody>
      </p:sp>
      <p:sp>
        <p:nvSpPr>
          <p:cNvPr id="3" name="Content Placeholder 2">
            <a:extLst>
              <a:ext uri="{FF2B5EF4-FFF2-40B4-BE49-F238E27FC236}">
                <a16:creationId xmlns:a16="http://schemas.microsoft.com/office/drawing/2014/main" id="{1A150F82-33DA-4EB9-B956-98C5A74859C0}"/>
              </a:ext>
            </a:extLst>
          </p:cNvPr>
          <p:cNvSpPr>
            <a:spLocks noGrp="1"/>
          </p:cNvSpPr>
          <p:nvPr>
            <p:ph idx="1"/>
          </p:nvPr>
        </p:nvSpPr>
        <p:spPr>
          <a:xfrm>
            <a:off x="715107" y="1702533"/>
            <a:ext cx="10515600" cy="4351338"/>
          </a:xfrm>
        </p:spPr>
        <p:txBody>
          <a:bodyPr>
            <a:normAutofit fontScale="47500" lnSpcReduction="20000"/>
          </a:bodyPr>
          <a:lstStyle/>
          <a:p>
            <a:pPr marL="228600" lvl="1">
              <a:lnSpc>
                <a:spcPct val="120000"/>
              </a:lnSpc>
              <a:buFont typeface="Arial" panose="020B0604020202020204" pitchFamily="34" charset="0"/>
              <a:buChar char="•"/>
            </a:pPr>
            <a:r>
              <a:rPr lang="en-US" sz="5500" dirty="0">
                <a:solidFill>
                  <a:schemeClr val="bg1"/>
                </a:solidFill>
              </a:rPr>
              <a:t>The version of Goal 18 IM 5 now in effect: shoreline protection allowed for property that was “developed” on January 1, 1977.  “Developed” “means houses *** and vacant subdivision lots which are physically improved through construction of streets and provision of utilities to the lot  ***.”  </a:t>
            </a:r>
          </a:p>
          <a:p>
            <a:pPr marL="0" lvl="1" indent="0">
              <a:buNone/>
            </a:pPr>
            <a:endParaRPr lang="en-US" sz="5500" dirty="0">
              <a:solidFill>
                <a:schemeClr val="bg1"/>
              </a:solidFill>
            </a:endParaRPr>
          </a:p>
          <a:p>
            <a:pPr marL="228600" lvl="1">
              <a:lnSpc>
                <a:spcPct val="110000"/>
              </a:lnSpc>
            </a:pPr>
            <a:r>
              <a:rPr lang="en-US" sz="5500" dirty="0">
                <a:solidFill>
                  <a:schemeClr val="bg1"/>
                </a:solidFill>
              </a:rPr>
              <a:t>George Shand Tracts and Pine Beach subdivision meet this definition – there was “provision of” water from the Watseco Water District predecessor and streets ran to GS tracts and Pine Beach subdivision on 1/1/1977.</a:t>
            </a:r>
          </a:p>
          <a:p>
            <a:pPr marL="0" lvl="1" indent="0">
              <a:lnSpc>
                <a:spcPct val="110000"/>
              </a:lnSpc>
              <a:buNone/>
            </a:pPr>
            <a:endParaRPr lang="en-US" sz="5500" dirty="0">
              <a:solidFill>
                <a:schemeClr val="bg1"/>
              </a:solidFill>
            </a:endParaRPr>
          </a:p>
          <a:p>
            <a:pPr marL="228600" lvl="1">
              <a:lnSpc>
                <a:spcPct val="110000"/>
              </a:lnSpc>
            </a:pPr>
            <a:r>
              <a:rPr lang="en-US" sz="5500" dirty="0">
                <a:solidFill>
                  <a:schemeClr val="bg1"/>
                </a:solidFill>
              </a:rPr>
              <a:t>That means they are entitled to approval of the requested BPS.</a:t>
            </a:r>
          </a:p>
          <a:p>
            <a:endParaRPr lang="en-US" dirty="0"/>
          </a:p>
        </p:txBody>
      </p:sp>
      <p:sp>
        <p:nvSpPr>
          <p:cNvPr id="4" name="Slide Number Placeholder 3">
            <a:extLst>
              <a:ext uri="{FF2B5EF4-FFF2-40B4-BE49-F238E27FC236}">
                <a16:creationId xmlns:a16="http://schemas.microsoft.com/office/drawing/2014/main" id="{2A662067-26CA-4B3A-BB7E-4F1D7B255CA9}"/>
              </a:ext>
            </a:extLst>
          </p:cNvPr>
          <p:cNvSpPr>
            <a:spLocks noGrp="1"/>
          </p:cNvSpPr>
          <p:nvPr>
            <p:ph type="sldNum" sz="quarter" idx="12"/>
          </p:nvPr>
        </p:nvSpPr>
        <p:spPr/>
        <p:txBody>
          <a:bodyPr/>
          <a:lstStyle/>
          <a:p>
            <a:fld id="{6ECA1FC4-7A5B-4278-9BF1-48A42DE10085}" type="slidenum">
              <a:rPr lang="en-US" smtClean="0"/>
              <a:t>41</a:t>
            </a:fld>
            <a:endParaRPr lang="en-US"/>
          </a:p>
        </p:txBody>
      </p:sp>
    </p:spTree>
    <p:extLst>
      <p:ext uri="{BB962C8B-B14F-4D97-AF65-F5344CB8AC3E}">
        <p14:creationId xmlns:p14="http://schemas.microsoft.com/office/powerpoint/2010/main" val="25630441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105948-1C3F-4640-9818-AE286C509C7C}"/>
              </a:ext>
            </a:extLst>
          </p:cNvPr>
          <p:cNvSpPr>
            <a:spLocks noGrp="1"/>
          </p:cNvSpPr>
          <p:nvPr>
            <p:ph idx="1"/>
          </p:nvPr>
        </p:nvSpPr>
        <p:spPr>
          <a:xfrm>
            <a:off x="838200" y="1055077"/>
            <a:ext cx="10515600" cy="5121886"/>
          </a:xfrm>
        </p:spPr>
        <p:txBody>
          <a:bodyPr/>
          <a:lstStyle/>
          <a:p>
            <a:endParaRPr lang="en-US" dirty="0">
              <a:solidFill>
                <a:schemeClr val="bg1"/>
              </a:solidFill>
            </a:endParaRPr>
          </a:p>
          <a:p>
            <a:endParaRPr lang="en-US" sz="3200" dirty="0">
              <a:solidFill>
                <a:schemeClr val="bg1"/>
              </a:solidFill>
            </a:endParaRPr>
          </a:p>
          <a:p>
            <a:r>
              <a:rPr lang="en-US" sz="3200" dirty="0">
                <a:solidFill>
                  <a:schemeClr val="bg1"/>
                </a:solidFill>
              </a:rPr>
              <a:t>The County should make affirmative findings on all approaches because the law and evidence supports doing so</a:t>
            </a:r>
          </a:p>
          <a:p>
            <a:r>
              <a:rPr lang="en-US" sz="3200" dirty="0">
                <a:solidFill>
                  <a:schemeClr val="bg1"/>
                </a:solidFill>
              </a:rPr>
              <a:t>Applicants are willing and enthusiastic to work with County to help with findings as desired.</a:t>
            </a:r>
          </a:p>
        </p:txBody>
      </p:sp>
      <p:sp>
        <p:nvSpPr>
          <p:cNvPr id="4" name="Slide Number Placeholder 3">
            <a:extLst>
              <a:ext uri="{FF2B5EF4-FFF2-40B4-BE49-F238E27FC236}">
                <a16:creationId xmlns:a16="http://schemas.microsoft.com/office/drawing/2014/main" id="{33024906-821A-48C7-A47C-123530E4FD0C}"/>
              </a:ext>
            </a:extLst>
          </p:cNvPr>
          <p:cNvSpPr>
            <a:spLocks noGrp="1"/>
          </p:cNvSpPr>
          <p:nvPr>
            <p:ph type="sldNum" sz="quarter" idx="12"/>
          </p:nvPr>
        </p:nvSpPr>
        <p:spPr/>
        <p:txBody>
          <a:bodyPr/>
          <a:lstStyle/>
          <a:p>
            <a:fld id="{6ECA1FC4-7A5B-4278-9BF1-48A42DE10085}" type="slidenum">
              <a:rPr lang="en-US" smtClean="0"/>
              <a:t>42</a:t>
            </a:fld>
            <a:endParaRPr lang="en-US"/>
          </a:p>
        </p:txBody>
      </p:sp>
    </p:spTree>
    <p:extLst>
      <p:ext uri="{BB962C8B-B14F-4D97-AF65-F5344CB8AC3E}">
        <p14:creationId xmlns:p14="http://schemas.microsoft.com/office/powerpoint/2010/main" val="42426993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42804-FE67-404F-9432-BD5D3178BB32}"/>
              </a:ext>
            </a:extLst>
          </p:cNvPr>
          <p:cNvSpPr>
            <a:spLocks noGrp="1"/>
          </p:cNvSpPr>
          <p:nvPr>
            <p:ph type="title"/>
          </p:nvPr>
        </p:nvSpPr>
        <p:spPr/>
        <p:txBody>
          <a:bodyPr/>
          <a:lstStyle/>
          <a:p>
            <a:r>
              <a:rPr lang="en-US" dirty="0">
                <a:solidFill>
                  <a:schemeClr val="bg1"/>
                </a:solidFill>
                <a:latin typeface="+mn-lt"/>
                <a:cs typeface="Times New Roman" panose="02020603050405020304" pitchFamily="18" charset="0"/>
              </a:rPr>
              <a:t>DLCD is Wrong:</a:t>
            </a:r>
          </a:p>
        </p:txBody>
      </p:sp>
      <p:sp>
        <p:nvSpPr>
          <p:cNvPr id="3" name="Content Placeholder 2">
            <a:extLst>
              <a:ext uri="{FF2B5EF4-FFF2-40B4-BE49-F238E27FC236}">
                <a16:creationId xmlns:a16="http://schemas.microsoft.com/office/drawing/2014/main" id="{82098CA6-7E53-43EF-9723-00C3DD2A1F08}"/>
              </a:ext>
            </a:extLst>
          </p:cNvPr>
          <p:cNvSpPr>
            <a:spLocks noGrp="1"/>
          </p:cNvSpPr>
          <p:nvPr>
            <p:ph idx="1"/>
          </p:nvPr>
        </p:nvSpPr>
        <p:spPr/>
        <p:txBody>
          <a:bodyPr>
            <a:normAutofit fontScale="92500" lnSpcReduction="10000"/>
          </a:bodyPr>
          <a:lstStyle/>
          <a:p>
            <a:pPr marL="342900" marR="0" lvl="0" indent="-342900">
              <a:lnSpc>
                <a:spcPct val="90000"/>
              </a:lnSpc>
              <a:spcBef>
                <a:spcPts val="0"/>
              </a:spcBef>
              <a:spcAft>
                <a:spcPts val="0"/>
              </a:spcAft>
              <a:buFont typeface="Symbol" panose="05050102010706020507" pitchFamily="18" charset="2"/>
              <a:buChar char=""/>
              <a:tabLst>
                <a:tab pos="457200" algn="l"/>
              </a:tabLst>
            </a:pPr>
            <a:r>
              <a:rPr lang="en-US" sz="3200" b="1" dirty="0">
                <a:solidFill>
                  <a:schemeClr val="bg1"/>
                </a:solidFill>
                <a:effectLst/>
                <a:ea typeface="Times New Roman" panose="02020603050405020304" pitchFamily="18" charset="0"/>
                <a:cs typeface="Times New Roman" panose="02020603050405020304" pitchFamily="18" charset="0"/>
              </a:rPr>
              <a:t>The 1932 Pine Beach Plat was NOT vacated.    </a:t>
            </a:r>
          </a:p>
          <a:p>
            <a:pPr marL="342900" marR="0" lvl="0" indent="-342900">
              <a:lnSpc>
                <a:spcPct val="90000"/>
              </a:lnSpc>
              <a:spcBef>
                <a:spcPts val="0"/>
              </a:spcBef>
              <a:spcAft>
                <a:spcPts val="0"/>
              </a:spcAft>
              <a:buFont typeface="Symbol" panose="05050102010706020507" pitchFamily="18" charset="2"/>
              <a:buChar char=""/>
              <a:tabLst>
                <a:tab pos="457200" algn="l"/>
              </a:tabLst>
            </a:pPr>
            <a:endParaRPr lang="en-US" sz="3200" dirty="0">
              <a:solidFill>
                <a:schemeClr val="bg1"/>
              </a:solidFill>
              <a:effectLst/>
              <a:ea typeface="Calibri" panose="020F0502020204030204" pitchFamily="34" charset="0"/>
              <a:cs typeface="Times New Roman" panose="02020603050405020304" pitchFamily="18" charset="0"/>
            </a:endParaRPr>
          </a:p>
          <a:p>
            <a:pPr marL="342900" marR="0" lvl="0" indent="-342900">
              <a:lnSpc>
                <a:spcPct val="90000"/>
              </a:lnSpc>
              <a:spcBef>
                <a:spcPts val="0"/>
              </a:spcBef>
              <a:spcAft>
                <a:spcPts val="0"/>
              </a:spcAft>
              <a:buFont typeface="Symbol" panose="05050102010706020507" pitchFamily="18" charset="2"/>
              <a:buChar char=""/>
              <a:tabLst>
                <a:tab pos="457200" algn="l"/>
              </a:tabLst>
            </a:pPr>
            <a:r>
              <a:rPr lang="en-US" sz="3200" b="1" dirty="0">
                <a:solidFill>
                  <a:schemeClr val="bg1"/>
                </a:solidFill>
                <a:effectLst/>
                <a:ea typeface="Times New Roman" panose="02020603050405020304" pitchFamily="18" charset="0"/>
                <a:cs typeface="Times New Roman" panose="02020603050405020304" pitchFamily="18" charset="0"/>
              </a:rPr>
              <a:t>Subdivision titled “George Shand</a:t>
            </a:r>
            <a:r>
              <a:rPr lang="en-US" sz="3200" b="1" i="1" dirty="0">
                <a:solidFill>
                  <a:schemeClr val="bg1"/>
                </a:solidFill>
                <a:effectLst/>
                <a:ea typeface="Times New Roman" panose="02020603050405020304" pitchFamily="18" charset="0"/>
                <a:cs typeface="Times New Roman" panose="02020603050405020304" pitchFamily="18" charset="0"/>
              </a:rPr>
              <a:t> Tracts</a:t>
            </a:r>
            <a:r>
              <a:rPr lang="en-US" sz="3200" b="1" dirty="0">
                <a:solidFill>
                  <a:schemeClr val="bg1"/>
                </a:solidFill>
                <a:effectLst/>
                <a:ea typeface="Times New Roman" panose="02020603050405020304" pitchFamily="18" charset="0"/>
                <a:cs typeface="Times New Roman" panose="02020603050405020304" pitchFamily="18" charset="0"/>
              </a:rPr>
              <a:t>” is and always has been a “subdivision” under Oregon law.  </a:t>
            </a:r>
          </a:p>
          <a:p>
            <a:pPr marL="342900" marR="0" lvl="0" indent="-342900">
              <a:lnSpc>
                <a:spcPct val="90000"/>
              </a:lnSpc>
              <a:spcBef>
                <a:spcPts val="0"/>
              </a:spcBef>
              <a:spcAft>
                <a:spcPts val="0"/>
              </a:spcAft>
              <a:buFont typeface="Symbol" panose="05050102010706020507" pitchFamily="18" charset="2"/>
              <a:buChar char=""/>
              <a:tabLst>
                <a:tab pos="457200" algn="l"/>
              </a:tabLst>
            </a:pPr>
            <a:endParaRPr lang="en-US" sz="3200" dirty="0">
              <a:solidFill>
                <a:schemeClr val="bg1"/>
              </a:solidFill>
              <a:effectLst/>
              <a:ea typeface="Calibri" panose="020F0502020204030204" pitchFamily="34" charset="0"/>
              <a:cs typeface="Times New Roman" panose="02020603050405020304" pitchFamily="18" charset="0"/>
            </a:endParaRPr>
          </a:p>
          <a:p>
            <a:pPr marL="342900" marR="0" lvl="0" indent="-342900">
              <a:lnSpc>
                <a:spcPct val="90000"/>
              </a:lnSpc>
              <a:spcBef>
                <a:spcPts val="0"/>
              </a:spcBef>
              <a:spcAft>
                <a:spcPts val="0"/>
              </a:spcAft>
              <a:buFont typeface="Symbol" panose="05050102010706020507" pitchFamily="18" charset="2"/>
              <a:buChar char=""/>
              <a:tabLst>
                <a:tab pos="457200" algn="l"/>
              </a:tabLst>
            </a:pPr>
            <a:r>
              <a:rPr lang="en-US" sz="3200" b="1" dirty="0">
                <a:solidFill>
                  <a:schemeClr val="bg1"/>
                </a:solidFill>
                <a:effectLst/>
                <a:ea typeface="Times New Roman" panose="02020603050405020304" pitchFamily="18" charset="0"/>
                <a:cs typeface="Times New Roman" panose="02020603050405020304" pitchFamily="18" charset="0"/>
              </a:rPr>
              <a:t>The properties DO have a Goal 17 exception.  </a:t>
            </a:r>
          </a:p>
          <a:p>
            <a:pPr marL="342900" marR="0" lvl="0" indent="-342900">
              <a:lnSpc>
                <a:spcPct val="90000"/>
              </a:lnSpc>
              <a:spcBef>
                <a:spcPts val="0"/>
              </a:spcBef>
              <a:spcAft>
                <a:spcPts val="0"/>
              </a:spcAft>
              <a:buFont typeface="Symbol" panose="05050102010706020507" pitchFamily="18" charset="2"/>
              <a:buChar char=""/>
              <a:tabLst>
                <a:tab pos="457200" algn="l"/>
              </a:tabLst>
            </a:pPr>
            <a:endParaRPr lang="en-US" sz="3200" dirty="0">
              <a:solidFill>
                <a:schemeClr val="bg1"/>
              </a:solidFill>
              <a:effectLst/>
              <a:ea typeface="Calibri" panose="020F0502020204030204" pitchFamily="34" charset="0"/>
              <a:cs typeface="Times New Roman" panose="02020603050405020304" pitchFamily="18" charset="0"/>
            </a:endParaRPr>
          </a:p>
          <a:p>
            <a:pPr marL="342900" marR="0" lvl="0" indent="-342900">
              <a:lnSpc>
                <a:spcPct val="90000"/>
              </a:lnSpc>
              <a:spcBef>
                <a:spcPts val="0"/>
              </a:spcBef>
              <a:spcAft>
                <a:spcPts val="0"/>
              </a:spcAft>
              <a:buFont typeface="Symbol" panose="05050102010706020507" pitchFamily="18" charset="2"/>
              <a:buChar char=""/>
              <a:tabLst>
                <a:tab pos="457200" algn="l"/>
              </a:tabLst>
            </a:pPr>
            <a:r>
              <a:rPr lang="en-US" sz="3200" b="1" dirty="0">
                <a:solidFill>
                  <a:schemeClr val="bg1"/>
                </a:solidFill>
                <a:effectLst/>
                <a:ea typeface="Times New Roman" panose="02020603050405020304" pitchFamily="18" charset="0"/>
                <a:cs typeface="Times New Roman" panose="02020603050405020304" pitchFamily="18" charset="0"/>
              </a:rPr>
              <a:t>The property is NOT Goal 18 “resource land.”  </a:t>
            </a:r>
          </a:p>
          <a:p>
            <a:pPr marL="0" marR="0" lvl="0" indent="0">
              <a:lnSpc>
                <a:spcPct val="90000"/>
              </a:lnSpc>
              <a:spcBef>
                <a:spcPts val="0"/>
              </a:spcBef>
              <a:spcAft>
                <a:spcPts val="0"/>
              </a:spcAft>
              <a:buNone/>
              <a:tabLst>
                <a:tab pos="457200" algn="l"/>
              </a:tabLst>
            </a:pPr>
            <a:endParaRPr lang="en-US" sz="3200" b="1" dirty="0">
              <a:solidFill>
                <a:schemeClr val="bg1"/>
              </a:solidFill>
              <a:effectLst/>
              <a:ea typeface="Times New Roman" panose="02020603050405020304" pitchFamily="18" charset="0"/>
              <a:cs typeface="Times New Roman" panose="02020603050405020304" pitchFamily="18" charset="0"/>
            </a:endParaRPr>
          </a:p>
          <a:p>
            <a:pPr marL="342900" marR="0" lvl="0" indent="-342900">
              <a:lnSpc>
                <a:spcPct val="90000"/>
              </a:lnSpc>
              <a:spcBef>
                <a:spcPts val="0"/>
              </a:spcBef>
              <a:spcAft>
                <a:spcPts val="0"/>
              </a:spcAft>
              <a:buFont typeface="Symbol" panose="05050102010706020507" pitchFamily="18" charset="2"/>
              <a:buChar char=""/>
              <a:tabLst>
                <a:tab pos="457200" algn="l"/>
              </a:tabLst>
            </a:pPr>
            <a:r>
              <a:rPr lang="en-US" sz="3200" b="1" dirty="0">
                <a:solidFill>
                  <a:schemeClr val="bg1"/>
                </a:solidFill>
                <a:ea typeface="Calibri" panose="020F0502020204030204" pitchFamily="34" charset="0"/>
                <a:cs typeface="Times New Roman" panose="02020603050405020304" pitchFamily="18" charset="0"/>
              </a:rPr>
              <a:t>No law whatsoever prohibits County approval of the Applicants’ request.  </a:t>
            </a:r>
            <a:endParaRPr lang="en-US" sz="3200" dirty="0">
              <a:solidFill>
                <a:schemeClr val="bg1"/>
              </a:solidFill>
              <a:effectLst/>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6F74182A-4420-499E-8FD3-22B1CE6FB490}"/>
              </a:ext>
            </a:extLst>
          </p:cNvPr>
          <p:cNvSpPr>
            <a:spLocks noGrp="1"/>
          </p:cNvSpPr>
          <p:nvPr>
            <p:ph type="sldNum" sz="quarter" idx="12"/>
          </p:nvPr>
        </p:nvSpPr>
        <p:spPr/>
        <p:txBody>
          <a:bodyPr/>
          <a:lstStyle/>
          <a:p>
            <a:fld id="{6ECA1FC4-7A5B-4278-9BF1-48A42DE10085}" type="slidenum">
              <a:rPr lang="en-US" smtClean="0"/>
              <a:t>43</a:t>
            </a:fld>
            <a:endParaRPr lang="en-US"/>
          </a:p>
        </p:txBody>
      </p:sp>
    </p:spTree>
    <p:extLst>
      <p:ext uri="{BB962C8B-B14F-4D97-AF65-F5344CB8AC3E}">
        <p14:creationId xmlns:p14="http://schemas.microsoft.com/office/powerpoint/2010/main" val="10314175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06A99C-5936-4E28-A22C-5E6B84B87E65}"/>
              </a:ext>
            </a:extLst>
          </p:cNvPr>
          <p:cNvSpPr>
            <a:spLocks noGrp="1"/>
          </p:cNvSpPr>
          <p:nvPr>
            <p:ph idx="1"/>
          </p:nvPr>
        </p:nvSpPr>
        <p:spPr>
          <a:xfrm>
            <a:off x="838200" y="620575"/>
            <a:ext cx="10515600" cy="4351338"/>
          </a:xfrm>
        </p:spPr>
        <p:txBody>
          <a:bodyPr>
            <a:normAutofit/>
          </a:bodyPr>
          <a:lstStyle/>
          <a:p>
            <a:r>
              <a:rPr lang="en-US" sz="3200" dirty="0">
                <a:solidFill>
                  <a:schemeClr val="bg1"/>
                </a:solidFill>
              </a:rPr>
              <a:t>DLCD’s letter: inconsistent with its published position</a:t>
            </a:r>
          </a:p>
        </p:txBody>
      </p:sp>
      <p:pic>
        <p:nvPicPr>
          <p:cNvPr id="4" name="Picture 3">
            <a:extLst>
              <a:ext uri="{FF2B5EF4-FFF2-40B4-BE49-F238E27FC236}">
                <a16:creationId xmlns:a16="http://schemas.microsoft.com/office/drawing/2014/main" id="{2C6810D7-495A-4272-A298-9DDCC64D98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pic>
        <p:nvPicPr>
          <p:cNvPr id="7" name="Picture 6">
            <a:extLst>
              <a:ext uri="{FF2B5EF4-FFF2-40B4-BE49-F238E27FC236}">
                <a16:creationId xmlns:a16="http://schemas.microsoft.com/office/drawing/2014/main" id="{8B7BA015-50A0-4D37-96F2-DDB6EC7BE9A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928341" y="1554480"/>
            <a:ext cx="4335319" cy="5303520"/>
          </a:xfrm>
          <a:prstGeom prst="rect">
            <a:avLst/>
          </a:prstGeom>
        </p:spPr>
      </p:pic>
      <p:pic>
        <p:nvPicPr>
          <p:cNvPr id="9" name="Picture 8">
            <a:extLst>
              <a:ext uri="{FF2B5EF4-FFF2-40B4-BE49-F238E27FC236}">
                <a16:creationId xmlns:a16="http://schemas.microsoft.com/office/drawing/2014/main" id="{FA516FBE-BDB3-410C-AECC-4C87E7060F27}"/>
              </a:ext>
            </a:extLst>
          </p:cNvPr>
          <p:cNvPicPr>
            <a:picLocks noChangeAspect="1"/>
          </p:cNvPicPr>
          <p:nvPr/>
        </p:nvPicPr>
        <p:blipFill>
          <a:blip r:embed="rId5"/>
          <a:stretch>
            <a:fillRect/>
          </a:stretch>
        </p:blipFill>
        <p:spPr>
          <a:xfrm>
            <a:off x="1939681" y="2247908"/>
            <a:ext cx="8121575" cy="32931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86DF5D24-C430-446D-ADBF-6E72D41F13C2}"/>
              </a:ext>
            </a:extLst>
          </p:cNvPr>
          <p:cNvPicPr>
            <a:picLocks noChangeAspect="1"/>
          </p:cNvPicPr>
          <p:nvPr/>
        </p:nvPicPr>
        <p:blipFill>
          <a:blip r:embed="rId6"/>
          <a:stretch>
            <a:fillRect/>
          </a:stretch>
        </p:blipFill>
        <p:spPr>
          <a:xfrm>
            <a:off x="7223760" y="1554480"/>
            <a:ext cx="1039900" cy="397184"/>
          </a:xfrm>
          <a:prstGeom prst="rect">
            <a:avLst/>
          </a:prstGeom>
        </p:spPr>
      </p:pic>
      <p:sp>
        <p:nvSpPr>
          <p:cNvPr id="6" name="Slide Number Placeholder 5">
            <a:extLst>
              <a:ext uri="{FF2B5EF4-FFF2-40B4-BE49-F238E27FC236}">
                <a16:creationId xmlns:a16="http://schemas.microsoft.com/office/drawing/2014/main" id="{2389FECA-C552-4782-B30B-FA0FB767B1AC}"/>
              </a:ext>
            </a:extLst>
          </p:cNvPr>
          <p:cNvSpPr>
            <a:spLocks noGrp="1"/>
          </p:cNvSpPr>
          <p:nvPr>
            <p:ph type="sldNum" sz="quarter" idx="12"/>
          </p:nvPr>
        </p:nvSpPr>
        <p:spPr/>
        <p:txBody>
          <a:bodyPr/>
          <a:lstStyle/>
          <a:p>
            <a:fld id="{6ECA1FC4-7A5B-4278-9BF1-48A42DE10085}" type="slidenum">
              <a:rPr lang="en-US" smtClean="0"/>
              <a:t>44</a:t>
            </a:fld>
            <a:endParaRPr lang="en-US"/>
          </a:p>
        </p:txBody>
      </p:sp>
      <p:sp>
        <p:nvSpPr>
          <p:cNvPr id="2" name="Rectangle 1">
            <a:extLst>
              <a:ext uri="{FF2B5EF4-FFF2-40B4-BE49-F238E27FC236}">
                <a16:creationId xmlns:a16="http://schemas.microsoft.com/office/drawing/2014/main" id="{29D5D74C-D4E2-4025-A5C9-1C98BFFB0AE5}"/>
              </a:ext>
            </a:extLst>
          </p:cNvPr>
          <p:cNvSpPr/>
          <p:nvPr/>
        </p:nvSpPr>
        <p:spPr>
          <a:xfrm>
            <a:off x="2813538" y="3771382"/>
            <a:ext cx="4180104" cy="246184"/>
          </a:xfrm>
          <a:prstGeom prst="rect">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AAEA967-93A8-4A4D-A1B3-E6D17C12D6AB}"/>
              </a:ext>
            </a:extLst>
          </p:cNvPr>
          <p:cNvSpPr/>
          <p:nvPr/>
        </p:nvSpPr>
        <p:spPr>
          <a:xfrm>
            <a:off x="7743710" y="5041316"/>
            <a:ext cx="2315233" cy="246184"/>
          </a:xfrm>
          <a:prstGeom prst="rect">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BD6A114-93E5-4F50-876E-5F5600225DF7}"/>
              </a:ext>
            </a:extLst>
          </p:cNvPr>
          <p:cNvSpPr/>
          <p:nvPr/>
        </p:nvSpPr>
        <p:spPr>
          <a:xfrm>
            <a:off x="2242763" y="5239870"/>
            <a:ext cx="1195030" cy="246184"/>
          </a:xfrm>
          <a:prstGeom prst="rect">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7573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FB846-855D-4E97-A20E-D3D8C3469A98}"/>
              </a:ext>
            </a:extLst>
          </p:cNvPr>
          <p:cNvSpPr>
            <a:spLocks noGrp="1"/>
          </p:cNvSpPr>
          <p:nvPr>
            <p:ph type="title"/>
          </p:nvPr>
        </p:nvSpPr>
        <p:spPr>
          <a:xfrm>
            <a:off x="565638" y="250826"/>
            <a:ext cx="10515600" cy="1011726"/>
          </a:xfrm>
        </p:spPr>
        <p:txBody>
          <a:bodyPr/>
          <a:lstStyle/>
          <a:p>
            <a:r>
              <a:rPr lang="en-US" dirty="0">
                <a:solidFill>
                  <a:schemeClr val="bg1"/>
                </a:solidFill>
              </a:rPr>
              <a:t>Requested Planning Commission Decision:</a:t>
            </a:r>
          </a:p>
        </p:txBody>
      </p:sp>
      <p:sp>
        <p:nvSpPr>
          <p:cNvPr id="3" name="Content Placeholder 2">
            <a:extLst>
              <a:ext uri="{FF2B5EF4-FFF2-40B4-BE49-F238E27FC236}">
                <a16:creationId xmlns:a16="http://schemas.microsoft.com/office/drawing/2014/main" id="{B044EA68-501A-40D9-ACFC-20B6BB919A34}"/>
              </a:ext>
            </a:extLst>
          </p:cNvPr>
          <p:cNvSpPr>
            <a:spLocks noGrp="1"/>
          </p:cNvSpPr>
          <p:nvPr>
            <p:ph idx="1"/>
          </p:nvPr>
        </p:nvSpPr>
        <p:spPr>
          <a:xfrm>
            <a:off x="70337" y="1354016"/>
            <a:ext cx="12019085" cy="5253158"/>
          </a:xfrm>
        </p:spPr>
        <p:txBody>
          <a:bodyPr>
            <a:normAutofit lnSpcReduction="10000"/>
          </a:bodyPr>
          <a:lstStyle/>
          <a:p>
            <a:pPr marL="514350" indent="-514350">
              <a:buFont typeface="+mj-lt"/>
              <a:buAutoNum type="arabicPeriod"/>
            </a:pPr>
            <a:r>
              <a:rPr lang="en-US" dirty="0">
                <a:solidFill>
                  <a:schemeClr val="bg1"/>
                </a:solidFill>
                <a:effectLst/>
                <a:ea typeface="Times" panose="02020603050405020304" pitchFamily="18" charset="0"/>
                <a:cs typeface="Times New Roman" panose="02020603050405020304" pitchFamily="18" charset="0"/>
              </a:rPr>
              <a:t>The Subject Properties qualify for a “committed” and a “built</a:t>
            </a:r>
            <a:r>
              <a:rPr lang="en-US" dirty="0">
                <a:solidFill>
                  <a:schemeClr val="bg1"/>
                </a:solidFill>
                <a:ea typeface="Times" panose="02020603050405020304" pitchFamily="18" charset="0"/>
                <a:cs typeface="Times New Roman" panose="02020603050405020304" pitchFamily="18" charset="0"/>
              </a:rPr>
              <a:t>”</a:t>
            </a:r>
            <a:r>
              <a:rPr lang="en-US" dirty="0">
                <a:solidFill>
                  <a:schemeClr val="bg1"/>
                </a:solidFill>
                <a:effectLst/>
                <a:ea typeface="Times" panose="02020603050405020304" pitchFamily="18" charset="0"/>
                <a:cs typeface="Times New Roman" panose="02020603050405020304" pitchFamily="18" charset="0"/>
              </a:rPr>
              <a:t> exception because they are “built</a:t>
            </a:r>
            <a:r>
              <a:rPr lang="en-US" dirty="0">
                <a:solidFill>
                  <a:schemeClr val="bg1"/>
                </a:solidFill>
                <a:ea typeface="Times" panose="02020603050405020304" pitchFamily="18" charset="0"/>
                <a:cs typeface="Times New Roman" panose="02020603050405020304" pitchFamily="18" charset="0"/>
              </a:rPr>
              <a:t>”</a:t>
            </a:r>
            <a:r>
              <a:rPr lang="en-US" dirty="0">
                <a:solidFill>
                  <a:schemeClr val="bg1"/>
                </a:solidFill>
                <a:effectLst/>
                <a:ea typeface="Times" panose="02020603050405020304" pitchFamily="18" charset="0"/>
                <a:cs typeface="Times New Roman" panose="02020603050405020304" pitchFamily="18" charset="0"/>
              </a:rPr>
              <a:t> and “committed” under an acknowledged planning program that commits them to residential development.  As a result, the Subject Properties are entitled to shoreline protection under Goal 18, Implementation Measure 5.</a:t>
            </a:r>
          </a:p>
          <a:p>
            <a:pPr marL="514350" indent="-514350">
              <a:buFont typeface="+mj-lt"/>
              <a:buAutoNum type="arabicPeriod"/>
            </a:pPr>
            <a:r>
              <a:rPr lang="en-US" dirty="0">
                <a:solidFill>
                  <a:schemeClr val="bg1"/>
                </a:solidFill>
                <a:effectLst/>
                <a:ea typeface="Times" panose="02020603050405020304" pitchFamily="18" charset="0"/>
                <a:cs typeface="Times New Roman" panose="02020603050405020304" pitchFamily="18" charset="0"/>
              </a:rPr>
              <a:t>The Subject Properties qualify for the “catch all” reasons exception DLCD prefers.  It is impossible for the County to comply with Goal 7’s requirement to protect life and property if County refuses to allow life and property to be protected from natural hazards.  The circumstances are unique: the properties are acknowledged to comply with the “appropriate development” prong of Goal 18, and it is only the fact that the ocean</a:t>
            </a:r>
            <a:r>
              <a:rPr lang="en-US" dirty="0">
                <a:solidFill>
                  <a:schemeClr val="bg1"/>
                </a:solidFill>
                <a:ea typeface="Times" panose="02020603050405020304" pitchFamily="18" charset="0"/>
                <a:cs typeface="Times New Roman" panose="02020603050405020304" pitchFamily="18" charset="0"/>
              </a:rPr>
              <a:t> reversed</a:t>
            </a:r>
            <a:r>
              <a:rPr lang="en-US" dirty="0">
                <a:solidFill>
                  <a:schemeClr val="bg1"/>
                </a:solidFill>
                <a:effectLst/>
                <a:ea typeface="Times" panose="02020603050405020304" pitchFamily="18" charset="0"/>
                <a:cs typeface="Times New Roman" panose="02020603050405020304" pitchFamily="18" charset="0"/>
              </a:rPr>
              <a:t> 70 years of prograding to aggressive retrograding, that triggers Goal 18, Implementation Measure 2.  The Subject Properties are entitled to shoreline protection under Goal 18, Implementation Measure 5.  </a:t>
            </a:r>
          </a:p>
          <a:p>
            <a:endParaRPr lang="en-US" dirty="0"/>
          </a:p>
        </p:txBody>
      </p:sp>
      <p:sp>
        <p:nvSpPr>
          <p:cNvPr id="4" name="Slide Number Placeholder 3">
            <a:extLst>
              <a:ext uri="{FF2B5EF4-FFF2-40B4-BE49-F238E27FC236}">
                <a16:creationId xmlns:a16="http://schemas.microsoft.com/office/drawing/2014/main" id="{E01BA390-5CA7-4B9F-AE07-8FFF7F1F33CC}"/>
              </a:ext>
            </a:extLst>
          </p:cNvPr>
          <p:cNvSpPr>
            <a:spLocks noGrp="1"/>
          </p:cNvSpPr>
          <p:nvPr>
            <p:ph type="sldNum" sz="quarter" idx="12"/>
          </p:nvPr>
        </p:nvSpPr>
        <p:spPr/>
        <p:txBody>
          <a:bodyPr/>
          <a:lstStyle/>
          <a:p>
            <a:fld id="{6ECA1FC4-7A5B-4278-9BF1-48A42DE10085}" type="slidenum">
              <a:rPr lang="en-US" smtClean="0"/>
              <a:t>45</a:t>
            </a:fld>
            <a:endParaRPr lang="en-US"/>
          </a:p>
        </p:txBody>
      </p:sp>
    </p:spTree>
    <p:extLst>
      <p:ext uri="{BB962C8B-B14F-4D97-AF65-F5344CB8AC3E}">
        <p14:creationId xmlns:p14="http://schemas.microsoft.com/office/powerpoint/2010/main" val="10467188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BF911D-71F7-402F-82C0-7B34DB01E663}"/>
              </a:ext>
            </a:extLst>
          </p:cNvPr>
          <p:cNvSpPr>
            <a:spLocks noGrp="1"/>
          </p:cNvSpPr>
          <p:nvPr>
            <p:ph idx="1"/>
          </p:nvPr>
        </p:nvSpPr>
        <p:spPr>
          <a:xfrm>
            <a:off x="237392" y="1538654"/>
            <a:ext cx="11733628" cy="4638309"/>
          </a:xfrm>
        </p:spPr>
        <p:txBody>
          <a:bodyPr>
            <a:normAutofit/>
          </a:bodyPr>
          <a:lstStyle/>
          <a:p>
            <a:pPr marL="514350" marR="0" indent="-514350">
              <a:spcBef>
                <a:spcPts val="0"/>
              </a:spcBef>
              <a:spcAft>
                <a:spcPts val="1200"/>
              </a:spcAft>
              <a:buFont typeface="+mj-lt"/>
              <a:buAutoNum type="arabicPeriod" startAt="3"/>
            </a:pPr>
            <a:r>
              <a:rPr lang="en-US" sz="3200" dirty="0">
                <a:solidFill>
                  <a:schemeClr val="bg1"/>
                </a:solidFill>
                <a:effectLst/>
                <a:ea typeface="Times" panose="02020603050405020304" pitchFamily="18" charset="0"/>
                <a:cs typeface="Times New Roman" panose="02020603050405020304" pitchFamily="18" charset="0"/>
              </a:rPr>
              <a:t>The Subject Properties qualify for a reasons exception under OAR 660-004-0022(11), because both Goal 18, Implementation Measures 2 and 5 prohibit foredune development and the proposed BPS meets all OAR 660-004-0022(11) standards. The Subject Properties are entitled to shoreline protection under Goal 18, Implementation Measure 5.  </a:t>
            </a:r>
          </a:p>
          <a:p>
            <a:pPr marL="0" marR="0" indent="457200">
              <a:spcBef>
                <a:spcPts val="0"/>
              </a:spcBef>
              <a:spcAft>
                <a:spcPts val="1200"/>
              </a:spcAft>
            </a:pPr>
            <a:endParaRPr lang="en-US" sz="3200" dirty="0">
              <a:solidFill>
                <a:schemeClr val="bg1"/>
              </a:solidFill>
              <a:effectLst/>
              <a:ea typeface="Times" panose="02020603050405020304" pitchFamily="18" charset="0"/>
              <a:cs typeface="Times New Roman" panose="02020603050405020304" pitchFamily="18" charset="0"/>
            </a:endParaRPr>
          </a:p>
          <a:p>
            <a:pPr>
              <a:spcBef>
                <a:spcPts val="0"/>
              </a:spcBef>
              <a:spcAft>
                <a:spcPts val="1200"/>
              </a:spcAft>
            </a:pPr>
            <a:r>
              <a:rPr lang="en-US" sz="3200" dirty="0">
                <a:solidFill>
                  <a:schemeClr val="bg1"/>
                </a:solidFill>
                <a:effectLst/>
                <a:ea typeface="Times" panose="02020603050405020304" pitchFamily="18" charset="0"/>
                <a:cs typeface="Times New Roman" panose="02020603050405020304" pitchFamily="18" charset="0"/>
              </a:rPr>
              <a:t>OAR 660-004-0022(11) specifically allows exceptions to prohibitions on foredune development in Goal 18 IM 5 and Goal 18 IM 2.</a:t>
            </a:r>
            <a:endParaRPr lang="en-US" sz="3200" dirty="0">
              <a:solidFill>
                <a:schemeClr val="bg1"/>
              </a:solidFill>
            </a:endParaRPr>
          </a:p>
        </p:txBody>
      </p:sp>
      <p:sp>
        <p:nvSpPr>
          <p:cNvPr id="4" name="Slide Number Placeholder 3">
            <a:extLst>
              <a:ext uri="{FF2B5EF4-FFF2-40B4-BE49-F238E27FC236}">
                <a16:creationId xmlns:a16="http://schemas.microsoft.com/office/drawing/2014/main" id="{71FFD1D0-2A3F-4CBB-AA6C-D18F16654865}"/>
              </a:ext>
            </a:extLst>
          </p:cNvPr>
          <p:cNvSpPr>
            <a:spLocks noGrp="1"/>
          </p:cNvSpPr>
          <p:nvPr>
            <p:ph type="sldNum" sz="quarter" idx="12"/>
          </p:nvPr>
        </p:nvSpPr>
        <p:spPr/>
        <p:txBody>
          <a:bodyPr/>
          <a:lstStyle/>
          <a:p>
            <a:fld id="{6ECA1FC4-7A5B-4278-9BF1-48A42DE10085}" type="slidenum">
              <a:rPr lang="en-US" smtClean="0"/>
              <a:t>46</a:t>
            </a:fld>
            <a:endParaRPr lang="en-US"/>
          </a:p>
        </p:txBody>
      </p:sp>
      <p:sp>
        <p:nvSpPr>
          <p:cNvPr id="7" name="Title 1">
            <a:extLst>
              <a:ext uri="{FF2B5EF4-FFF2-40B4-BE49-F238E27FC236}">
                <a16:creationId xmlns:a16="http://schemas.microsoft.com/office/drawing/2014/main" id="{8C06B39B-AAF0-4499-818A-E865C3C56FCA}"/>
              </a:ext>
            </a:extLst>
          </p:cNvPr>
          <p:cNvSpPr>
            <a:spLocks noGrp="1"/>
          </p:cNvSpPr>
          <p:nvPr>
            <p:ph type="title"/>
          </p:nvPr>
        </p:nvSpPr>
        <p:spPr>
          <a:xfrm>
            <a:off x="565638" y="250826"/>
            <a:ext cx="10515600" cy="1011726"/>
          </a:xfrm>
        </p:spPr>
        <p:txBody>
          <a:bodyPr/>
          <a:lstStyle/>
          <a:p>
            <a:r>
              <a:rPr lang="en-US" dirty="0">
                <a:solidFill>
                  <a:schemeClr val="bg1"/>
                </a:solidFill>
              </a:rPr>
              <a:t>Requested Planning Commission Decision:</a:t>
            </a:r>
          </a:p>
        </p:txBody>
      </p:sp>
    </p:spTree>
    <p:extLst>
      <p:ext uri="{BB962C8B-B14F-4D97-AF65-F5344CB8AC3E}">
        <p14:creationId xmlns:p14="http://schemas.microsoft.com/office/powerpoint/2010/main" val="18301641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EFDF7C-5392-474A-92CF-2197B8832F7E}"/>
              </a:ext>
            </a:extLst>
          </p:cNvPr>
          <p:cNvSpPr>
            <a:spLocks noGrp="1"/>
          </p:cNvSpPr>
          <p:nvPr>
            <p:ph idx="1"/>
          </p:nvPr>
        </p:nvSpPr>
        <p:spPr>
          <a:xfrm>
            <a:off x="114299" y="1424354"/>
            <a:ext cx="11966331" cy="5433646"/>
          </a:xfrm>
        </p:spPr>
        <p:txBody>
          <a:bodyPr>
            <a:normAutofit/>
          </a:bodyPr>
          <a:lstStyle/>
          <a:p>
            <a:pPr marL="457200" indent="-457200">
              <a:spcBef>
                <a:spcPts val="0"/>
              </a:spcBef>
              <a:spcAft>
                <a:spcPts val="1200"/>
              </a:spcAft>
              <a:buFont typeface="+mj-lt"/>
              <a:buAutoNum type="arabicPeriod" startAt="4"/>
            </a:pPr>
            <a:r>
              <a:rPr lang="en-US" sz="2200" dirty="0">
                <a:solidFill>
                  <a:schemeClr val="bg1"/>
                </a:solidFill>
                <a:effectLst/>
                <a:ea typeface="Times" panose="02020603050405020304" pitchFamily="18" charset="0"/>
                <a:cs typeface="Times New Roman" panose="02020603050405020304" pitchFamily="18" charset="0"/>
              </a:rPr>
              <a:t>The acknowledged residential development/urban unincorporated community planning program is based upon existing exceptions to Goals 3, 4, 11, 14 and 17 and is acknowledged to comply with Goal 18 as “appropriate development.”  As a result, those exceptions that allow residential development of the Subject Properties are also an exception to Goal 18, Implementation Measure 2, to allow that residential development if the foredune becomes subject to ocean overtopping/undercutting.  That means there is an existing exception to “(2) above” and so the properties are entitled to shoreline protection under Goal 18, Implementation Measure 5.  </a:t>
            </a:r>
          </a:p>
          <a:p>
            <a:pPr marL="457200" marR="0" indent="-457200">
              <a:spcBef>
                <a:spcPts val="0"/>
              </a:spcBef>
              <a:spcAft>
                <a:spcPts val="1200"/>
              </a:spcAft>
              <a:buFont typeface="+mj-lt"/>
              <a:buAutoNum type="arabicPeriod" startAt="4"/>
            </a:pPr>
            <a:r>
              <a:rPr lang="en-US" sz="2200" dirty="0">
                <a:solidFill>
                  <a:schemeClr val="bg1"/>
                </a:solidFill>
                <a:effectLst/>
                <a:ea typeface="Times" panose="02020603050405020304" pitchFamily="18" charset="0"/>
                <a:cs typeface="Times New Roman" panose="02020603050405020304" pitchFamily="18" charset="0"/>
              </a:rPr>
              <a:t>The Subject Properties were “developed</a:t>
            </a:r>
            <a:r>
              <a:rPr lang="en-US" sz="2200" dirty="0">
                <a:solidFill>
                  <a:schemeClr val="bg1"/>
                </a:solidFill>
                <a:ea typeface="Times" panose="02020603050405020304" pitchFamily="18" charset="0"/>
                <a:cs typeface="Times New Roman" panose="02020603050405020304" pitchFamily="18" charset="0"/>
              </a:rPr>
              <a:t>”</a:t>
            </a:r>
            <a:r>
              <a:rPr lang="en-US" sz="2200" dirty="0">
                <a:solidFill>
                  <a:schemeClr val="bg1"/>
                </a:solidFill>
                <a:effectLst/>
                <a:ea typeface="Times" panose="02020603050405020304" pitchFamily="18" charset="0"/>
                <a:cs typeface="Times New Roman" panose="02020603050405020304" pitchFamily="18" charset="0"/>
              </a:rPr>
              <a:t> on January 1, 1977, under the definition of “developed</a:t>
            </a:r>
            <a:r>
              <a:rPr lang="en-US" sz="2200" dirty="0">
                <a:solidFill>
                  <a:schemeClr val="bg1"/>
                </a:solidFill>
                <a:ea typeface="Times" panose="02020603050405020304" pitchFamily="18" charset="0"/>
                <a:cs typeface="Times New Roman" panose="02020603050405020304" pitchFamily="18" charset="0"/>
              </a:rPr>
              <a:t>”</a:t>
            </a:r>
            <a:r>
              <a:rPr lang="en-US" sz="2200" dirty="0">
                <a:solidFill>
                  <a:schemeClr val="bg1"/>
                </a:solidFill>
                <a:effectLst/>
                <a:ea typeface="Times" panose="02020603050405020304" pitchFamily="18" charset="0"/>
                <a:cs typeface="Times New Roman" panose="02020603050405020304" pitchFamily="18" charset="0"/>
              </a:rPr>
              <a:t> until 1984 when it changed.  The subdivisions have a vested right to be protected under those standards under the common law of vested rights as well as ORS 215.427(3). Therefore, the properties are entitled to shoreline protection under Goal 18, Implementation Measure 5.</a:t>
            </a:r>
          </a:p>
          <a:p>
            <a:pPr marL="457200" marR="0" indent="-457200">
              <a:spcBef>
                <a:spcPts val="0"/>
              </a:spcBef>
              <a:spcAft>
                <a:spcPts val="1200"/>
              </a:spcAft>
              <a:buFont typeface="+mj-lt"/>
              <a:buAutoNum type="arabicPeriod" startAt="4"/>
            </a:pPr>
            <a:r>
              <a:rPr lang="en-US" sz="2200" dirty="0">
                <a:solidFill>
                  <a:schemeClr val="bg1"/>
                </a:solidFill>
                <a:effectLst/>
                <a:ea typeface="Times" panose="02020603050405020304" pitchFamily="18" charset="0"/>
                <a:cs typeface="Times New Roman" panose="02020603050405020304" pitchFamily="18" charset="0"/>
              </a:rPr>
              <a:t>The Subject Properties were also “developed</a:t>
            </a:r>
            <a:r>
              <a:rPr lang="en-US" sz="2200" dirty="0">
                <a:solidFill>
                  <a:schemeClr val="bg1"/>
                </a:solidFill>
                <a:ea typeface="Times" panose="02020603050405020304" pitchFamily="18" charset="0"/>
                <a:cs typeface="Times New Roman" panose="02020603050405020304" pitchFamily="18" charset="0"/>
              </a:rPr>
              <a:t>”</a:t>
            </a:r>
            <a:r>
              <a:rPr lang="en-US" sz="2200" dirty="0">
                <a:solidFill>
                  <a:schemeClr val="bg1"/>
                </a:solidFill>
                <a:effectLst/>
                <a:ea typeface="Times" panose="02020603050405020304" pitchFamily="18" charset="0"/>
                <a:cs typeface="Times New Roman" panose="02020603050405020304" pitchFamily="18" charset="0"/>
              </a:rPr>
              <a:t> on January 1, 1977, under the definition of development that now applies because they were platted subdivision lots with the provision of utilities (water was available from the Watseco Water District and in fact one of the George Shand Lots, TL 2900, connected to it in 1974) and was served by roads.</a:t>
            </a:r>
          </a:p>
          <a:p>
            <a:pPr marL="0" indent="0" algn="l">
              <a:buNone/>
            </a:pPr>
            <a:endParaRPr lang="en-US" sz="2200" b="0" i="0" u="none" strike="noStrike" baseline="0" dirty="0">
              <a:latin typeface="TimesNewRomanPSMT"/>
            </a:endParaRPr>
          </a:p>
        </p:txBody>
      </p:sp>
      <p:sp>
        <p:nvSpPr>
          <p:cNvPr id="4" name="Slide Number Placeholder 3">
            <a:extLst>
              <a:ext uri="{FF2B5EF4-FFF2-40B4-BE49-F238E27FC236}">
                <a16:creationId xmlns:a16="http://schemas.microsoft.com/office/drawing/2014/main" id="{E2ECD304-0590-4225-AD05-B7F5247D3F85}"/>
              </a:ext>
            </a:extLst>
          </p:cNvPr>
          <p:cNvSpPr>
            <a:spLocks noGrp="1"/>
          </p:cNvSpPr>
          <p:nvPr>
            <p:ph type="sldNum" sz="quarter" idx="12"/>
          </p:nvPr>
        </p:nvSpPr>
        <p:spPr/>
        <p:txBody>
          <a:bodyPr/>
          <a:lstStyle/>
          <a:p>
            <a:fld id="{6ECA1FC4-7A5B-4278-9BF1-48A42DE10085}" type="slidenum">
              <a:rPr lang="en-US" smtClean="0"/>
              <a:t>47</a:t>
            </a:fld>
            <a:endParaRPr lang="en-US"/>
          </a:p>
        </p:txBody>
      </p:sp>
      <p:sp>
        <p:nvSpPr>
          <p:cNvPr id="8" name="Title 1">
            <a:extLst>
              <a:ext uri="{FF2B5EF4-FFF2-40B4-BE49-F238E27FC236}">
                <a16:creationId xmlns:a16="http://schemas.microsoft.com/office/drawing/2014/main" id="{6FE3D0AF-1EAF-4B33-A5C6-49C33EB34297}"/>
              </a:ext>
            </a:extLst>
          </p:cNvPr>
          <p:cNvSpPr>
            <a:spLocks noGrp="1"/>
          </p:cNvSpPr>
          <p:nvPr>
            <p:ph type="title"/>
          </p:nvPr>
        </p:nvSpPr>
        <p:spPr>
          <a:xfrm>
            <a:off x="565638" y="250826"/>
            <a:ext cx="10515600" cy="1011726"/>
          </a:xfrm>
        </p:spPr>
        <p:txBody>
          <a:bodyPr/>
          <a:lstStyle/>
          <a:p>
            <a:r>
              <a:rPr lang="en-US" dirty="0">
                <a:solidFill>
                  <a:schemeClr val="bg1"/>
                </a:solidFill>
              </a:rPr>
              <a:t>Requested Planning Commission Decision:</a:t>
            </a:r>
          </a:p>
        </p:txBody>
      </p:sp>
    </p:spTree>
    <p:extLst>
      <p:ext uri="{BB962C8B-B14F-4D97-AF65-F5344CB8AC3E}">
        <p14:creationId xmlns:p14="http://schemas.microsoft.com/office/powerpoint/2010/main" val="16032883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A6931-B518-4E35-84D1-65B62DD93A44}"/>
              </a:ext>
            </a:extLst>
          </p:cNvPr>
          <p:cNvSpPr>
            <a:spLocks noGrp="1"/>
          </p:cNvSpPr>
          <p:nvPr>
            <p:ph type="title"/>
          </p:nvPr>
        </p:nvSpPr>
        <p:spPr>
          <a:xfrm>
            <a:off x="250257" y="136525"/>
            <a:ext cx="11720763" cy="1358167"/>
          </a:xfrm>
        </p:spPr>
        <p:txBody>
          <a:bodyPr>
            <a:normAutofit/>
          </a:bodyPr>
          <a:lstStyle/>
          <a:p>
            <a:pPr algn="ctr"/>
            <a:r>
              <a:rPr lang="en-US" sz="4900" dirty="0">
                <a:solidFill>
                  <a:schemeClr val="bg1"/>
                </a:solidFill>
              </a:rPr>
              <a:t>PC Should find that this Request is Unique</a:t>
            </a:r>
            <a:endParaRPr lang="en-US" dirty="0">
              <a:solidFill>
                <a:schemeClr val="bg1"/>
              </a:solidFill>
            </a:endParaRPr>
          </a:p>
        </p:txBody>
      </p:sp>
      <p:sp>
        <p:nvSpPr>
          <p:cNvPr id="3" name="Content Placeholder 2">
            <a:extLst>
              <a:ext uri="{FF2B5EF4-FFF2-40B4-BE49-F238E27FC236}">
                <a16:creationId xmlns:a16="http://schemas.microsoft.com/office/drawing/2014/main" id="{5855C8B0-B724-4089-8FBD-73F20EF048CB}"/>
              </a:ext>
            </a:extLst>
          </p:cNvPr>
          <p:cNvSpPr>
            <a:spLocks noGrp="1"/>
          </p:cNvSpPr>
          <p:nvPr>
            <p:ph idx="1"/>
          </p:nvPr>
        </p:nvSpPr>
        <p:spPr>
          <a:xfrm>
            <a:off x="-1" y="1494692"/>
            <a:ext cx="12080631" cy="4682271"/>
          </a:xfrm>
        </p:spPr>
        <p:txBody>
          <a:bodyPr>
            <a:normAutofit/>
          </a:bodyPr>
          <a:lstStyle/>
          <a:p>
            <a:r>
              <a:rPr lang="en-US" dirty="0">
                <a:solidFill>
                  <a:schemeClr val="bg1"/>
                </a:solidFill>
              </a:rPr>
              <a:t>At the time that the Pine Beach subdivision was replatted (1994) and the George Shand tracts were initially platted (1950) and at the time when </a:t>
            </a:r>
            <a:r>
              <a:rPr lang="en-US" dirty="0">
                <a:highlight>
                  <a:srgbClr val="FFFF00"/>
                </a:highlight>
              </a:rPr>
              <a:t>all the houses </a:t>
            </a:r>
            <a:r>
              <a:rPr lang="en-US" dirty="0">
                <a:solidFill>
                  <a:schemeClr val="bg1"/>
                </a:solidFill>
              </a:rPr>
              <a:t>were built, the ocean was PROGRADING – depositing sand, not taking it away.  </a:t>
            </a:r>
          </a:p>
          <a:p>
            <a:r>
              <a:rPr lang="en-US" dirty="0">
                <a:solidFill>
                  <a:schemeClr val="bg1"/>
                </a:solidFill>
              </a:rPr>
              <a:t>Instead, the homes were more than 237 feet away from the surveyed statutory vegetation line and further still from the ocean.</a:t>
            </a:r>
          </a:p>
          <a:p>
            <a:r>
              <a:rPr lang="en-US" dirty="0">
                <a:solidFill>
                  <a:schemeClr val="bg1"/>
                </a:solidFill>
              </a:rPr>
              <a:t>Now the statutory vegetation line is at the ocean. </a:t>
            </a:r>
          </a:p>
          <a:p>
            <a:r>
              <a:rPr lang="en-US" dirty="0">
                <a:solidFill>
                  <a:schemeClr val="bg1"/>
                </a:solidFill>
              </a:rPr>
              <a:t>A large </a:t>
            </a:r>
            <a:r>
              <a:rPr lang="en-US" dirty="0">
                <a:highlight>
                  <a:srgbClr val="FFFF00"/>
                </a:highlight>
              </a:rPr>
              <a:t>vegetated</a:t>
            </a:r>
            <a:r>
              <a:rPr lang="en-US" dirty="0">
                <a:solidFill>
                  <a:schemeClr val="bg1"/>
                </a:solidFill>
              </a:rPr>
              <a:t> “common area” was platted oceanward of the Pine Beach lots.  </a:t>
            </a:r>
          </a:p>
          <a:p>
            <a:r>
              <a:rPr lang="en-US" dirty="0">
                <a:solidFill>
                  <a:schemeClr val="bg1"/>
                </a:solidFill>
              </a:rPr>
              <a:t>That “common area” is now entirely a dry sand beach.</a:t>
            </a:r>
          </a:p>
          <a:p>
            <a:r>
              <a:rPr lang="en-US" dirty="0">
                <a:solidFill>
                  <a:schemeClr val="bg1"/>
                </a:solidFill>
              </a:rPr>
              <a:t>Shoreline protection is necessary because the ocean has dramatically shifted course from where it had been for more than 70 years.</a:t>
            </a:r>
          </a:p>
        </p:txBody>
      </p:sp>
      <p:sp>
        <p:nvSpPr>
          <p:cNvPr id="4" name="Slide Number Placeholder 3">
            <a:extLst>
              <a:ext uri="{FF2B5EF4-FFF2-40B4-BE49-F238E27FC236}">
                <a16:creationId xmlns:a16="http://schemas.microsoft.com/office/drawing/2014/main" id="{A4F7525E-194D-46B6-BB4D-9D83ECE60859}"/>
              </a:ext>
            </a:extLst>
          </p:cNvPr>
          <p:cNvSpPr>
            <a:spLocks noGrp="1"/>
          </p:cNvSpPr>
          <p:nvPr>
            <p:ph type="sldNum" sz="quarter" idx="12"/>
          </p:nvPr>
        </p:nvSpPr>
        <p:spPr/>
        <p:txBody>
          <a:bodyPr/>
          <a:lstStyle/>
          <a:p>
            <a:fld id="{6ECA1FC4-7A5B-4278-9BF1-48A42DE10085}" type="slidenum">
              <a:rPr lang="en-US" smtClean="0"/>
              <a:t>48</a:t>
            </a:fld>
            <a:endParaRPr lang="en-US"/>
          </a:p>
        </p:txBody>
      </p:sp>
      <p:pic>
        <p:nvPicPr>
          <p:cNvPr id="5" name="Picture 4">
            <a:extLst>
              <a:ext uri="{FF2B5EF4-FFF2-40B4-BE49-F238E27FC236}">
                <a16:creationId xmlns:a16="http://schemas.microsoft.com/office/drawing/2014/main" id="{477BA31B-19E2-41E3-A2BC-B764A4F650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Tree>
    <p:extLst>
      <p:ext uri="{BB962C8B-B14F-4D97-AF65-F5344CB8AC3E}">
        <p14:creationId xmlns:p14="http://schemas.microsoft.com/office/powerpoint/2010/main" val="14578777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289F5-BCDD-4EB5-9E25-0CA296BE35D2}"/>
              </a:ext>
            </a:extLst>
          </p:cNvPr>
          <p:cNvSpPr>
            <a:spLocks noGrp="1"/>
          </p:cNvSpPr>
          <p:nvPr>
            <p:ph type="title"/>
          </p:nvPr>
        </p:nvSpPr>
        <p:spPr/>
        <p:txBody>
          <a:bodyPr/>
          <a:lstStyle/>
          <a:p>
            <a:pPr algn="ctr"/>
            <a:r>
              <a:rPr lang="en-US" dirty="0">
                <a:solidFill>
                  <a:schemeClr val="bg1"/>
                </a:solidFill>
              </a:rPr>
              <a:t>Planning Commission Should find that the Developers Did Everything Right</a:t>
            </a:r>
          </a:p>
        </p:txBody>
      </p:sp>
      <p:sp>
        <p:nvSpPr>
          <p:cNvPr id="3" name="Content Placeholder 2">
            <a:extLst>
              <a:ext uri="{FF2B5EF4-FFF2-40B4-BE49-F238E27FC236}">
                <a16:creationId xmlns:a16="http://schemas.microsoft.com/office/drawing/2014/main" id="{6C6BAB6D-7178-4AC1-9A67-62317692311A}"/>
              </a:ext>
            </a:extLst>
          </p:cNvPr>
          <p:cNvSpPr>
            <a:spLocks noGrp="1"/>
          </p:cNvSpPr>
          <p:nvPr>
            <p:ph idx="1"/>
          </p:nvPr>
        </p:nvSpPr>
        <p:spPr>
          <a:xfrm>
            <a:off x="68240" y="1825625"/>
            <a:ext cx="12055520" cy="4351338"/>
          </a:xfrm>
        </p:spPr>
        <p:txBody>
          <a:bodyPr>
            <a:normAutofit lnSpcReduction="10000"/>
          </a:bodyPr>
          <a:lstStyle/>
          <a:p>
            <a:r>
              <a:rPr lang="en-US" dirty="0">
                <a:solidFill>
                  <a:schemeClr val="bg1"/>
                </a:solidFill>
              </a:rPr>
              <a:t>George Shand Tracts (Ocean Blvd. properties) platted in 1950.</a:t>
            </a:r>
          </a:p>
          <a:p>
            <a:r>
              <a:rPr lang="en-US" dirty="0">
                <a:solidFill>
                  <a:schemeClr val="bg1"/>
                </a:solidFill>
              </a:rPr>
              <a:t>Pine Beach </a:t>
            </a:r>
            <a:r>
              <a:rPr lang="en-US" b="1" dirty="0">
                <a:solidFill>
                  <a:schemeClr val="bg1"/>
                </a:solidFill>
              </a:rPr>
              <a:t>replatted</a:t>
            </a:r>
            <a:r>
              <a:rPr lang="en-US" dirty="0">
                <a:solidFill>
                  <a:schemeClr val="bg1"/>
                </a:solidFill>
              </a:rPr>
              <a:t> in 1994.</a:t>
            </a:r>
          </a:p>
          <a:p>
            <a:r>
              <a:rPr lang="en-US" dirty="0">
                <a:solidFill>
                  <a:schemeClr val="bg1"/>
                </a:solidFill>
              </a:rPr>
              <a:t>Homes seeking BPS here were constructed beginning in 1989.</a:t>
            </a:r>
          </a:p>
          <a:p>
            <a:r>
              <a:rPr lang="en-US" dirty="0">
                <a:solidFill>
                  <a:schemeClr val="bg1"/>
                </a:solidFill>
              </a:rPr>
              <a:t>All development strictly avoided, by hundreds of feet, foredunes subject to overtopping and undercutting.</a:t>
            </a:r>
          </a:p>
          <a:p>
            <a:r>
              <a:rPr lang="en-US" dirty="0">
                <a:solidFill>
                  <a:schemeClr val="bg1"/>
                </a:solidFill>
              </a:rPr>
              <a:t>When constructed, there had been a </a:t>
            </a:r>
            <a:r>
              <a:rPr lang="en-US" b="1" u="sng" dirty="0">
                <a:solidFill>
                  <a:schemeClr val="bg1"/>
                </a:solidFill>
              </a:rPr>
              <a:t>70-year period of ocean progration – depositing of sand and adding land.</a:t>
            </a:r>
          </a:p>
          <a:p>
            <a:r>
              <a:rPr lang="en-US" b="1" dirty="0">
                <a:solidFill>
                  <a:schemeClr val="bg1"/>
                </a:solidFill>
              </a:rPr>
              <a:t>Planning commission should find it is inappropriate to punish the owners now that unexpected natural hazards have stricken and taken out natural foredune vegetation.</a:t>
            </a:r>
          </a:p>
        </p:txBody>
      </p:sp>
      <p:pic>
        <p:nvPicPr>
          <p:cNvPr id="6" name="Picture 5">
            <a:extLst>
              <a:ext uri="{FF2B5EF4-FFF2-40B4-BE49-F238E27FC236}">
                <a16:creationId xmlns:a16="http://schemas.microsoft.com/office/drawing/2014/main" id="{08BE21F2-6C12-4120-A8BC-5DCC2D6357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CFD329C6-043B-49D4-B146-2565097C14DA}"/>
              </a:ext>
            </a:extLst>
          </p:cNvPr>
          <p:cNvSpPr>
            <a:spLocks noGrp="1"/>
          </p:cNvSpPr>
          <p:nvPr>
            <p:ph type="sldNum" sz="quarter" idx="12"/>
          </p:nvPr>
        </p:nvSpPr>
        <p:spPr/>
        <p:txBody>
          <a:bodyPr/>
          <a:lstStyle/>
          <a:p>
            <a:fld id="{6ECA1FC4-7A5B-4278-9BF1-48A42DE10085}" type="slidenum">
              <a:rPr lang="en-US" smtClean="0"/>
              <a:t>49</a:t>
            </a:fld>
            <a:endParaRPr lang="en-US"/>
          </a:p>
        </p:txBody>
      </p:sp>
    </p:spTree>
    <p:extLst>
      <p:ext uri="{BB962C8B-B14F-4D97-AF65-F5344CB8AC3E}">
        <p14:creationId xmlns:p14="http://schemas.microsoft.com/office/powerpoint/2010/main" val="1936144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289F5-BCDD-4EB5-9E25-0CA296BE35D2}"/>
              </a:ext>
            </a:extLst>
          </p:cNvPr>
          <p:cNvSpPr>
            <a:spLocks noGrp="1"/>
          </p:cNvSpPr>
          <p:nvPr>
            <p:ph type="title"/>
          </p:nvPr>
        </p:nvSpPr>
        <p:spPr>
          <a:xfrm>
            <a:off x="838200" y="65275"/>
            <a:ext cx="10515600" cy="1144589"/>
          </a:xfrm>
        </p:spPr>
        <p:txBody>
          <a:bodyPr>
            <a:normAutofit fontScale="90000"/>
          </a:bodyPr>
          <a:lstStyle/>
          <a:p>
            <a:pPr algn="ctr"/>
            <a:r>
              <a:rPr lang="en-US" dirty="0">
                <a:solidFill>
                  <a:schemeClr val="bg1"/>
                </a:solidFill>
              </a:rPr>
              <a:t>Why the BPS is Sought: the properties and infrastructure are in imminent peril</a:t>
            </a:r>
          </a:p>
        </p:txBody>
      </p:sp>
      <p:sp>
        <p:nvSpPr>
          <p:cNvPr id="3" name="Content Placeholder 2">
            <a:extLst>
              <a:ext uri="{FF2B5EF4-FFF2-40B4-BE49-F238E27FC236}">
                <a16:creationId xmlns:a16="http://schemas.microsoft.com/office/drawing/2014/main" id="{6C6BAB6D-7178-4AC1-9A67-62317692311A}"/>
              </a:ext>
            </a:extLst>
          </p:cNvPr>
          <p:cNvSpPr>
            <a:spLocks noGrp="1"/>
          </p:cNvSpPr>
          <p:nvPr>
            <p:ph idx="1"/>
          </p:nvPr>
        </p:nvSpPr>
        <p:spPr>
          <a:xfrm>
            <a:off x="68240" y="1327638"/>
            <a:ext cx="12055520" cy="4849325"/>
          </a:xfrm>
        </p:spPr>
        <p:txBody>
          <a:bodyPr>
            <a:normAutofit lnSpcReduction="10000"/>
          </a:bodyPr>
          <a:lstStyle/>
          <a:p>
            <a:r>
              <a:rPr lang="en-US" dirty="0">
                <a:solidFill>
                  <a:schemeClr val="bg1"/>
                </a:solidFill>
              </a:rPr>
              <a:t>Retrograding beach since 1994</a:t>
            </a:r>
          </a:p>
          <a:p>
            <a:r>
              <a:rPr lang="en-US" dirty="0">
                <a:solidFill>
                  <a:schemeClr val="bg1"/>
                </a:solidFill>
              </a:rPr>
              <a:t>King Tides in 2020 and 2021 reached oceanfront homes+</a:t>
            </a:r>
          </a:p>
          <a:p>
            <a:r>
              <a:rPr lang="en-US" dirty="0">
                <a:solidFill>
                  <a:schemeClr val="bg1"/>
                </a:solidFill>
              </a:rPr>
              <a:t>Continued significant threat of flooding</a:t>
            </a:r>
          </a:p>
          <a:p>
            <a:r>
              <a:rPr lang="en-US" dirty="0">
                <a:solidFill>
                  <a:schemeClr val="bg1"/>
                </a:solidFill>
              </a:rPr>
              <a:t>At risk is not only homes, but public water and sewer infrastructure.</a:t>
            </a:r>
          </a:p>
          <a:p>
            <a:r>
              <a:rPr lang="en-US" dirty="0">
                <a:solidFill>
                  <a:schemeClr val="bg1"/>
                </a:solidFill>
              </a:rPr>
              <a:t>BPS protects public and private investments; avoids significant environmental harm from parts of destroyed homes and broken sewer and water pipes; broken  electrical connections, gas connections; protects coastal dune habitat. </a:t>
            </a:r>
          </a:p>
          <a:p>
            <a:r>
              <a:rPr lang="en-US" dirty="0">
                <a:solidFill>
                  <a:schemeClr val="bg1"/>
                </a:solidFill>
              </a:rPr>
              <a:t>Water and sewer district costs of repair may be beyond district’s capacity or would cause significant strain the district’s resources.</a:t>
            </a:r>
          </a:p>
          <a:p>
            <a:r>
              <a:rPr lang="en-US" dirty="0">
                <a:solidFill>
                  <a:schemeClr val="bg1"/>
                </a:solidFill>
              </a:rPr>
              <a:t>Torn out infrastructure would cause dangerous service disruptions to the larger community.  </a:t>
            </a:r>
          </a:p>
        </p:txBody>
      </p:sp>
      <p:pic>
        <p:nvPicPr>
          <p:cNvPr id="4" name="Picture 3">
            <a:extLst>
              <a:ext uri="{FF2B5EF4-FFF2-40B4-BE49-F238E27FC236}">
                <a16:creationId xmlns:a16="http://schemas.microsoft.com/office/drawing/2014/main" id="{854A0A97-22CB-49C7-BAF8-6E442824B1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6" name="Slide Number Placeholder 5">
            <a:extLst>
              <a:ext uri="{FF2B5EF4-FFF2-40B4-BE49-F238E27FC236}">
                <a16:creationId xmlns:a16="http://schemas.microsoft.com/office/drawing/2014/main" id="{CF01E4C2-FD6C-4DF7-BF82-389A840D9E05}"/>
              </a:ext>
            </a:extLst>
          </p:cNvPr>
          <p:cNvSpPr>
            <a:spLocks noGrp="1"/>
          </p:cNvSpPr>
          <p:nvPr>
            <p:ph type="sldNum" sz="quarter" idx="12"/>
          </p:nvPr>
        </p:nvSpPr>
        <p:spPr/>
        <p:txBody>
          <a:bodyPr/>
          <a:lstStyle/>
          <a:p>
            <a:fld id="{6ECA1FC4-7A5B-4278-9BF1-48A42DE10085}" type="slidenum">
              <a:rPr lang="en-US" smtClean="0"/>
              <a:t>5</a:t>
            </a:fld>
            <a:endParaRPr lang="en-US"/>
          </a:p>
        </p:txBody>
      </p:sp>
    </p:spTree>
    <p:extLst>
      <p:ext uri="{BB962C8B-B14F-4D97-AF65-F5344CB8AC3E}">
        <p14:creationId xmlns:p14="http://schemas.microsoft.com/office/powerpoint/2010/main" val="36365622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289F5-BCDD-4EB5-9E25-0CA296BE35D2}"/>
              </a:ext>
            </a:extLst>
          </p:cNvPr>
          <p:cNvSpPr>
            <a:spLocks noGrp="1"/>
          </p:cNvSpPr>
          <p:nvPr>
            <p:ph type="title"/>
          </p:nvPr>
        </p:nvSpPr>
        <p:spPr/>
        <p:txBody>
          <a:bodyPr>
            <a:normAutofit/>
          </a:bodyPr>
          <a:lstStyle/>
          <a:p>
            <a:pPr algn="ctr"/>
            <a:r>
              <a:rPr lang="en-US" dirty="0">
                <a:solidFill>
                  <a:schemeClr val="bg1"/>
                </a:solidFill>
              </a:rPr>
              <a:t>Pine Beach’s BPS will blend into the natural coastal landscape</a:t>
            </a:r>
          </a:p>
        </p:txBody>
      </p:sp>
      <p:sp>
        <p:nvSpPr>
          <p:cNvPr id="3" name="Content Placeholder 2">
            <a:extLst>
              <a:ext uri="{FF2B5EF4-FFF2-40B4-BE49-F238E27FC236}">
                <a16:creationId xmlns:a16="http://schemas.microsoft.com/office/drawing/2014/main" id="{2B4896C8-4E0E-45DF-B0A3-D879E306DAD2}"/>
              </a:ext>
            </a:extLst>
          </p:cNvPr>
          <p:cNvSpPr>
            <a:spLocks noGrp="1"/>
          </p:cNvSpPr>
          <p:nvPr>
            <p:ph idx="1"/>
          </p:nvPr>
        </p:nvSpPr>
        <p:spPr/>
        <p:txBody>
          <a:bodyPr/>
          <a:lstStyle/>
          <a:p>
            <a:pPr>
              <a:lnSpc>
                <a:spcPct val="100000"/>
              </a:lnSpc>
            </a:pPr>
            <a:r>
              <a:rPr lang="en-US" dirty="0">
                <a:solidFill>
                  <a:schemeClr val="bg1"/>
                </a:solidFill>
              </a:rPr>
              <a:t>Pine Beach BPS is in owners’ backyards.  </a:t>
            </a:r>
          </a:p>
          <a:p>
            <a:pPr>
              <a:lnSpc>
                <a:spcPct val="100000"/>
              </a:lnSpc>
            </a:pPr>
            <a:r>
              <a:rPr lang="en-US" dirty="0">
                <a:solidFill>
                  <a:schemeClr val="bg1"/>
                </a:solidFill>
              </a:rPr>
              <a:t>Will not be on the beach.</a:t>
            </a:r>
          </a:p>
          <a:p>
            <a:pPr>
              <a:lnSpc>
                <a:spcPct val="100000"/>
              </a:lnSpc>
            </a:pPr>
            <a:r>
              <a:rPr lang="en-US" dirty="0">
                <a:solidFill>
                  <a:schemeClr val="bg1"/>
                </a:solidFill>
              </a:rPr>
              <a:t>The BPS will be covered in excavated sand and replanted with native beach grasses, shrubs and trees.</a:t>
            </a:r>
          </a:p>
          <a:p>
            <a:pPr>
              <a:lnSpc>
                <a:spcPct val="150000"/>
              </a:lnSpc>
            </a:pPr>
            <a:r>
              <a:rPr lang="en-US" dirty="0">
                <a:solidFill>
                  <a:schemeClr val="bg1"/>
                </a:solidFill>
              </a:rPr>
              <a:t>Will be maintained annually by owners.</a:t>
            </a:r>
          </a:p>
          <a:p>
            <a:pPr>
              <a:lnSpc>
                <a:spcPct val="100000"/>
              </a:lnSpc>
            </a:pPr>
            <a:r>
              <a:rPr lang="en-US" dirty="0">
                <a:solidFill>
                  <a:schemeClr val="bg1"/>
                </a:solidFill>
              </a:rPr>
              <a:t>Will be periodically replenished with sand and replanted with native vegetation because the owners want to look at a beautiful seascape.</a:t>
            </a:r>
          </a:p>
          <a:p>
            <a:endParaRPr lang="en-US" dirty="0">
              <a:solidFill>
                <a:schemeClr val="bg1"/>
              </a:solidFill>
            </a:endParaRPr>
          </a:p>
        </p:txBody>
      </p:sp>
      <p:pic>
        <p:nvPicPr>
          <p:cNvPr id="4" name="Picture 3">
            <a:extLst>
              <a:ext uri="{FF2B5EF4-FFF2-40B4-BE49-F238E27FC236}">
                <a16:creationId xmlns:a16="http://schemas.microsoft.com/office/drawing/2014/main" id="{4952EB1E-9888-43FC-AECD-CAB11E23F5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6" name="Slide Number Placeholder 5">
            <a:extLst>
              <a:ext uri="{FF2B5EF4-FFF2-40B4-BE49-F238E27FC236}">
                <a16:creationId xmlns:a16="http://schemas.microsoft.com/office/drawing/2014/main" id="{01D27C93-C458-415E-8433-F08ADEA8AF72}"/>
              </a:ext>
            </a:extLst>
          </p:cNvPr>
          <p:cNvSpPr>
            <a:spLocks noGrp="1"/>
          </p:cNvSpPr>
          <p:nvPr>
            <p:ph type="sldNum" sz="quarter" idx="12"/>
          </p:nvPr>
        </p:nvSpPr>
        <p:spPr/>
        <p:txBody>
          <a:bodyPr/>
          <a:lstStyle/>
          <a:p>
            <a:fld id="{6ECA1FC4-7A5B-4278-9BF1-48A42DE10085}" type="slidenum">
              <a:rPr lang="en-US" smtClean="0"/>
              <a:t>50</a:t>
            </a:fld>
            <a:endParaRPr lang="en-US"/>
          </a:p>
        </p:txBody>
      </p:sp>
    </p:spTree>
    <p:extLst>
      <p:ext uri="{BB962C8B-B14F-4D97-AF65-F5344CB8AC3E}">
        <p14:creationId xmlns:p14="http://schemas.microsoft.com/office/powerpoint/2010/main" val="27692740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A828E-A420-4DB1-9D29-AFE73CE499D5}"/>
              </a:ext>
            </a:extLst>
          </p:cNvPr>
          <p:cNvSpPr>
            <a:spLocks noGrp="1"/>
          </p:cNvSpPr>
          <p:nvPr>
            <p:ph type="title"/>
          </p:nvPr>
        </p:nvSpPr>
        <p:spPr/>
        <p:txBody>
          <a:bodyPr/>
          <a:lstStyle/>
          <a:p>
            <a:r>
              <a:rPr lang="en-US" dirty="0">
                <a:solidFill>
                  <a:schemeClr val="bg1"/>
                </a:solidFill>
              </a:rPr>
              <a:t>Revetment Details</a:t>
            </a:r>
          </a:p>
        </p:txBody>
      </p:sp>
      <p:sp>
        <p:nvSpPr>
          <p:cNvPr id="3" name="Content Placeholder 2">
            <a:extLst>
              <a:ext uri="{FF2B5EF4-FFF2-40B4-BE49-F238E27FC236}">
                <a16:creationId xmlns:a16="http://schemas.microsoft.com/office/drawing/2014/main" id="{B506A99C-5936-4E28-A22C-5E6B84B87E65}"/>
              </a:ext>
            </a:extLst>
          </p:cNvPr>
          <p:cNvSpPr>
            <a:spLocks noGrp="1"/>
          </p:cNvSpPr>
          <p:nvPr>
            <p:ph idx="1"/>
          </p:nvPr>
        </p:nvSpPr>
        <p:spPr>
          <a:xfrm>
            <a:off x="838200" y="1428750"/>
            <a:ext cx="10515600" cy="4748213"/>
          </a:xfrm>
        </p:spPr>
        <p:txBody>
          <a:bodyPr/>
          <a:lstStyle/>
          <a:p>
            <a:r>
              <a:rPr lang="en-US" dirty="0">
                <a:solidFill>
                  <a:schemeClr val="bg1"/>
                </a:solidFill>
              </a:rPr>
              <a:t>Harms no one per engineering analysis in the record</a:t>
            </a:r>
          </a:p>
          <a:p>
            <a:r>
              <a:rPr lang="en-US" dirty="0">
                <a:solidFill>
                  <a:schemeClr val="bg1"/>
                </a:solidFill>
              </a:rPr>
              <a:t>Best chance of reestablishing natural vegetation</a:t>
            </a:r>
          </a:p>
          <a:p>
            <a:r>
              <a:rPr lang="en-US" dirty="0">
                <a:solidFill>
                  <a:schemeClr val="bg1"/>
                </a:solidFill>
              </a:rPr>
              <a:t>Maintains existing beach accesses</a:t>
            </a:r>
          </a:p>
          <a:p>
            <a:r>
              <a:rPr lang="en-US" dirty="0">
                <a:solidFill>
                  <a:schemeClr val="bg1"/>
                </a:solidFill>
              </a:rPr>
              <a:t>Approx. size: 6’ thick 30’ wide rock revetment; maximum height 3’ above ground level</a:t>
            </a:r>
          </a:p>
          <a:p>
            <a:r>
              <a:rPr lang="en-US" dirty="0">
                <a:solidFill>
                  <a:schemeClr val="bg1"/>
                </a:solidFill>
              </a:rPr>
              <a:t>Covered in excavated sand, replanted with native beach grasses</a:t>
            </a:r>
          </a:p>
          <a:p>
            <a:r>
              <a:rPr lang="en-US" dirty="0">
                <a:solidFill>
                  <a:schemeClr val="bg1"/>
                </a:solidFill>
              </a:rPr>
              <a:t>Some confusion about the existing beach accesses.  Whatever they are they will remain and not be blocked or impeded in any way.</a:t>
            </a:r>
          </a:p>
          <a:p>
            <a:endParaRPr lang="en-US" dirty="0">
              <a:solidFill>
                <a:schemeClr val="bg1"/>
              </a:solidFill>
            </a:endParaRPr>
          </a:p>
        </p:txBody>
      </p:sp>
      <p:pic>
        <p:nvPicPr>
          <p:cNvPr id="4" name="Picture 3">
            <a:extLst>
              <a:ext uri="{FF2B5EF4-FFF2-40B4-BE49-F238E27FC236}">
                <a16:creationId xmlns:a16="http://schemas.microsoft.com/office/drawing/2014/main" id="{2C6810D7-495A-4272-A298-9DDCC64D98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6" name="Slide Number Placeholder 5">
            <a:extLst>
              <a:ext uri="{FF2B5EF4-FFF2-40B4-BE49-F238E27FC236}">
                <a16:creationId xmlns:a16="http://schemas.microsoft.com/office/drawing/2014/main" id="{5D728B43-3046-4FFF-8E19-AEC8BB2B9065}"/>
              </a:ext>
            </a:extLst>
          </p:cNvPr>
          <p:cNvSpPr>
            <a:spLocks noGrp="1"/>
          </p:cNvSpPr>
          <p:nvPr>
            <p:ph type="sldNum" sz="quarter" idx="12"/>
          </p:nvPr>
        </p:nvSpPr>
        <p:spPr/>
        <p:txBody>
          <a:bodyPr/>
          <a:lstStyle/>
          <a:p>
            <a:fld id="{6ECA1FC4-7A5B-4278-9BF1-48A42DE10085}" type="slidenum">
              <a:rPr lang="en-US" smtClean="0"/>
              <a:t>51</a:t>
            </a:fld>
            <a:endParaRPr lang="en-US"/>
          </a:p>
        </p:txBody>
      </p:sp>
    </p:spTree>
    <p:extLst>
      <p:ext uri="{BB962C8B-B14F-4D97-AF65-F5344CB8AC3E}">
        <p14:creationId xmlns:p14="http://schemas.microsoft.com/office/powerpoint/2010/main" val="29232842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DBA50-CF96-4DBD-B7E8-464688D082C2}"/>
              </a:ext>
            </a:extLst>
          </p:cNvPr>
          <p:cNvSpPr>
            <a:spLocks noGrp="1"/>
          </p:cNvSpPr>
          <p:nvPr>
            <p:ph type="title"/>
          </p:nvPr>
        </p:nvSpPr>
        <p:spPr/>
        <p:txBody>
          <a:bodyPr/>
          <a:lstStyle/>
          <a:p>
            <a:pPr algn="ctr"/>
            <a:r>
              <a:rPr lang="en-US" dirty="0">
                <a:solidFill>
                  <a:schemeClr val="bg1"/>
                </a:solidFill>
              </a:rPr>
              <a:t>Thank you</a:t>
            </a:r>
          </a:p>
        </p:txBody>
      </p:sp>
      <p:sp>
        <p:nvSpPr>
          <p:cNvPr id="3" name="Content Placeholder 2">
            <a:extLst>
              <a:ext uri="{FF2B5EF4-FFF2-40B4-BE49-F238E27FC236}">
                <a16:creationId xmlns:a16="http://schemas.microsoft.com/office/drawing/2014/main" id="{FB5193CC-B004-4BD4-B3FB-AFF29D036D25}"/>
              </a:ext>
            </a:extLst>
          </p:cNvPr>
          <p:cNvSpPr>
            <a:spLocks noGrp="1"/>
          </p:cNvSpPr>
          <p:nvPr>
            <p:ph idx="1"/>
          </p:nvPr>
        </p:nvSpPr>
        <p:spPr/>
        <p:txBody>
          <a:bodyPr/>
          <a:lstStyle/>
          <a:p>
            <a:r>
              <a:rPr lang="en-US" dirty="0">
                <a:solidFill>
                  <a:schemeClr val="bg1"/>
                </a:solidFill>
              </a:rPr>
              <a:t>Questions?</a:t>
            </a:r>
          </a:p>
        </p:txBody>
      </p:sp>
      <p:sp>
        <p:nvSpPr>
          <p:cNvPr id="4" name="Slide Number Placeholder 3">
            <a:extLst>
              <a:ext uri="{FF2B5EF4-FFF2-40B4-BE49-F238E27FC236}">
                <a16:creationId xmlns:a16="http://schemas.microsoft.com/office/drawing/2014/main" id="{AD553346-5746-4F4F-835D-737F3C3D4358}"/>
              </a:ext>
            </a:extLst>
          </p:cNvPr>
          <p:cNvSpPr>
            <a:spLocks noGrp="1"/>
          </p:cNvSpPr>
          <p:nvPr>
            <p:ph type="sldNum" sz="quarter" idx="12"/>
          </p:nvPr>
        </p:nvSpPr>
        <p:spPr/>
        <p:txBody>
          <a:bodyPr/>
          <a:lstStyle/>
          <a:p>
            <a:fld id="{6ECA1FC4-7A5B-4278-9BF1-48A42DE10085}" type="slidenum">
              <a:rPr lang="en-US" smtClean="0"/>
              <a:t>52</a:t>
            </a:fld>
            <a:endParaRPr lang="en-US"/>
          </a:p>
        </p:txBody>
      </p:sp>
      <p:pic>
        <p:nvPicPr>
          <p:cNvPr id="5" name="Picture 4">
            <a:extLst>
              <a:ext uri="{FF2B5EF4-FFF2-40B4-BE49-F238E27FC236}">
                <a16:creationId xmlns:a16="http://schemas.microsoft.com/office/drawing/2014/main" id="{98D705CE-D83F-48DE-843F-078B71D2FE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Tree>
    <p:extLst>
      <p:ext uri="{BB962C8B-B14F-4D97-AF65-F5344CB8AC3E}">
        <p14:creationId xmlns:p14="http://schemas.microsoft.com/office/powerpoint/2010/main" val="259496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2570E8-96D3-4911-852D-BC60E2B1FA8D}"/>
              </a:ext>
            </a:extLst>
          </p:cNvPr>
          <p:cNvSpPr txBox="1"/>
          <p:nvPr/>
        </p:nvSpPr>
        <p:spPr>
          <a:xfrm>
            <a:off x="790575" y="152400"/>
            <a:ext cx="10610850" cy="523220"/>
          </a:xfrm>
          <a:prstGeom prst="rect">
            <a:avLst/>
          </a:prstGeom>
          <a:noFill/>
        </p:spPr>
        <p:txBody>
          <a:bodyPr wrap="square" rtlCol="0">
            <a:spAutoFit/>
          </a:bodyPr>
          <a:lstStyle/>
          <a:p>
            <a:pPr algn="ctr"/>
            <a:r>
              <a:rPr lang="en-US" sz="2800" dirty="0">
                <a:solidFill>
                  <a:schemeClr val="bg1"/>
                </a:solidFill>
              </a:rPr>
              <a:t>January 12, 2021 Tides Flooding Pine Beach Properties</a:t>
            </a:r>
          </a:p>
        </p:txBody>
      </p:sp>
      <p:sp>
        <p:nvSpPr>
          <p:cNvPr id="4" name="Slide Number Placeholder 3">
            <a:extLst>
              <a:ext uri="{FF2B5EF4-FFF2-40B4-BE49-F238E27FC236}">
                <a16:creationId xmlns:a16="http://schemas.microsoft.com/office/drawing/2014/main" id="{1DAFECEC-0EB7-42CF-85DE-6E7DA9CC29DE}"/>
              </a:ext>
            </a:extLst>
          </p:cNvPr>
          <p:cNvSpPr>
            <a:spLocks noGrp="1"/>
          </p:cNvSpPr>
          <p:nvPr>
            <p:ph type="sldNum" sz="quarter" idx="12"/>
          </p:nvPr>
        </p:nvSpPr>
        <p:spPr/>
        <p:txBody>
          <a:bodyPr/>
          <a:lstStyle/>
          <a:p>
            <a:fld id="{6ECA1FC4-7A5B-4278-9BF1-48A42DE10085}" type="slidenum">
              <a:rPr lang="en-US" smtClean="0"/>
              <a:t>6</a:t>
            </a:fld>
            <a:endParaRPr lang="en-US"/>
          </a:p>
        </p:txBody>
      </p:sp>
      <p:pic>
        <p:nvPicPr>
          <p:cNvPr id="6" name="VIDEO TO USE">
            <a:hlinkClick r:id="" action="ppaction://media"/>
            <a:extLst>
              <a:ext uri="{FF2B5EF4-FFF2-40B4-BE49-F238E27FC236}">
                <a16:creationId xmlns:a16="http://schemas.microsoft.com/office/drawing/2014/main" id="{14B17473-EC0A-4A8F-B2B8-B90864D2A41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81473" y="675620"/>
            <a:ext cx="10829055" cy="6125143"/>
          </a:xfrm>
        </p:spPr>
      </p:pic>
    </p:spTree>
    <p:extLst>
      <p:ext uri="{BB962C8B-B14F-4D97-AF65-F5344CB8AC3E}">
        <p14:creationId xmlns:p14="http://schemas.microsoft.com/office/powerpoint/2010/main" val="110687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wood&#10;&#10;Description automatically generated">
            <a:extLst>
              <a:ext uri="{FF2B5EF4-FFF2-40B4-BE49-F238E27FC236}">
                <a16:creationId xmlns:a16="http://schemas.microsoft.com/office/drawing/2014/main" id="{BB4AB17B-7618-4886-B664-50543633C9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4" name="Picture 3">
            <a:extLst>
              <a:ext uri="{FF2B5EF4-FFF2-40B4-BE49-F238E27FC236}">
                <a16:creationId xmlns:a16="http://schemas.microsoft.com/office/drawing/2014/main" id="{8BB9CA30-ECA2-40E5-BB87-8C5B4DB1B3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3B6272E4-5918-4EE2-BDEF-02FFC4F12A8D}"/>
              </a:ext>
            </a:extLst>
          </p:cNvPr>
          <p:cNvSpPr>
            <a:spLocks noGrp="1"/>
          </p:cNvSpPr>
          <p:nvPr>
            <p:ph type="sldNum" sz="quarter" idx="12"/>
          </p:nvPr>
        </p:nvSpPr>
        <p:spPr/>
        <p:txBody>
          <a:bodyPr/>
          <a:lstStyle/>
          <a:p>
            <a:fld id="{6ECA1FC4-7A5B-4278-9BF1-48A42DE10085}" type="slidenum">
              <a:rPr lang="en-US" smtClean="0"/>
              <a:t>7</a:t>
            </a:fld>
            <a:endParaRPr lang="en-US"/>
          </a:p>
        </p:txBody>
      </p:sp>
    </p:spTree>
    <p:extLst>
      <p:ext uri="{BB962C8B-B14F-4D97-AF65-F5344CB8AC3E}">
        <p14:creationId xmlns:p14="http://schemas.microsoft.com/office/powerpoint/2010/main" val="2017380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 basket, container&#10;&#10;Description automatically generated">
            <a:extLst>
              <a:ext uri="{FF2B5EF4-FFF2-40B4-BE49-F238E27FC236}">
                <a16:creationId xmlns:a16="http://schemas.microsoft.com/office/drawing/2014/main" id="{8FDDA9CF-4EBD-485E-A76B-0D893FEB7B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4" name="Picture 3">
            <a:extLst>
              <a:ext uri="{FF2B5EF4-FFF2-40B4-BE49-F238E27FC236}">
                <a16:creationId xmlns:a16="http://schemas.microsoft.com/office/drawing/2014/main" id="{97F2AF58-C8EA-4AF3-B43C-905582254A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309F07B9-986A-4939-B3D0-839F66CFE2A4}"/>
              </a:ext>
            </a:extLst>
          </p:cNvPr>
          <p:cNvSpPr>
            <a:spLocks noGrp="1"/>
          </p:cNvSpPr>
          <p:nvPr>
            <p:ph type="sldNum" sz="quarter" idx="12"/>
          </p:nvPr>
        </p:nvSpPr>
        <p:spPr/>
        <p:txBody>
          <a:bodyPr/>
          <a:lstStyle/>
          <a:p>
            <a:fld id="{6ECA1FC4-7A5B-4278-9BF1-48A42DE10085}" type="slidenum">
              <a:rPr lang="en-US" smtClean="0"/>
              <a:t>8</a:t>
            </a:fld>
            <a:endParaRPr lang="en-US"/>
          </a:p>
        </p:txBody>
      </p:sp>
    </p:spTree>
    <p:extLst>
      <p:ext uri="{BB962C8B-B14F-4D97-AF65-F5344CB8AC3E}">
        <p14:creationId xmlns:p14="http://schemas.microsoft.com/office/powerpoint/2010/main" val="1120130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7DC788-227F-4026-A9E1-0DF5CAC8FC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4" name="Picture 3">
            <a:extLst>
              <a:ext uri="{FF2B5EF4-FFF2-40B4-BE49-F238E27FC236}">
                <a16:creationId xmlns:a16="http://schemas.microsoft.com/office/drawing/2014/main" id="{C278F2BA-0E71-4CA4-B8CE-5131547258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ACA1B343-C476-497B-8730-B31AB05BE40E}"/>
              </a:ext>
            </a:extLst>
          </p:cNvPr>
          <p:cNvSpPr>
            <a:spLocks noGrp="1"/>
          </p:cNvSpPr>
          <p:nvPr>
            <p:ph type="sldNum" sz="quarter" idx="12"/>
          </p:nvPr>
        </p:nvSpPr>
        <p:spPr/>
        <p:txBody>
          <a:bodyPr/>
          <a:lstStyle/>
          <a:p>
            <a:fld id="{6ECA1FC4-7A5B-4278-9BF1-48A42DE10085}" type="slidenum">
              <a:rPr lang="en-US" smtClean="0"/>
              <a:t>9</a:t>
            </a:fld>
            <a:endParaRPr lang="en-US"/>
          </a:p>
        </p:txBody>
      </p:sp>
    </p:spTree>
    <p:extLst>
      <p:ext uri="{BB962C8B-B14F-4D97-AF65-F5344CB8AC3E}">
        <p14:creationId xmlns:p14="http://schemas.microsoft.com/office/powerpoint/2010/main" val="29475176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3300</TotalTime>
  <Words>2242</Words>
  <Application>Microsoft Office PowerPoint</Application>
  <PresentationFormat>Widescreen</PresentationFormat>
  <Paragraphs>194</Paragraphs>
  <Slides>52</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Calibri</vt:lpstr>
      <vt:lpstr>Calibri Light</vt:lpstr>
      <vt:lpstr>Symbol</vt:lpstr>
      <vt:lpstr>TimesNewRomanPSMT</vt:lpstr>
      <vt:lpstr>Office Theme</vt:lpstr>
      <vt:lpstr>Pine Beach Combined Application for Shoreline Protection Tillamook County Planning Commission May 27, 2021</vt:lpstr>
      <vt:lpstr>Subject Properties</vt:lpstr>
      <vt:lpstr>PowerPoint Presentation</vt:lpstr>
      <vt:lpstr>PowerPoint Presentation</vt:lpstr>
      <vt:lpstr>Why the BPS is Sought: the properties and infrastructure are in imminent peril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Properties and infrastructure are now in imminent peril</vt:lpstr>
      <vt:lpstr>Properties and infrastructure are now in imminent peril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Owners – personal responsibility Approval authority rests entirely with Tillamook County</vt:lpstr>
      <vt:lpstr>Legal Principles – the Easy Ones</vt:lpstr>
      <vt:lpstr>You do not have to rely on the existing goal exceptions to make this finding</vt:lpstr>
      <vt:lpstr>Legal Principles – Easy Ones # 2</vt:lpstr>
      <vt:lpstr>Legal Principles – Easy Ones # 3</vt:lpstr>
      <vt:lpstr>Legal Principles – Easy Ones # 4</vt:lpstr>
      <vt:lpstr> Legal Principle # 5 - riskier only because issue has never come up before  </vt:lpstr>
      <vt:lpstr>Legal Principle #6 –riskier only because it hasn’t come up before</vt:lpstr>
      <vt:lpstr>Legal Principle #7 – risky only because it has not come up before</vt:lpstr>
      <vt:lpstr>PowerPoint Presentation</vt:lpstr>
      <vt:lpstr>DLCD is Wrong:</vt:lpstr>
      <vt:lpstr>PowerPoint Presentation</vt:lpstr>
      <vt:lpstr>Requested Planning Commission Decision:</vt:lpstr>
      <vt:lpstr>Requested Planning Commission Decision:</vt:lpstr>
      <vt:lpstr>Requested Planning Commission Decision:</vt:lpstr>
      <vt:lpstr>PC Should find that this Request is Unique</vt:lpstr>
      <vt:lpstr>Planning Commission Should find that the Developers Did Everything Right</vt:lpstr>
      <vt:lpstr>Pine Beach’s BPS will blend into the natural coastal landscape</vt:lpstr>
      <vt:lpstr>Revetment Details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Pine Beach Combined Application for Shoreline Protection Tillamook County Planning Commission May 27, 2021</dc:title>
  <dc:creator>Sarah Mitchell</dc:creator>
  <cp:lastModifiedBy>Sarah Mitchell</cp:lastModifiedBy>
  <cp:revision>251</cp:revision>
  <cp:lastPrinted>2021-05-19T23:35:33Z</cp:lastPrinted>
  <dcterms:created xsi:type="dcterms:W3CDTF">2021-05-11T19:26:19Z</dcterms:created>
  <dcterms:modified xsi:type="dcterms:W3CDTF">2021-05-26T17:55:07Z</dcterms:modified>
</cp:coreProperties>
</file>