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65" r:id="rId5"/>
    <p:sldId id="260" r:id="rId6"/>
    <p:sldId id="263" r:id="rId7"/>
    <p:sldId id="266" r:id="rId8"/>
    <p:sldId id="273" r:id="rId9"/>
    <p:sldId id="268" r:id="rId10"/>
    <p:sldId id="274" r:id="rId11"/>
    <p:sldId id="262" r:id="rId12"/>
    <p:sldId id="269" r:id="rId13"/>
    <p:sldId id="275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681A8-8BC0-43B4-BB1D-B9EE9585520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17ACB7C-AB5B-40DA-B526-33ADFC439619}">
      <dgm:prSet/>
      <dgm:spPr/>
      <dgm:t>
        <a:bodyPr/>
        <a:lstStyle/>
        <a:p>
          <a:r>
            <a:rPr lang="en-US"/>
            <a:t>Applicant: Helen O’Connor</a:t>
          </a:r>
        </a:p>
      </dgm:t>
    </dgm:pt>
    <dgm:pt modelId="{DD1450F9-C102-4A39-B8F1-684F4DDA9EDC}" type="parTrans" cxnId="{69AB7E4F-031C-4373-B6A4-1A410FD5EEDA}">
      <dgm:prSet/>
      <dgm:spPr/>
      <dgm:t>
        <a:bodyPr/>
        <a:lstStyle/>
        <a:p>
          <a:endParaRPr lang="en-US"/>
        </a:p>
      </dgm:t>
    </dgm:pt>
    <dgm:pt modelId="{EFEBF959-8954-4231-9E53-D899C8AAC83A}" type="sibTrans" cxnId="{69AB7E4F-031C-4373-B6A4-1A410FD5EEDA}">
      <dgm:prSet/>
      <dgm:spPr/>
      <dgm:t>
        <a:bodyPr/>
        <a:lstStyle/>
        <a:p>
          <a:endParaRPr lang="en-US"/>
        </a:p>
      </dgm:t>
    </dgm:pt>
    <dgm:pt modelId="{7C0E09B7-4739-4E87-A1C7-7795CD0B5F22}">
      <dgm:prSet/>
      <dgm:spPr/>
      <dgm:t>
        <a:bodyPr/>
        <a:lstStyle/>
        <a:p>
          <a:r>
            <a:rPr lang="en-US"/>
            <a:t>Proposal for a six (6) site recreational campground, for RV siting. </a:t>
          </a:r>
        </a:p>
      </dgm:t>
    </dgm:pt>
    <dgm:pt modelId="{D30104FE-20B4-441B-9BBF-8B59D98CD8A3}" type="parTrans" cxnId="{AA7783C5-A7CA-42CD-9D54-5AB02A6E82DE}">
      <dgm:prSet/>
      <dgm:spPr/>
      <dgm:t>
        <a:bodyPr/>
        <a:lstStyle/>
        <a:p>
          <a:endParaRPr lang="en-US"/>
        </a:p>
      </dgm:t>
    </dgm:pt>
    <dgm:pt modelId="{EE1EC8DE-AB8E-4919-8546-EABEB4ED472A}" type="sibTrans" cxnId="{AA7783C5-A7CA-42CD-9D54-5AB02A6E82DE}">
      <dgm:prSet/>
      <dgm:spPr/>
      <dgm:t>
        <a:bodyPr/>
        <a:lstStyle/>
        <a:p>
          <a:endParaRPr lang="en-US"/>
        </a:p>
      </dgm:t>
    </dgm:pt>
    <dgm:pt modelId="{E12326DE-061B-455A-BF35-8187F6F7067D}">
      <dgm:prSet/>
      <dgm:spPr/>
      <dgm:t>
        <a:bodyPr/>
        <a:lstStyle/>
        <a:p>
          <a:r>
            <a:rPr lang="en-US"/>
            <a:t>Approximately 11.27-acres Rural Residential (RR-2) zoned land</a:t>
          </a:r>
        </a:p>
      </dgm:t>
    </dgm:pt>
    <dgm:pt modelId="{0077CCAB-6658-41E9-B120-56CF9D238D09}" type="parTrans" cxnId="{FD654EC7-1C3F-4669-BEAD-AEC1B130F238}">
      <dgm:prSet/>
      <dgm:spPr/>
      <dgm:t>
        <a:bodyPr/>
        <a:lstStyle/>
        <a:p>
          <a:endParaRPr lang="en-US"/>
        </a:p>
      </dgm:t>
    </dgm:pt>
    <dgm:pt modelId="{4BFF4188-E824-40B9-9D62-1AEB2C8E4E24}" type="sibTrans" cxnId="{FD654EC7-1C3F-4669-BEAD-AEC1B130F238}">
      <dgm:prSet/>
      <dgm:spPr/>
      <dgm:t>
        <a:bodyPr/>
        <a:lstStyle/>
        <a:p>
          <a:endParaRPr lang="en-US"/>
        </a:p>
      </dgm:t>
    </dgm:pt>
    <dgm:pt modelId="{51BDC5FB-501E-4249-8857-8A51E226C04B}" type="pres">
      <dgm:prSet presAssocID="{C35681A8-8BC0-43B4-BB1D-B9EE95855205}" presName="vert0" presStyleCnt="0">
        <dgm:presLayoutVars>
          <dgm:dir/>
          <dgm:animOne val="branch"/>
          <dgm:animLvl val="lvl"/>
        </dgm:presLayoutVars>
      </dgm:prSet>
      <dgm:spPr/>
    </dgm:pt>
    <dgm:pt modelId="{D3C1178F-0C3D-4112-A3C9-EFCBEF997826}" type="pres">
      <dgm:prSet presAssocID="{617ACB7C-AB5B-40DA-B526-33ADFC439619}" presName="thickLine" presStyleLbl="alignNode1" presStyleIdx="0" presStyleCnt="3"/>
      <dgm:spPr/>
    </dgm:pt>
    <dgm:pt modelId="{13E7C04A-3B94-4564-AA3A-0FBD94CCB8B1}" type="pres">
      <dgm:prSet presAssocID="{617ACB7C-AB5B-40DA-B526-33ADFC439619}" presName="horz1" presStyleCnt="0"/>
      <dgm:spPr/>
    </dgm:pt>
    <dgm:pt modelId="{A4F47C45-4433-4878-A940-48A78BACEEC0}" type="pres">
      <dgm:prSet presAssocID="{617ACB7C-AB5B-40DA-B526-33ADFC439619}" presName="tx1" presStyleLbl="revTx" presStyleIdx="0" presStyleCnt="3"/>
      <dgm:spPr/>
    </dgm:pt>
    <dgm:pt modelId="{4BB19A76-912B-43A7-8DE9-C068CCC6A367}" type="pres">
      <dgm:prSet presAssocID="{617ACB7C-AB5B-40DA-B526-33ADFC439619}" presName="vert1" presStyleCnt="0"/>
      <dgm:spPr/>
    </dgm:pt>
    <dgm:pt modelId="{545CFF68-9524-45AE-9693-62AB71BA55B4}" type="pres">
      <dgm:prSet presAssocID="{7C0E09B7-4739-4E87-A1C7-7795CD0B5F22}" presName="thickLine" presStyleLbl="alignNode1" presStyleIdx="1" presStyleCnt="3"/>
      <dgm:spPr/>
    </dgm:pt>
    <dgm:pt modelId="{9D5881E6-480C-4B1C-A24E-850F0D29ABDD}" type="pres">
      <dgm:prSet presAssocID="{7C0E09B7-4739-4E87-A1C7-7795CD0B5F22}" presName="horz1" presStyleCnt="0"/>
      <dgm:spPr/>
    </dgm:pt>
    <dgm:pt modelId="{013C5790-B11A-4B3F-91D9-34F8C7C034BF}" type="pres">
      <dgm:prSet presAssocID="{7C0E09B7-4739-4E87-A1C7-7795CD0B5F22}" presName="tx1" presStyleLbl="revTx" presStyleIdx="1" presStyleCnt="3"/>
      <dgm:spPr/>
    </dgm:pt>
    <dgm:pt modelId="{C57BAE23-267F-4B33-BCAE-B1F2DD32095C}" type="pres">
      <dgm:prSet presAssocID="{7C0E09B7-4739-4E87-A1C7-7795CD0B5F22}" presName="vert1" presStyleCnt="0"/>
      <dgm:spPr/>
    </dgm:pt>
    <dgm:pt modelId="{56241C00-C59D-471B-8EB1-3536189E6E5F}" type="pres">
      <dgm:prSet presAssocID="{E12326DE-061B-455A-BF35-8187F6F7067D}" presName="thickLine" presStyleLbl="alignNode1" presStyleIdx="2" presStyleCnt="3"/>
      <dgm:spPr/>
    </dgm:pt>
    <dgm:pt modelId="{E4C4CE8D-BCA0-4820-8DDD-78E67C2BBF6A}" type="pres">
      <dgm:prSet presAssocID="{E12326DE-061B-455A-BF35-8187F6F7067D}" presName="horz1" presStyleCnt="0"/>
      <dgm:spPr/>
    </dgm:pt>
    <dgm:pt modelId="{B40F017E-CD77-42A0-AC09-149335CF45A6}" type="pres">
      <dgm:prSet presAssocID="{E12326DE-061B-455A-BF35-8187F6F7067D}" presName="tx1" presStyleLbl="revTx" presStyleIdx="2" presStyleCnt="3"/>
      <dgm:spPr/>
    </dgm:pt>
    <dgm:pt modelId="{1C1072F2-54ED-43C1-9112-7D4780E87C46}" type="pres">
      <dgm:prSet presAssocID="{E12326DE-061B-455A-BF35-8187F6F7067D}" presName="vert1" presStyleCnt="0"/>
      <dgm:spPr/>
    </dgm:pt>
  </dgm:ptLst>
  <dgm:cxnLst>
    <dgm:cxn modelId="{B90C7213-0A5D-497D-8616-C9399EEB1F81}" type="presOf" srcId="{7C0E09B7-4739-4E87-A1C7-7795CD0B5F22}" destId="{013C5790-B11A-4B3F-91D9-34F8C7C034BF}" srcOrd="0" destOrd="0" presId="urn:microsoft.com/office/officeart/2008/layout/LinedList"/>
    <dgm:cxn modelId="{DC75DF1F-8A38-49CC-B0CF-777EA2D5F9FF}" type="presOf" srcId="{C35681A8-8BC0-43B4-BB1D-B9EE95855205}" destId="{51BDC5FB-501E-4249-8857-8A51E226C04B}" srcOrd="0" destOrd="0" presId="urn:microsoft.com/office/officeart/2008/layout/LinedList"/>
    <dgm:cxn modelId="{2519815C-6838-4DBF-BC23-5FB2A201DA92}" type="presOf" srcId="{617ACB7C-AB5B-40DA-B526-33ADFC439619}" destId="{A4F47C45-4433-4878-A940-48A78BACEEC0}" srcOrd="0" destOrd="0" presId="urn:microsoft.com/office/officeart/2008/layout/LinedList"/>
    <dgm:cxn modelId="{69AB7E4F-031C-4373-B6A4-1A410FD5EEDA}" srcId="{C35681A8-8BC0-43B4-BB1D-B9EE95855205}" destId="{617ACB7C-AB5B-40DA-B526-33ADFC439619}" srcOrd="0" destOrd="0" parTransId="{DD1450F9-C102-4A39-B8F1-684F4DDA9EDC}" sibTransId="{EFEBF959-8954-4231-9E53-D899C8AAC83A}"/>
    <dgm:cxn modelId="{0A940293-B7D3-4598-A64F-D24DCC262264}" type="presOf" srcId="{E12326DE-061B-455A-BF35-8187F6F7067D}" destId="{B40F017E-CD77-42A0-AC09-149335CF45A6}" srcOrd="0" destOrd="0" presId="urn:microsoft.com/office/officeart/2008/layout/LinedList"/>
    <dgm:cxn modelId="{AA7783C5-A7CA-42CD-9D54-5AB02A6E82DE}" srcId="{C35681A8-8BC0-43B4-BB1D-B9EE95855205}" destId="{7C0E09B7-4739-4E87-A1C7-7795CD0B5F22}" srcOrd="1" destOrd="0" parTransId="{D30104FE-20B4-441B-9BBF-8B59D98CD8A3}" sibTransId="{EE1EC8DE-AB8E-4919-8546-EABEB4ED472A}"/>
    <dgm:cxn modelId="{FD654EC7-1C3F-4669-BEAD-AEC1B130F238}" srcId="{C35681A8-8BC0-43B4-BB1D-B9EE95855205}" destId="{E12326DE-061B-455A-BF35-8187F6F7067D}" srcOrd="2" destOrd="0" parTransId="{0077CCAB-6658-41E9-B120-56CF9D238D09}" sibTransId="{4BFF4188-E824-40B9-9D62-1AEB2C8E4E24}"/>
    <dgm:cxn modelId="{40469D56-36FE-449A-A0B4-A950BE4C6395}" type="presParOf" srcId="{51BDC5FB-501E-4249-8857-8A51E226C04B}" destId="{D3C1178F-0C3D-4112-A3C9-EFCBEF997826}" srcOrd="0" destOrd="0" presId="urn:microsoft.com/office/officeart/2008/layout/LinedList"/>
    <dgm:cxn modelId="{1F02ADD1-8BDE-404C-A477-9B6A07DD3D2A}" type="presParOf" srcId="{51BDC5FB-501E-4249-8857-8A51E226C04B}" destId="{13E7C04A-3B94-4564-AA3A-0FBD94CCB8B1}" srcOrd="1" destOrd="0" presId="urn:microsoft.com/office/officeart/2008/layout/LinedList"/>
    <dgm:cxn modelId="{58266C66-6C4A-45D3-9582-7855DBE96717}" type="presParOf" srcId="{13E7C04A-3B94-4564-AA3A-0FBD94CCB8B1}" destId="{A4F47C45-4433-4878-A940-48A78BACEEC0}" srcOrd="0" destOrd="0" presId="urn:microsoft.com/office/officeart/2008/layout/LinedList"/>
    <dgm:cxn modelId="{137F58DE-5B9D-4402-9729-3F807CFE06D4}" type="presParOf" srcId="{13E7C04A-3B94-4564-AA3A-0FBD94CCB8B1}" destId="{4BB19A76-912B-43A7-8DE9-C068CCC6A367}" srcOrd="1" destOrd="0" presId="urn:microsoft.com/office/officeart/2008/layout/LinedList"/>
    <dgm:cxn modelId="{4BFB06D4-161C-4766-9862-072EC81E9A9B}" type="presParOf" srcId="{51BDC5FB-501E-4249-8857-8A51E226C04B}" destId="{545CFF68-9524-45AE-9693-62AB71BA55B4}" srcOrd="2" destOrd="0" presId="urn:microsoft.com/office/officeart/2008/layout/LinedList"/>
    <dgm:cxn modelId="{2A68DB5E-AE21-474A-93A4-66CF99ADF80E}" type="presParOf" srcId="{51BDC5FB-501E-4249-8857-8A51E226C04B}" destId="{9D5881E6-480C-4B1C-A24E-850F0D29ABDD}" srcOrd="3" destOrd="0" presId="urn:microsoft.com/office/officeart/2008/layout/LinedList"/>
    <dgm:cxn modelId="{5DA40313-469D-48FA-BA02-E9935490971D}" type="presParOf" srcId="{9D5881E6-480C-4B1C-A24E-850F0D29ABDD}" destId="{013C5790-B11A-4B3F-91D9-34F8C7C034BF}" srcOrd="0" destOrd="0" presId="urn:microsoft.com/office/officeart/2008/layout/LinedList"/>
    <dgm:cxn modelId="{9DB541A0-4702-4806-93BE-C23B2343FF30}" type="presParOf" srcId="{9D5881E6-480C-4B1C-A24E-850F0D29ABDD}" destId="{C57BAE23-267F-4B33-BCAE-B1F2DD32095C}" srcOrd="1" destOrd="0" presId="urn:microsoft.com/office/officeart/2008/layout/LinedList"/>
    <dgm:cxn modelId="{80C76EF7-1A8D-45BD-940E-0B135A54F88B}" type="presParOf" srcId="{51BDC5FB-501E-4249-8857-8A51E226C04B}" destId="{56241C00-C59D-471B-8EB1-3536189E6E5F}" srcOrd="4" destOrd="0" presId="urn:microsoft.com/office/officeart/2008/layout/LinedList"/>
    <dgm:cxn modelId="{327F09C2-3527-411C-9F20-779EB9F42CC9}" type="presParOf" srcId="{51BDC5FB-501E-4249-8857-8A51E226C04B}" destId="{E4C4CE8D-BCA0-4820-8DDD-78E67C2BBF6A}" srcOrd="5" destOrd="0" presId="urn:microsoft.com/office/officeart/2008/layout/LinedList"/>
    <dgm:cxn modelId="{BEB994F6-1A5C-43EB-A6B2-81E0F5576FBA}" type="presParOf" srcId="{E4C4CE8D-BCA0-4820-8DDD-78E67C2BBF6A}" destId="{B40F017E-CD77-42A0-AC09-149335CF45A6}" srcOrd="0" destOrd="0" presId="urn:microsoft.com/office/officeart/2008/layout/LinedList"/>
    <dgm:cxn modelId="{A01F5A86-A021-42EE-9BB4-055020C41148}" type="presParOf" srcId="{E4C4CE8D-BCA0-4820-8DDD-78E67C2BBF6A}" destId="{1C1072F2-54ED-43C1-9112-7D4780E87C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1178F-0C3D-4112-A3C9-EFCBEF997826}">
      <dsp:nvSpPr>
        <dsp:cNvPr id="0" name=""/>
        <dsp:cNvSpPr/>
      </dsp:nvSpPr>
      <dsp:spPr>
        <a:xfrm>
          <a:off x="0" y="2328"/>
          <a:ext cx="61904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7C45-4433-4878-A940-48A78BACEEC0}">
      <dsp:nvSpPr>
        <dsp:cNvPr id="0" name=""/>
        <dsp:cNvSpPr/>
      </dsp:nvSpPr>
      <dsp:spPr>
        <a:xfrm>
          <a:off x="0" y="2328"/>
          <a:ext cx="6190459" cy="1588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Applicant: Helen O’Connor</a:t>
          </a:r>
        </a:p>
      </dsp:txBody>
      <dsp:txXfrm>
        <a:off x="0" y="2328"/>
        <a:ext cx="6190459" cy="1588018"/>
      </dsp:txXfrm>
    </dsp:sp>
    <dsp:sp modelId="{545CFF68-9524-45AE-9693-62AB71BA55B4}">
      <dsp:nvSpPr>
        <dsp:cNvPr id="0" name=""/>
        <dsp:cNvSpPr/>
      </dsp:nvSpPr>
      <dsp:spPr>
        <a:xfrm>
          <a:off x="0" y="1590347"/>
          <a:ext cx="61904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C5790-B11A-4B3F-91D9-34F8C7C034BF}">
      <dsp:nvSpPr>
        <dsp:cNvPr id="0" name=""/>
        <dsp:cNvSpPr/>
      </dsp:nvSpPr>
      <dsp:spPr>
        <a:xfrm>
          <a:off x="0" y="1590347"/>
          <a:ext cx="6190459" cy="1588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Proposal for a six (6) site recreational campground, for RV siting. </a:t>
          </a:r>
        </a:p>
      </dsp:txBody>
      <dsp:txXfrm>
        <a:off x="0" y="1590347"/>
        <a:ext cx="6190459" cy="1588018"/>
      </dsp:txXfrm>
    </dsp:sp>
    <dsp:sp modelId="{56241C00-C59D-471B-8EB1-3536189E6E5F}">
      <dsp:nvSpPr>
        <dsp:cNvPr id="0" name=""/>
        <dsp:cNvSpPr/>
      </dsp:nvSpPr>
      <dsp:spPr>
        <a:xfrm>
          <a:off x="0" y="3178365"/>
          <a:ext cx="61904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F017E-CD77-42A0-AC09-149335CF45A6}">
      <dsp:nvSpPr>
        <dsp:cNvPr id="0" name=""/>
        <dsp:cNvSpPr/>
      </dsp:nvSpPr>
      <dsp:spPr>
        <a:xfrm>
          <a:off x="0" y="3178365"/>
          <a:ext cx="6190459" cy="1588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Approximately 11.27-acres Rural Residential (RR-2) zoned land</a:t>
          </a:r>
        </a:p>
      </dsp:txBody>
      <dsp:txXfrm>
        <a:off x="0" y="3178365"/>
        <a:ext cx="6190459" cy="1588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4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8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41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7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3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5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66164A-E67D-4E2F-95A0-4F61288C172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092AC1-FEAD-4B72-A1F7-6D3104C3D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2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B97F-7463-4F7B-926F-3CFDB259A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748827"/>
            <a:ext cx="10058400" cy="2119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Conditional Use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#851-23-000525-PLNG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267056-D0C6-4650-A508-EBFFEDB0B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9, 2024 Planning Commission Hearing</a:t>
            </a:r>
          </a:p>
        </p:txBody>
      </p:sp>
    </p:spTree>
    <p:extLst>
      <p:ext uri="{BB962C8B-B14F-4D97-AF65-F5344CB8AC3E}">
        <p14:creationId xmlns:p14="http://schemas.microsoft.com/office/powerpoint/2010/main" val="227848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5BD0C0A-8D41-4313-AA69-EB56370B1AAE}"/>
              </a:ext>
            </a:extLst>
          </p:cNvPr>
          <p:cNvSpPr txBox="1">
            <a:spLocks/>
          </p:cNvSpPr>
          <p:nvPr/>
        </p:nvSpPr>
        <p:spPr>
          <a:xfrm>
            <a:off x="276393" y="1127200"/>
            <a:ext cx="10058400" cy="516889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Tillamook County Environmental Health: Licensure requirements with their office.</a:t>
            </a: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Tillamook County Public Works: Road Approach permit requirements</a:t>
            </a: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Oregon Department of Fish and Wildlife: Maintain appropriate riparian setbacks.</a:t>
            </a: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Department of State Lands: No impacts to wetlands/riverine systems.</a:t>
            </a: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Garibaldi Fire District: Compliance with Oregon Fire Code.</a:t>
            </a:r>
          </a:p>
          <a:p>
            <a:pPr>
              <a:buFontTx/>
              <a:buChar char="-"/>
            </a:pPr>
            <a:endParaRPr lang="en-US" sz="3000" dirty="0">
              <a:solidFill>
                <a:schemeClr val="bg2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C281E-8BAE-4557-8D18-34460530BEBD}"/>
              </a:ext>
            </a:extLst>
          </p:cNvPr>
          <p:cNvSpPr txBox="1"/>
          <p:nvPr/>
        </p:nvSpPr>
        <p:spPr>
          <a:xfrm>
            <a:off x="2358128" y="480869"/>
            <a:ext cx="747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+mj-lt"/>
              </a:rPr>
              <a:t>AGENCY RESPONSE</a:t>
            </a:r>
          </a:p>
        </p:txBody>
      </p:sp>
    </p:spTree>
    <p:extLst>
      <p:ext uri="{BB962C8B-B14F-4D97-AF65-F5344CB8AC3E}">
        <p14:creationId xmlns:p14="http://schemas.microsoft.com/office/powerpoint/2010/main" val="83059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1F06-CA11-4D9D-926F-289C0825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40" y="74117"/>
            <a:ext cx="8722520" cy="197327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Conditional Use 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AE5A-572A-4475-AB25-3F1182CC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44" y="1856720"/>
            <a:ext cx="11890421" cy="4395383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latin typeface="+mj-lt"/>
              </a:rPr>
              <a:t>(1) The use is listed as a CONDITIONAL USE in the underlying zone, or in an applicable overlying zone. </a:t>
            </a:r>
          </a:p>
          <a:p>
            <a:r>
              <a:rPr lang="en-US" dirty="0">
                <a:latin typeface="+mj-lt"/>
              </a:rPr>
              <a:t>(2) The use is consistent with the applicable goals and policies of the Comprehensive Plan. </a:t>
            </a:r>
          </a:p>
          <a:p>
            <a:r>
              <a:rPr lang="en-US" dirty="0">
                <a:latin typeface="+mj-lt"/>
              </a:rPr>
              <a:t>(3) The parcel is suitable for the proposed use considering its size, shape, location, topography, existence of improvements and natural features. </a:t>
            </a:r>
          </a:p>
          <a:p>
            <a:r>
              <a:rPr lang="en-US" dirty="0">
                <a:latin typeface="+mj-lt"/>
              </a:rPr>
              <a:t>(4) The proposed use will not alter the character of the surrounding area in a manner which substantially limits, impairs or prevents the use of surrounding properties for the permitted uses listed in the underlying zone. </a:t>
            </a:r>
          </a:p>
          <a:p>
            <a:r>
              <a:rPr lang="en-US" dirty="0">
                <a:latin typeface="+mj-lt"/>
              </a:rPr>
              <a:t>(5) The proposed use will not have detrimental effect on existing solar energy systems, wind energy conversion systems or wind mills. </a:t>
            </a:r>
          </a:p>
          <a:p>
            <a:r>
              <a:rPr lang="en-US" dirty="0">
                <a:latin typeface="+mj-lt"/>
              </a:rPr>
              <a:t>(6) The proposed use is timely, considering the adequacy of public facilities and services existing or planned for the area affected by the use</a:t>
            </a:r>
          </a:p>
        </p:txBody>
      </p:sp>
    </p:spTree>
    <p:extLst>
      <p:ext uri="{BB962C8B-B14F-4D97-AF65-F5344CB8AC3E}">
        <p14:creationId xmlns:p14="http://schemas.microsoft.com/office/powerpoint/2010/main" val="151306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270A-CD73-416A-ADD1-E85BCB56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871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Recommended Conditions of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28A4-3676-4ED9-A113-0C35D9D6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85316"/>
            <a:ext cx="5153891" cy="5601071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The applicant/property owner shall obtain all required Federal, State, and Local permits and/or licenses and will comply with applicable rules and regulations.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The property owner shall obtain all necessary electrical, mechanical, and plumbing permits.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At the time of applying for Consolidated Zoning/Building Permit approval for the campground, Applicant/Property owner will be required to submit the following: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Approval for on-site sewage disposal permits from the Department of Community Development or Oregon Department of Environmental Quality, as necessary for onsite sanitation.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letter from the Garibaldi Fire District confirming fire protection service to the proposed facilities.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letter from the Tillamook County Public Works Department approving the road approach and internal roadway design.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DA7625-84C3-440F-98BC-DD5BEF2C0D48}"/>
              </a:ext>
            </a:extLst>
          </p:cNvPr>
          <p:cNvSpPr txBox="1">
            <a:spLocks/>
          </p:cNvSpPr>
          <p:nvPr/>
        </p:nvSpPr>
        <p:spPr>
          <a:xfrm>
            <a:off x="6537534" y="1768979"/>
            <a:ext cx="5399362" cy="45636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-685800" algn="l"/>
              </a:tabLst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BA49A8-3307-7838-5EAE-8BA7946A6241}"/>
              </a:ext>
            </a:extLst>
          </p:cNvPr>
          <p:cNvSpPr txBox="1">
            <a:spLocks/>
          </p:cNvSpPr>
          <p:nvPr/>
        </p:nvSpPr>
        <p:spPr>
          <a:xfrm>
            <a:off x="6537534" y="1085316"/>
            <a:ext cx="5153891" cy="560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 If development is to be sited on slopes greater than 29%, a Geologic Hazard Report will be required as described in TCLUO 4.130.  If such a report is required, a Geologic Hazard Report shall be submitted in conjunction with application for Consolidated Zoning/Building Permit approval for review and acceptance. 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 Applicant/Property Owner will maintain the minimum proposed vegetative buffers between the proposed area of development and the property boundaries. The site plan submitted for approval with application for Consolidated Zoning/Building permits will clearly show the vegetative buffers.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Development will comply with the requirements and standards of TCLUO 3.010 ‘Rural Residential 2-Acre (RR-2) Zone’ and 5.030 ‘Recreational Campground Standards’. 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7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270A-CD73-416A-ADD1-E85BCB56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87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Recommended Conditions of Approval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28A4-3676-4ED9-A113-0C35D9D6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85316"/>
            <a:ext cx="5153891" cy="5601071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 Overnight temporary use of the campground by a camper or a camper’s vehicle shall not be for longer than six (6) months in any twelve (12) month period as required by TCLUO Section 5.030.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8. The applicant/property owner shall maintain an approved campground design from Tillamook County Environmental Health.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Development shall comply with riparian buffer and vegetation retention requirements of TCLUO Section 4.140: Requirements for Protection of Water Quality and Streambank Stabilization.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10. Signage shall comply with the requirements of TCLUO Section 4.020: Signs.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DA7625-84C3-440F-98BC-DD5BEF2C0D48}"/>
              </a:ext>
            </a:extLst>
          </p:cNvPr>
          <p:cNvSpPr txBox="1">
            <a:spLocks/>
          </p:cNvSpPr>
          <p:nvPr/>
        </p:nvSpPr>
        <p:spPr>
          <a:xfrm>
            <a:off x="6537534" y="1768979"/>
            <a:ext cx="5399362" cy="45636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-685800" algn="l"/>
              </a:tabLst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BA49A8-3307-7838-5EAE-8BA7946A6241}"/>
              </a:ext>
            </a:extLst>
          </p:cNvPr>
          <p:cNvSpPr txBox="1">
            <a:spLocks/>
          </p:cNvSpPr>
          <p:nvPr/>
        </p:nvSpPr>
        <p:spPr>
          <a:xfrm>
            <a:off x="6537534" y="1085316"/>
            <a:ext cx="5153891" cy="560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11. Development shall occur in the area as generally depicted on the submitted site plan and as described and shall not exceed 6 campsites and the supporting facilities, including the composting toilets.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Applicant/property owner shall submit a to-scale site plan indicating the proposed parking plan, subject to standards in TCLUO Section 4.030 ‘Off-Street Parking and Off-Street Loading Requirements’, including demonstration of a minimum one (1) parking space per guest accommodation.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13. The applicant/property owner shall obtain an approval for a Consolidated Zoning/Building permit for the construction of a roadside stand for produce grown on the premises.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7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0C281E-8BAE-4557-8D18-34460530BEBD}"/>
              </a:ext>
            </a:extLst>
          </p:cNvPr>
          <p:cNvSpPr txBox="1"/>
          <p:nvPr/>
        </p:nvSpPr>
        <p:spPr>
          <a:xfrm>
            <a:off x="8588661" y="941424"/>
            <a:ext cx="3043896" cy="3248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REQUEST</a:t>
            </a: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6D15572B-7D71-5F65-725E-8590BB067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721110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49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3D18-25E6-4026-9A7C-31FA1FAF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9" y="5479640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Vicinity Maps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290FD-CECA-C737-274F-DB9917C6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9" y="112193"/>
            <a:ext cx="4639676" cy="5137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4AF51-A295-A343-BA39-7D3D37B66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304" y="199505"/>
            <a:ext cx="6894571" cy="5137264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ED0EA37-D909-412B-A852-E0EFB132C6D3}"/>
              </a:ext>
            </a:extLst>
          </p:cNvPr>
          <p:cNvSpPr/>
          <p:nvPr/>
        </p:nvSpPr>
        <p:spPr>
          <a:xfrm>
            <a:off x="7774306" y="2324836"/>
            <a:ext cx="563359" cy="459927"/>
          </a:xfrm>
          <a:prstGeom prst="star5">
            <a:avLst>
              <a:gd name="adj" fmla="val 20872"/>
              <a:gd name="hf" fmla="val 105146"/>
              <a:gd name="vf" fmla="val 11055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DE92-051B-4088-A23A-039F929D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5830294"/>
            <a:ext cx="10113645" cy="82296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Zoning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8DDB0-2EED-8B6C-9915-12B1D026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70" y="451534"/>
            <a:ext cx="8991144" cy="55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0D39-9190-4717-904C-74933902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96" y="463884"/>
            <a:ext cx="4998720" cy="145075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Property Maps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4F807-CDFF-A0F2-CBD2-8A823E57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434"/>
            <a:ext cx="6337793" cy="4943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108B3-2D93-1B79-CE4A-98122383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998" y="1495434"/>
            <a:ext cx="6216106" cy="45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EF45-13EB-4151-8AF9-5C7B6082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06" y="5765955"/>
            <a:ext cx="10113645" cy="8229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Site Plan provided by the Applicant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8BB27-EBA0-10A7-1BA3-644E5000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3" y="453751"/>
            <a:ext cx="6405270" cy="487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1ABB42-9907-99F2-ED92-383D84549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974" y="1211765"/>
            <a:ext cx="6400983" cy="4647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FA5FD-42C3-E998-CD3A-546E7373931B}"/>
              </a:ext>
            </a:extLst>
          </p:cNvPr>
          <p:cNvSpPr txBox="1"/>
          <p:nvPr/>
        </p:nvSpPr>
        <p:spPr>
          <a:xfrm>
            <a:off x="1430647" y="84419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Original 10-site layout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7FB08-B11A-78C5-D656-44453B99414E}"/>
              </a:ext>
            </a:extLst>
          </p:cNvPr>
          <p:cNvSpPr txBox="1"/>
          <p:nvPr/>
        </p:nvSpPr>
        <p:spPr>
          <a:xfrm>
            <a:off x="7111010" y="871213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Revised 6-site layout</a:t>
            </a:r>
          </a:p>
        </p:txBody>
      </p:sp>
    </p:spTree>
    <p:extLst>
      <p:ext uri="{BB962C8B-B14F-4D97-AF65-F5344CB8AC3E}">
        <p14:creationId xmlns:p14="http://schemas.microsoft.com/office/powerpoint/2010/main" val="239706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7882-959F-4D52-9C1A-1482F8CE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7" y="286603"/>
            <a:ext cx="10813653" cy="89304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Applicable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B24C-3356-4021-83B3-5075749A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04" y="1758998"/>
            <a:ext cx="10981177" cy="4530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TCLUO Section 3.010: Rural Residential 2-Acre (RR-2)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TCLUO Section 5.030: Recreational Campgrounds Standards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TCLUO Section 3.555: Freshwater Wetlands Overlay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TCLUO Section 4.130: Development Requirements for Geologic Hazard Areas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TCLUO Section 4.140: Requirements for Protection of Water Quality and Streambank Stabilization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TCLUO Section 4.030: Off-street Parking and Off-Street Loading Requirements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64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7882-959F-4D52-9C1A-1482F8CE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7" y="286603"/>
            <a:ext cx="10813653" cy="89304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Applicable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B24C-3356-4021-83B3-5075749A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04" y="1758998"/>
            <a:ext cx="10981177" cy="4530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+mj-lt"/>
              </a:rPr>
              <a:t>TCLUO Section 3.530: Recreational Campground Standards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>
              <a:latin typeface="+mj-lt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latin typeface="+mj-lt"/>
              </a:rPr>
              <a:t>Licensing requirements with Tillamook County Environmental Health &amp; Building Codes Division</a:t>
            </a:r>
          </a:p>
        </p:txBody>
      </p:sp>
    </p:spTree>
    <p:extLst>
      <p:ext uri="{BB962C8B-B14F-4D97-AF65-F5344CB8AC3E}">
        <p14:creationId xmlns:p14="http://schemas.microsoft.com/office/powerpoint/2010/main" val="136063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5BD0C0A-8D41-4313-AA69-EB56370B1AAE}"/>
              </a:ext>
            </a:extLst>
          </p:cNvPr>
          <p:cNvSpPr txBox="1">
            <a:spLocks/>
          </p:cNvSpPr>
          <p:nvPr/>
        </p:nvSpPr>
        <p:spPr>
          <a:xfrm>
            <a:off x="276393" y="2389494"/>
            <a:ext cx="10058400" cy="390660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Impacts to neighboring properties</a:t>
            </a: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Public Safety concerns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-Fire Suppression</a:t>
            </a:r>
          </a:p>
          <a:p>
            <a:pPr>
              <a:buFontTx/>
              <a:buChar char="-"/>
            </a:pPr>
            <a:r>
              <a:rPr lang="en-US" sz="3000" dirty="0">
                <a:solidFill>
                  <a:schemeClr val="bg2"/>
                </a:solidFill>
                <a:latin typeface="+mj-lt"/>
              </a:rPr>
              <a:t>Property Value Impacts</a:t>
            </a:r>
          </a:p>
          <a:p>
            <a:pPr>
              <a:buFontTx/>
              <a:buChar char="-"/>
            </a:pPr>
            <a:endParaRPr lang="en-US" sz="3000" dirty="0">
              <a:solidFill>
                <a:schemeClr val="bg2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C281E-8BAE-4557-8D18-34460530BEBD}"/>
              </a:ext>
            </a:extLst>
          </p:cNvPr>
          <p:cNvSpPr txBox="1"/>
          <p:nvPr/>
        </p:nvSpPr>
        <p:spPr>
          <a:xfrm>
            <a:off x="2358128" y="561903"/>
            <a:ext cx="747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+mj-lt"/>
              </a:rPr>
              <a:t>PRIMARY COMMENTS RECEIVED</a:t>
            </a:r>
          </a:p>
        </p:txBody>
      </p:sp>
    </p:spTree>
    <p:extLst>
      <p:ext uri="{BB962C8B-B14F-4D97-AF65-F5344CB8AC3E}">
        <p14:creationId xmlns:p14="http://schemas.microsoft.com/office/powerpoint/2010/main" val="180294474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2577</TotalTime>
  <Words>875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Courier New</vt:lpstr>
      <vt:lpstr>Wingdings 3</vt:lpstr>
      <vt:lpstr>Slice</vt:lpstr>
      <vt:lpstr>Conditional Use  #851-23-000525-PLNG</vt:lpstr>
      <vt:lpstr>PowerPoint Presentation</vt:lpstr>
      <vt:lpstr>Vicinity Maps</vt:lpstr>
      <vt:lpstr>Zoning Map</vt:lpstr>
      <vt:lpstr>Property Maps</vt:lpstr>
      <vt:lpstr>Site Plan provided by the Applicant</vt:lpstr>
      <vt:lpstr>Applicable Provisions</vt:lpstr>
      <vt:lpstr>Applicable Provisions</vt:lpstr>
      <vt:lpstr>PowerPoint Presentation</vt:lpstr>
      <vt:lpstr>PowerPoint Presentation</vt:lpstr>
      <vt:lpstr>Conditional Use Review Criteria</vt:lpstr>
      <vt:lpstr>Recommended Conditions of Approval</vt:lpstr>
      <vt:lpstr>Recommended Conditions of Approval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Use  #851-20-000213-PLNG</dc:title>
  <dc:creator>Melissa Jenck</dc:creator>
  <cp:lastModifiedBy>Melissa Jenck</cp:lastModifiedBy>
  <cp:revision>31</cp:revision>
  <cp:lastPrinted>2024-05-09T21:34:02Z</cp:lastPrinted>
  <dcterms:created xsi:type="dcterms:W3CDTF">2021-03-26T00:12:11Z</dcterms:created>
  <dcterms:modified xsi:type="dcterms:W3CDTF">2024-05-10T01:55:36Z</dcterms:modified>
</cp:coreProperties>
</file>