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68" r:id="rId4"/>
    <p:sldId id="280" r:id="rId5"/>
    <p:sldId id="277" r:id="rId6"/>
    <p:sldId id="281" r:id="rId7"/>
    <p:sldId id="257" r:id="rId8"/>
    <p:sldId id="269" r:id="rId9"/>
    <p:sldId id="264" r:id="rId10"/>
    <p:sldId id="270" r:id="rId11"/>
    <p:sldId id="276" r:id="rId12"/>
    <p:sldId id="265" r:id="rId13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yder Todd-Fields" initials="ST" lastIdx="1" clrIdx="0">
    <p:extLst>
      <p:ext uri="{19B8F6BF-5375-455C-9EA6-DF929625EA0E}">
        <p15:presenceInfo xmlns:p15="http://schemas.microsoft.com/office/powerpoint/2012/main" userId="7ae56ca6a957dc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6AD"/>
    <a:srgbClr val="FF6600"/>
    <a:srgbClr val="0067A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4CA30-0DF9-4898-AC19-55BEAA634D48}" v="3" dt="2021-07-22T21:58:15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653DCC5A-8951-4CDE-9BEA-9BAD097547F7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5A9F6DAD-5B5B-4483-874C-3FFD998B3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6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F6DAD-5B5B-4483-874C-3FFD998B34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F6DAD-5B5B-4483-874C-3FFD998B34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F6DAD-5B5B-4483-874C-3FFD998B34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8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F6DAD-5B5B-4483-874C-3FFD998B34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this campaign.  Current results of the education campaign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F6DAD-5B5B-4483-874C-3FFD998B34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3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F6DAD-5B5B-4483-874C-3FFD998B34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09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F6DAD-5B5B-4483-874C-3FFD998B34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5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F6DAD-5B5B-4483-874C-3FFD998B34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89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F6DAD-5B5B-4483-874C-3FFD998B34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8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0F6A-9C71-4A99-B626-DF1CCF0F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23ACF-519B-4D67-83E7-2E6BD14B9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01071-E57D-4249-9AED-CCD73119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BF1C-25D9-4443-A504-F3E3C21F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DDD0B-491A-4660-96C9-BFCCDF92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8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2811A-D116-4902-BB53-502609D3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2D2FA-34F7-4105-996A-CF1C5A526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41D6C-D6DA-4C78-AD94-5D9F0DD8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63BC0-1F90-4BD3-8AFC-62DD9A45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7B00-108D-4BF4-9F33-7B6A2838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7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37711-C22C-43A4-9F6B-4F5D0269C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A8183-0002-404D-A337-C34348EAF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822EB-0798-40AA-8831-16EE7C25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D3A98-51C8-47B5-A581-34D6861F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49BC7-68AA-4532-A2E2-835A8290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9DB0-0056-4EF1-8E2E-9100D468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60787-AB4F-4E7E-99AD-D36700598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EBD10-9059-4843-910C-F1960671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AF6E5-856C-425B-9A2C-F04938DC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974F0-AA28-4FB4-8229-684610E6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5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E7AB-C177-4111-B6C4-E21C7F69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8FA29-F3FB-4893-A196-407C4E299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B714F-ADAD-4A4E-A412-D1F80620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55ED-FFB5-445E-92AA-7426DED2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A0979-9DDA-4B67-AB94-49B2BEA7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8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2A144-58EF-40FF-83C6-A352C84E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7E307-0B3C-4A05-95DE-D6768D122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1D159-7A40-43B5-BB30-061628839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19DE6-A8ED-4C77-83A8-0AD67866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4F8B4-D233-49B5-A708-D134F373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11F78-E935-412A-BE8C-FE62115B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2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313D5-0DA6-402D-8B63-D7EB3575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ABC1B-9393-4E90-9D1F-2BE5B9D7E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69E53-DFDB-4968-9911-C421A60EC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9E197-4EB9-4A7F-80F1-EE43F824F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8F731-58D9-48F0-8C68-AFA25E670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DE994-7E68-4F36-92E8-F424DAA9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903108-9684-4E5F-AEC0-C1E56AC2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E0EDE-70B0-41B2-B2D1-41F4A18B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5A58B-F288-4316-A508-66838C76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B32F2-FD17-49EE-A2B9-0ED3B31F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1C39B-7702-4273-BC67-8CBF9A01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36D4E-74A5-4CA5-9E3E-0108C878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9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09E1EC-290C-43D5-83FF-51868EBC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2DBE9-300C-4505-BE38-154AD430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DAADA-2F18-476D-906E-05973E6E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4620-933D-4943-BF9B-58D3A288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38C4-DD61-41A4-8099-90B88C505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31428-9FD4-4427-A941-131768310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D9452-2BEA-4D3B-B43A-04495AD6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8344A-E022-46FD-B430-A75D0D40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3EA510-6D0F-4F2A-A552-570D76E1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882E-742E-4904-8A3F-DC88FC0C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81F97-7CC7-4C59-8278-58ACBFF03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FF9CB-DDB1-4F01-8683-141DA506D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3387E-92CA-484D-8CB3-498831E0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3EBF2-3E16-4027-868D-B0C866B5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47370-0AF2-4983-9F67-3C1AAC5C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0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242A0-7C20-4E16-9586-77B1BE36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9BF73-9492-410D-AC04-D4360C869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432A-32FA-466C-9E63-8A8856A97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DCF07-0676-4813-BC2D-9F7B2B133AE6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1A414-A41C-4EBB-91FD-A3B904A7B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698B9-F07D-43EB-A643-6C2AF4E7D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910C6-78F4-43F1-8089-ED64EAB5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9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shareoregon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Oz76r3DBmA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TcDK3e-LGY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CBAF55-E72D-4E0D-BC65-D854DCCE6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724" y="1171599"/>
            <a:ext cx="3518517" cy="1759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FA4E6-149C-4AFC-BB36-A1577D38FE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1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55CA2D-7534-4703-A702-1C811E0E8BCE}"/>
              </a:ext>
            </a:extLst>
          </p:cNvPr>
          <p:cNvSpPr txBox="1"/>
          <p:nvPr/>
        </p:nvSpPr>
        <p:spPr>
          <a:xfrm>
            <a:off x="6729273" y="3429000"/>
            <a:ext cx="4769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pitchFamily="18" charset="0"/>
              </a:rPr>
              <a:t>Disrupting the Oregon Housing Crisis Together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UTM Avo" panose="02040603050506020204" pitchFamily="18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UTM Avo" panose="02040603050506020204" pitchFamily="18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UTM Avo" panose="02040603050506020204" pitchFamily="18" charset="0"/>
              </a:rPr>
              <a:t>Sponsored by the YARG Foundation </a:t>
            </a:r>
          </a:p>
        </p:txBody>
      </p:sp>
    </p:spTree>
    <p:extLst>
      <p:ext uri="{BB962C8B-B14F-4D97-AF65-F5344CB8AC3E}">
        <p14:creationId xmlns:p14="http://schemas.microsoft.com/office/powerpoint/2010/main" val="132269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EAE94-2B39-4E0B-9FC5-F55171AA2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8" y="5957286"/>
            <a:ext cx="1549152" cy="774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610783-9B35-411B-AFAC-1E54D1EF7360}"/>
              </a:ext>
            </a:extLst>
          </p:cNvPr>
          <p:cNvSpPr/>
          <p:nvPr/>
        </p:nvSpPr>
        <p:spPr>
          <a:xfrm>
            <a:off x="0" y="239698"/>
            <a:ext cx="12192000" cy="1251752"/>
          </a:xfrm>
          <a:prstGeom prst="rect">
            <a:avLst/>
          </a:prstGeom>
          <a:solidFill>
            <a:srgbClr val="37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Advancing initiatives which incentive home sharing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EDA59C-BAAC-43D5-A58F-45AAB4507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014538"/>
            <a:ext cx="12049125" cy="33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8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610783-9B35-411B-AFAC-1E54D1EF7360}"/>
              </a:ext>
            </a:extLst>
          </p:cNvPr>
          <p:cNvSpPr/>
          <p:nvPr/>
        </p:nvSpPr>
        <p:spPr>
          <a:xfrm>
            <a:off x="640080" y="325369"/>
            <a:ext cx="4368602" cy="1956841"/>
          </a:xfrm>
          <a:prstGeom prst="rect">
            <a:avLst/>
          </a:prstGeom>
          <a:solidFill>
            <a:srgbClr val="3796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you can do to help!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86F3-1B9F-4BC6-870E-47F3049B0528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Become a part of the Home Share Movement!  If you have a spare bedroom go to </a:t>
            </a:r>
            <a:r>
              <a:rPr lang="en-US" sz="2000" dirty="0">
                <a:hlinkClick r:id="rId3"/>
              </a:rPr>
              <a:t>www.homeshareoregon.org</a:t>
            </a:r>
            <a:r>
              <a:rPr lang="en-US" sz="2000" dirty="0"/>
              <a:t> and sign up today!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Talk to your friends, family and co-workers about </a:t>
            </a:r>
            <a:r>
              <a:rPr lang="en-US" sz="2000" dirty="0" err="1"/>
              <a:t>homesharing</a:t>
            </a:r>
            <a:r>
              <a:rPr lang="en-US" sz="2000" dirty="0"/>
              <a:t> and encourage them to give it a try.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Sign up to volunteer!  We need </a:t>
            </a:r>
            <a:r>
              <a:rPr lang="en-US" sz="2000" dirty="0" err="1"/>
              <a:t>tablers</a:t>
            </a:r>
            <a:r>
              <a:rPr lang="en-US" sz="2000" dirty="0"/>
              <a:t>, canvassers,  and people who can provide support to other potential home sharers.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Share your home share story.  If you have </a:t>
            </a:r>
            <a:r>
              <a:rPr lang="en-US" sz="2000" dirty="0" err="1"/>
              <a:t>homeshared</a:t>
            </a:r>
            <a:r>
              <a:rPr lang="en-US" sz="2000" dirty="0"/>
              <a:t> In the past, share your testimonial so we may place it on our website.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Donate:  No gift is too small, or too large!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303ABA-BECB-49D5-B648-2B2FEA057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4EAE94-2B39-4E0B-9FC5-F55171AA24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8" y="5957286"/>
            <a:ext cx="1549152" cy="7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EAE94-2B39-4E0B-9FC5-F55171AA24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8" y="5957286"/>
            <a:ext cx="1549152" cy="774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610783-9B35-411B-AFAC-1E54D1EF7360}"/>
              </a:ext>
            </a:extLst>
          </p:cNvPr>
          <p:cNvSpPr/>
          <p:nvPr/>
        </p:nvSpPr>
        <p:spPr>
          <a:xfrm>
            <a:off x="0" y="239698"/>
            <a:ext cx="12192000" cy="1251752"/>
          </a:xfrm>
          <a:prstGeom prst="rect">
            <a:avLst/>
          </a:prstGeom>
          <a:solidFill>
            <a:srgbClr val="37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AEDFD-47B8-4ABB-BAB5-9DA91E763AD8}"/>
              </a:ext>
            </a:extLst>
          </p:cNvPr>
          <p:cNvSpPr txBox="1"/>
          <p:nvPr/>
        </p:nvSpPr>
        <p:spPr>
          <a:xfrm>
            <a:off x="435005" y="488272"/>
            <a:ext cx="966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Avo" panose="02040603050506020204" pitchFamily="18" charset="0"/>
              </a:rPr>
              <a:t>Be a Part of the Solution. 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CB5630-E680-42F7-9E67-9E1AD8683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185" y="1999396"/>
            <a:ext cx="3124294" cy="3510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4286F3-1B9F-4BC6-870E-47F3049B0528}"/>
              </a:ext>
            </a:extLst>
          </p:cNvPr>
          <p:cNvSpPr txBox="1"/>
          <p:nvPr/>
        </p:nvSpPr>
        <p:spPr>
          <a:xfrm>
            <a:off x="4039102" y="2406220"/>
            <a:ext cx="6143348" cy="315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>
              <a:lnSpc>
                <a:spcPts val="2400"/>
              </a:lnSpc>
            </a:pPr>
            <a:r>
              <a:rPr lang="en-US" sz="2800" b="1" u="none" strike="noStrike" baseline="30000" dirty="0">
                <a:solidFill>
                  <a:srgbClr val="3796AD"/>
                </a:solidFill>
                <a:latin typeface="UTM Avo" panose="02040603050506020204" pitchFamily="18" charset="0"/>
              </a:rPr>
              <a:t>Contact</a:t>
            </a:r>
            <a:br>
              <a:rPr lang="en-US" sz="2800" b="1" u="none" strike="noStrike" baseline="30000" dirty="0">
                <a:solidFill>
                  <a:srgbClr val="3796AD"/>
                </a:solidFill>
                <a:latin typeface="UTM Avo" panose="02040603050506020204" pitchFamily="18" charset="0"/>
              </a:rPr>
            </a:br>
            <a:endParaRPr lang="en-US" sz="2800" b="1" u="none" strike="noStrike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R="0" algn="l" rtl="0">
              <a:lnSpc>
                <a:spcPts val="2400"/>
              </a:lnSpc>
            </a:pPr>
            <a:r>
              <a:rPr lang="en-US" sz="2800" b="1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Tess Fields</a:t>
            </a:r>
            <a:br>
              <a:rPr lang="en-US" sz="2800" b="1" baseline="30000" dirty="0">
                <a:solidFill>
                  <a:srgbClr val="3A4A49"/>
                </a:solidFill>
                <a:latin typeface="UTM Avo" panose="02040603050506020204" pitchFamily="18" charset="0"/>
              </a:rPr>
            </a:br>
            <a:r>
              <a:rPr lang="en-US" sz="2800" b="1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Home Share Oregon, Executive Director</a:t>
            </a:r>
          </a:p>
          <a:p>
            <a:pPr>
              <a:lnSpc>
                <a:spcPts val="2400"/>
              </a:lnSpc>
            </a:pPr>
            <a:r>
              <a:rPr lang="en-US" sz="28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503-459.9157</a:t>
            </a:r>
          </a:p>
          <a:p>
            <a:pPr marR="0" algn="l" rtl="0">
              <a:lnSpc>
                <a:spcPts val="2400"/>
              </a:lnSpc>
            </a:pPr>
            <a:r>
              <a:rPr lang="en-US" sz="2800" b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tess@homeshareoregon.org</a:t>
            </a:r>
          </a:p>
          <a:p>
            <a:pPr marR="0" algn="l" rtl="0">
              <a:lnSpc>
                <a:spcPts val="2400"/>
              </a:lnSpc>
            </a:pPr>
            <a:endParaRPr lang="en-US" sz="2800" b="0" u="none" strike="noStrike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R="0" algn="l" rtl="0">
              <a:lnSpc>
                <a:spcPts val="2400"/>
              </a:lnSpc>
            </a:pPr>
            <a:r>
              <a:rPr lang="en-US" sz="2800" b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www.homeshareoregon.org</a:t>
            </a:r>
          </a:p>
          <a:p>
            <a:pPr marR="0" algn="l" rtl="0">
              <a:lnSpc>
                <a:spcPts val="2400"/>
              </a:lnSpc>
            </a:pPr>
            <a:r>
              <a:rPr lang="en-US" sz="2800" b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@OregonShare</a:t>
            </a:r>
          </a:p>
          <a:p>
            <a:pPr>
              <a:lnSpc>
                <a:spcPts val="2400"/>
              </a:lnSpc>
            </a:pPr>
            <a:r>
              <a:rPr lang="en-US" sz="2800" b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facebook.com/groups/</a:t>
            </a:r>
            <a:r>
              <a:rPr lang="en-US" sz="2800" baseline="30000" dirty="0" err="1">
                <a:solidFill>
                  <a:srgbClr val="3A4A49"/>
                </a:solidFill>
                <a:latin typeface="UTM Avo" panose="02040603050506020204" pitchFamily="18" charset="0"/>
              </a:rPr>
              <a:t>homeshareoregon</a:t>
            </a:r>
            <a:endParaRPr lang="en-US" sz="2800" b="0" u="none" strike="noStrike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9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EAE94-2B39-4E0B-9FC5-F55171AA2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8" y="5957286"/>
            <a:ext cx="1549152" cy="774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610783-9B35-411B-AFAC-1E54D1EF7360}"/>
              </a:ext>
            </a:extLst>
          </p:cNvPr>
          <p:cNvSpPr/>
          <p:nvPr/>
        </p:nvSpPr>
        <p:spPr>
          <a:xfrm>
            <a:off x="0" y="239698"/>
            <a:ext cx="12192000" cy="1251752"/>
          </a:xfrm>
          <a:prstGeom prst="rect">
            <a:avLst/>
          </a:prstGeom>
          <a:solidFill>
            <a:srgbClr val="37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AEDFD-47B8-4ABB-BAB5-9DA91E763AD8}"/>
              </a:ext>
            </a:extLst>
          </p:cNvPr>
          <p:cNvSpPr txBox="1"/>
          <p:nvPr/>
        </p:nvSpPr>
        <p:spPr>
          <a:xfrm>
            <a:off x="435005" y="488272"/>
            <a:ext cx="770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Our Complex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86F3-1B9F-4BC6-870E-47F3049B0528}"/>
              </a:ext>
            </a:extLst>
          </p:cNvPr>
          <p:cNvSpPr txBox="1"/>
          <p:nvPr/>
        </p:nvSpPr>
        <p:spPr>
          <a:xfrm>
            <a:off x="4403206" y="2024478"/>
            <a:ext cx="6596228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indent="-514350" algn="l" rtl="0">
              <a:buFont typeface="+mj-lt"/>
              <a:buAutoNum type="arabicPeriod"/>
            </a:pPr>
            <a:r>
              <a:rPr lang="en-US" sz="28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Oregon is in an affordable housing crisis.  To date, approximately 30,000 individuals and families are housing insecure.</a:t>
            </a:r>
          </a:p>
          <a:p>
            <a:pPr marL="514350" marR="0" indent="-514350" algn="l" rtl="0">
              <a:buFont typeface="+mj-lt"/>
              <a:buAutoNum type="arabicPeriod"/>
            </a:pPr>
            <a:endParaRPr lang="en-US" sz="28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L="514350" marR="0" indent="-514350" algn="l" rtl="0">
              <a:buFont typeface="+mj-lt"/>
              <a:buAutoNum type="arabicPeriod"/>
            </a:pPr>
            <a:r>
              <a:rPr lang="en-US" sz="28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200,000 people in Oregon spend 50% or more of their income on rent – a proportion that threatens their security. </a:t>
            </a:r>
          </a:p>
          <a:p>
            <a:pPr marL="514350" marR="0" indent="-514350" algn="l" rtl="0">
              <a:buFont typeface="+mj-lt"/>
              <a:buAutoNum type="arabicPeriod"/>
            </a:pPr>
            <a:endParaRPr lang="en-US" sz="28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L="514350" marR="0" indent="-514350" algn="l" rtl="0">
              <a:buFont typeface="+mj-lt"/>
              <a:buAutoNum type="arabicPeriod"/>
            </a:pPr>
            <a:r>
              <a:rPr lang="en-US" sz="28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Disproportionately, these people are students, seniors and communities of color.</a:t>
            </a:r>
          </a:p>
          <a:p>
            <a:pPr marL="514350" marR="0" indent="-514350" algn="l" rtl="0">
              <a:buFont typeface="+mj-lt"/>
              <a:buAutoNum type="arabicPeriod"/>
            </a:pPr>
            <a:endParaRPr lang="en-US" sz="2800" b="0" i="0" u="none" strike="noStrike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L="514350" marR="0" indent="-514350" algn="l" rtl="0">
              <a:buFont typeface="+mj-lt"/>
              <a:buAutoNum type="arabicPeriod"/>
            </a:pPr>
            <a:r>
              <a:rPr lang="en-US" sz="28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The problem is outpacing the current solution</a:t>
            </a:r>
            <a:r>
              <a:rPr lang="en-US" sz="28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066FE-E808-4EEF-BB24-0A384C1C7F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2"/>
          <a:stretch/>
        </p:blipFill>
        <p:spPr>
          <a:xfrm>
            <a:off x="435005" y="1920636"/>
            <a:ext cx="3675356" cy="34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2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EAE94-2B39-4E0B-9FC5-F55171AA2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8" y="5957286"/>
            <a:ext cx="1549152" cy="774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610783-9B35-411B-AFAC-1E54D1EF7360}"/>
              </a:ext>
            </a:extLst>
          </p:cNvPr>
          <p:cNvSpPr/>
          <p:nvPr/>
        </p:nvSpPr>
        <p:spPr>
          <a:xfrm>
            <a:off x="0" y="239698"/>
            <a:ext cx="12192000" cy="1251752"/>
          </a:xfrm>
          <a:prstGeom prst="rect">
            <a:avLst/>
          </a:prstGeom>
          <a:solidFill>
            <a:srgbClr val="37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Welcome to the Home Share Oregon Movement!!!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86F3-1B9F-4BC6-870E-47F3049B0528}"/>
              </a:ext>
            </a:extLst>
          </p:cNvPr>
          <p:cNvSpPr txBox="1"/>
          <p:nvPr/>
        </p:nvSpPr>
        <p:spPr>
          <a:xfrm>
            <a:off x="4261283" y="1962333"/>
            <a:ext cx="7350710" cy="437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There are 1,500,000 spare bedrooms in owner-occupied homes in the State of Oregon.  </a:t>
            </a:r>
            <a:r>
              <a:rPr lang="en-US" sz="2400" b="1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If only 2% of the people in these owner-occupied homes agree to Home Share, we could house </a:t>
            </a:r>
            <a:r>
              <a:rPr lang="en-US" sz="2400" b="1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30</a:t>
            </a:r>
            <a:r>
              <a:rPr lang="en-US" sz="2400" b="1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,000 people at risk of homelessness, disrupting </a:t>
            </a:r>
            <a:r>
              <a:rPr lang="en-US" sz="2400" b="1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a continued increase in displacement</a:t>
            </a:r>
            <a:r>
              <a:rPr lang="en-US" sz="2400" b="1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.</a:t>
            </a:r>
            <a:br>
              <a:rPr lang="en-US" sz="2400" b="1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</a:br>
            <a:endParaRPr lang="en-US" sz="2400" b="1" i="0" u="none" strike="noStrike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40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Coastal communities and vacation destination cities across Oregon  experience further impediments to affordable housing as</a:t>
            </a:r>
            <a:r>
              <a:rPr lang="en-US" sz="24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 transient housing or housing reserved solely for vacation rentals, compounds the problem.  </a:t>
            </a:r>
            <a:endParaRPr lang="en-US" sz="2400" i="0" u="none" strike="noStrike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R="0" algn="l" rtl="0">
              <a:lnSpc>
                <a:spcPts val="2400"/>
              </a:lnSpc>
            </a:pPr>
            <a:endParaRPr lang="en-US" sz="2400" b="0" i="0" u="none" strike="noStrike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R="0" algn="l" rtl="0">
              <a:lnSpc>
                <a:spcPts val="2400"/>
              </a:lnSpc>
            </a:pPr>
            <a:r>
              <a:rPr lang="en-US" sz="24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Through technology and partnership, we can match this empty space with the people who need it most. </a:t>
            </a:r>
          </a:p>
          <a:p>
            <a:pPr marR="0" algn="l" rtl="0">
              <a:lnSpc>
                <a:spcPts val="2400"/>
              </a:lnSpc>
            </a:pPr>
            <a:endParaRPr lang="en-US" sz="24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R="0" algn="l" rtl="0">
              <a:lnSpc>
                <a:spcPts val="2400"/>
              </a:lnSpc>
            </a:pPr>
            <a:r>
              <a:rPr lang="en-US" sz="24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Communities have been sharing homes to save money for generations. Home Share Oregon represents the large-scale adoption of a time-tested solution.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11C54-D772-4361-8221-50F6945C6B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06" y="1927317"/>
            <a:ext cx="3538552" cy="33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EAE94-2B39-4E0B-9FC5-F55171AA2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8" y="5957286"/>
            <a:ext cx="1549152" cy="774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610783-9B35-411B-AFAC-1E54D1EF7360}"/>
              </a:ext>
            </a:extLst>
          </p:cNvPr>
          <p:cNvSpPr/>
          <p:nvPr/>
        </p:nvSpPr>
        <p:spPr>
          <a:xfrm>
            <a:off x="0" y="239698"/>
            <a:ext cx="12192000" cy="1251752"/>
          </a:xfrm>
          <a:prstGeom prst="rect">
            <a:avLst/>
          </a:prstGeom>
          <a:solidFill>
            <a:srgbClr val="37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AEDFD-47B8-4ABB-BAB5-9DA91E763AD8}"/>
              </a:ext>
            </a:extLst>
          </p:cNvPr>
          <p:cNvSpPr txBox="1"/>
          <p:nvPr/>
        </p:nvSpPr>
        <p:spPr>
          <a:xfrm>
            <a:off x="435005" y="488272"/>
            <a:ext cx="8513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Home Share Oregon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86F3-1B9F-4BC6-870E-47F3049B0528}"/>
              </a:ext>
            </a:extLst>
          </p:cNvPr>
          <p:cNvSpPr txBox="1"/>
          <p:nvPr/>
        </p:nvSpPr>
        <p:spPr>
          <a:xfrm>
            <a:off x="4918110" y="2477873"/>
            <a:ext cx="6596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36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Make Home Sharing the Cultural Norm</a:t>
            </a:r>
            <a:br>
              <a:rPr lang="en-US" sz="3600" baseline="30000" dirty="0">
                <a:solidFill>
                  <a:srgbClr val="3A4A49"/>
                </a:solidFill>
                <a:latin typeface="UTM Avo" panose="02040603050506020204" pitchFamily="18" charset="0"/>
              </a:rPr>
            </a:br>
            <a:br>
              <a:rPr lang="en-US" sz="3600" baseline="30000" dirty="0">
                <a:solidFill>
                  <a:srgbClr val="3A4A49"/>
                </a:solidFill>
                <a:latin typeface="UTM Avo" panose="02040603050506020204" pitchFamily="18" charset="0"/>
              </a:rPr>
            </a:br>
            <a:r>
              <a:rPr lang="en-US" sz="36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1. Attach the stigma.</a:t>
            </a:r>
            <a:br>
              <a:rPr lang="en-US" sz="3600" baseline="30000" dirty="0">
                <a:solidFill>
                  <a:srgbClr val="3A4A49"/>
                </a:solidFill>
                <a:latin typeface="UTM Avo" panose="02040603050506020204" pitchFamily="18" charset="0"/>
              </a:rPr>
            </a:br>
            <a:endParaRPr lang="en-US" sz="36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36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2. Break down barriers (scale) provide additional support to vulnerable populations.</a:t>
            </a:r>
            <a:br>
              <a:rPr lang="en-US" sz="3600" baseline="30000" dirty="0">
                <a:solidFill>
                  <a:srgbClr val="3A4A49"/>
                </a:solidFill>
                <a:latin typeface="UTM Avo" panose="02040603050506020204" pitchFamily="18" charset="0"/>
              </a:rPr>
            </a:br>
            <a:endParaRPr lang="en-US" sz="36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36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3.  Identify and advocate for public policies which unintentionally impede </a:t>
            </a:r>
            <a:r>
              <a:rPr lang="en-US" sz="3600" baseline="30000" dirty="0" err="1">
                <a:solidFill>
                  <a:srgbClr val="3A4A49"/>
                </a:solidFill>
                <a:latin typeface="UTM Avo" panose="02040603050506020204" pitchFamily="18" charset="0"/>
              </a:rPr>
              <a:t>homesharing</a:t>
            </a:r>
            <a:r>
              <a:rPr lang="en-US" sz="36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.</a:t>
            </a:r>
            <a:endParaRPr lang="en-US" sz="2400" baseline="30000" dirty="0">
              <a:solidFill>
                <a:srgbClr val="3A4A49"/>
              </a:solidFill>
              <a:latin typeface="UTM Avo" panose="02040603050506020204"/>
            </a:endParaRPr>
          </a:p>
          <a:p>
            <a:pPr>
              <a:lnSpc>
                <a:spcPts val="2400"/>
              </a:lnSpc>
            </a:pPr>
            <a:endParaRPr lang="en-US" sz="2400" dirty="0">
              <a:latin typeface="UTM Avo" panose="02040603050506020204"/>
            </a:endParaRPr>
          </a:p>
          <a:p>
            <a:pPr marR="0" algn="l" rtl="0"/>
            <a:endParaRPr lang="en-US" baseline="30000" dirty="0">
              <a:solidFill>
                <a:srgbClr val="3A4A49"/>
              </a:solidFill>
              <a:latin typeface="UTM Avo" panose="02040603050506020204"/>
            </a:endParaRPr>
          </a:p>
          <a:p>
            <a:pPr marR="0" algn="l" rtl="0"/>
            <a:endParaRPr lang="en-US" baseline="30000" dirty="0">
              <a:solidFill>
                <a:srgbClr val="3A4A49"/>
              </a:solidFill>
              <a:latin typeface="UTM Avo" panose="02040603050506020204"/>
            </a:endParaRPr>
          </a:p>
          <a:p>
            <a:pPr marR="0" algn="l" rtl="0"/>
            <a:endParaRPr lang="en-US" sz="2400" b="0" i="0" u="none" strike="noStrike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A05B467-796C-427A-A72A-F787CD72C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2419763"/>
            <a:ext cx="3978111" cy="26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5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EAE94-2B39-4E0B-9FC5-F55171AA2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8" y="5957286"/>
            <a:ext cx="1549152" cy="774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610783-9B35-411B-AFAC-1E54D1EF7360}"/>
              </a:ext>
            </a:extLst>
          </p:cNvPr>
          <p:cNvSpPr/>
          <p:nvPr/>
        </p:nvSpPr>
        <p:spPr>
          <a:xfrm>
            <a:off x="0" y="239698"/>
            <a:ext cx="12192000" cy="1251752"/>
          </a:xfrm>
          <a:prstGeom prst="rect">
            <a:avLst/>
          </a:prstGeom>
          <a:solidFill>
            <a:srgbClr val="37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AEDFD-47B8-4ABB-BAB5-9DA91E763AD8}"/>
              </a:ext>
            </a:extLst>
          </p:cNvPr>
          <p:cNvSpPr txBox="1"/>
          <p:nvPr/>
        </p:nvSpPr>
        <p:spPr>
          <a:xfrm>
            <a:off x="435005" y="488272"/>
            <a:ext cx="9764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Education Campaign. Home sharing ROCKS!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86F3-1B9F-4BC6-870E-47F3049B0528}"/>
              </a:ext>
            </a:extLst>
          </p:cNvPr>
          <p:cNvSpPr txBox="1"/>
          <p:nvPr/>
        </p:nvSpPr>
        <p:spPr>
          <a:xfrm>
            <a:off x="4891477" y="2015601"/>
            <a:ext cx="5377531" cy="53450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en-US" sz="3200" baseline="30000" dirty="0">
                <a:solidFill>
                  <a:srgbClr val="3A4A49"/>
                </a:solidFill>
                <a:latin typeface="UTM Avo"/>
              </a:rPr>
            </a:br>
            <a:r>
              <a:rPr lang="en-US" sz="3200" baseline="30000" dirty="0">
                <a:solidFill>
                  <a:srgbClr val="3A4A49"/>
                </a:solidFill>
                <a:latin typeface="UTM Avo"/>
              </a:rPr>
              <a:t>Television</a:t>
            </a:r>
            <a:br>
              <a:rPr lang="en-US" sz="3200" baseline="30000" dirty="0">
                <a:solidFill>
                  <a:srgbClr val="3A4A49"/>
                </a:solidFill>
                <a:latin typeface="UTM Avo"/>
              </a:rPr>
            </a:br>
            <a:br>
              <a:rPr lang="en-US" sz="3200" baseline="30000" dirty="0">
                <a:solidFill>
                  <a:srgbClr val="3A4A49"/>
                </a:solidFill>
                <a:latin typeface="UTM Avo"/>
              </a:rPr>
            </a:br>
            <a:r>
              <a:rPr lang="en-US" sz="3200" baseline="30000" dirty="0">
                <a:solidFill>
                  <a:srgbClr val="3A4A49"/>
                </a:solidFill>
                <a:latin typeface="UTM Avo"/>
              </a:rPr>
              <a:t>Radio</a:t>
            </a:r>
            <a:br>
              <a:rPr lang="en-US" sz="3200" baseline="30000" dirty="0">
                <a:solidFill>
                  <a:srgbClr val="3A4A49"/>
                </a:solidFill>
                <a:latin typeface="UTM Avo"/>
              </a:rPr>
            </a:br>
            <a:br>
              <a:rPr lang="en-US" sz="3200" baseline="30000" dirty="0">
                <a:solidFill>
                  <a:srgbClr val="3A4A49"/>
                </a:solidFill>
                <a:latin typeface="UTM Avo"/>
              </a:rPr>
            </a:br>
            <a:r>
              <a:rPr lang="en-US" sz="3200" baseline="30000" dirty="0">
                <a:solidFill>
                  <a:srgbClr val="3A4A49"/>
                </a:solidFill>
                <a:latin typeface="UTM Avo"/>
              </a:rPr>
              <a:t>Print</a:t>
            </a:r>
            <a:br>
              <a:rPr lang="en-US" sz="3200" baseline="30000" dirty="0">
                <a:solidFill>
                  <a:srgbClr val="3A4A49"/>
                </a:solidFill>
                <a:latin typeface="UTM Avo"/>
              </a:rPr>
            </a:br>
            <a:br>
              <a:rPr lang="en-US" sz="3200" baseline="30000" dirty="0">
                <a:solidFill>
                  <a:srgbClr val="3A4A49"/>
                </a:solidFill>
                <a:latin typeface="UTM Avo"/>
              </a:rPr>
            </a:br>
            <a:r>
              <a:rPr lang="en-US" sz="3200" baseline="30000" dirty="0">
                <a:solidFill>
                  <a:srgbClr val="3A4A49"/>
                </a:solidFill>
                <a:latin typeface="UTM Avo"/>
              </a:rPr>
              <a:t>Earned Media</a:t>
            </a:r>
            <a:br>
              <a:rPr lang="en-US" sz="2800" baseline="30000" dirty="0">
                <a:solidFill>
                  <a:srgbClr val="3A4A49"/>
                </a:solidFill>
                <a:latin typeface="UTM Avo"/>
              </a:rPr>
            </a:br>
            <a:br>
              <a:rPr lang="en-US" sz="2800" baseline="30000" dirty="0">
                <a:solidFill>
                  <a:srgbClr val="3A4A49"/>
                </a:solidFill>
                <a:latin typeface="UTM Avo"/>
              </a:rPr>
            </a:br>
            <a:r>
              <a:rPr lang="en-US" sz="3200" baseline="30000" dirty="0">
                <a:solidFill>
                  <a:srgbClr val="3A4A49"/>
                </a:solidFill>
                <a:latin typeface="UTM Avo"/>
              </a:rPr>
              <a:t>Grassroots Organizing</a:t>
            </a:r>
            <a:br>
              <a:rPr lang="en-US" sz="2800" baseline="30000" dirty="0">
                <a:solidFill>
                  <a:srgbClr val="3A4A49"/>
                </a:solidFill>
                <a:latin typeface="UTM Avo"/>
              </a:rPr>
            </a:br>
            <a:r>
              <a:rPr lang="en-US" sz="2800" baseline="30000" dirty="0">
                <a:solidFill>
                  <a:srgbClr val="3A4A49"/>
                </a:solidFill>
                <a:latin typeface="UTM Avo"/>
              </a:rPr>
              <a:t>Tabling, crowd canvassing, monthly web ex tutorials,</a:t>
            </a:r>
            <a:br>
              <a:rPr lang="en-US" sz="2800" baseline="30000" dirty="0">
                <a:solidFill>
                  <a:srgbClr val="3A4A49"/>
                </a:solidFill>
                <a:latin typeface="UTM Avo"/>
              </a:rPr>
            </a:br>
            <a:r>
              <a:rPr lang="en-US" sz="2800" baseline="30000" dirty="0">
                <a:solidFill>
                  <a:srgbClr val="3A4A49"/>
                </a:solidFill>
                <a:latin typeface="UTM Avo"/>
              </a:rPr>
              <a:t>direct client contact, home share support networks,   rapid response housing providers </a:t>
            </a:r>
          </a:p>
          <a:p>
            <a:endParaRPr lang="en-US" sz="28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endParaRPr lang="en-US" sz="28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endParaRPr lang="en-US" sz="28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endParaRPr lang="en-US" sz="28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9CBF89-2326-4121-B932-F1441A1A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1" y="1740024"/>
            <a:ext cx="3264905" cy="42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4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ome Share Oregon Straight Talk 30 sec. TV">
            <a:hlinkClick r:id="" action="ppaction://media"/>
            <a:extLst>
              <a:ext uri="{FF2B5EF4-FFF2-40B4-BE49-F238E27FC236}">
                <a16:creationId xmlns:a16="http://schemas.microsoft.com/office/drawing/2014/main" id="{FCB9F5CD-61CE-4210-AD27-9EE5DF24CB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1344" y="443169"/>
            <a:ext cx="10569311" cy="5971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ome Share Oregon: I Own This Home 30 sec. TV">
            <a:hlinkClick r:id="" action="ppaction://media"/>
            <a:extLst>
              <a:ext uri="{FF2B5EF4-FFF2-40B4-BE49-F238E27FC236}">
                <a16:creationId xmlns:a16="http://schemas.microsoft.com/office/drawing/2014/main" id="{695F62AF-CEAC-41DC-9F06-0B70D22F25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7577" y="390191"/>
            <a:ext cx="10756846" cy="607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3B861F-74A3-42C0-B905-796B5032EA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547" y="1840554"/>
            <a:ext cx="4129300" cy="3998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4EAE94-2B39-4E0B-9FC5-F55171AA24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8" y="5957286"/>
            <a:ext cx="1549152" cy="774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610783-9B35-411B-AFAC-1E54D1EF7360}"/>
              </a:ext>
            </a:extLst>
          </p:cNvPr>
          <p:cNvSpPr/>
          <p:nvPr/>
        </p:nvSpPr>
        <p:spPr>
          <a:xfrm>
            <a:off x="0" y="239698"/>
            <a:ext cx="12192000" cy="1251752"/>
          </a:xfrm>
          <a:prstGeom prst="rect">
            <a:avLst/>
          </a:prstGeom>
          <a:solidFill>
            <a:srgbClr val="37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AEDFD-47B8-4ABB-BAB5-9DA91E763AD8}"/>
              </a:ext>
            </a:extLst>
          </p:cNvPr>
          <p:cNvSpPr txBox="1"/>
          <p:nvPr/>
        </p:nvSpPr>
        <p:spPr>
          <a:xfrm>
            <a:off x="435005" y="488272"/>
            <a:ext cx="1095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Scale: </a:t>
            </a:r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</a:rPr>
              <a:t>Breakdown barriers Powered by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286F3-1B9F-4BC6-870E-47F3049B0528}"/>
              </a:ext>
            </a:extLst>
          </p:cNvPr>
          <p:cNvSpPr txBox="1"/>
          <p:nvPr/>
        </p:nvSpPr>
        <p:spPr>
          <a:xfrm>
            <a:off x="4918110" y="2477873"/>
            <a:ext cx="65962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Home Share Oregon combines proven technology with a traditional social services model to deliver housing across the spectrum and provide a housing solution that scales.</a:t>
            </a:r>
          </a:p>
          <a:p>
            <a:pPr marR="0" algn="l" rtl="0"/>
            <a:endParaRPr lang="en-US" sz="24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R="0" algn="l" rtl="0"/>
            <a:r>
              <a:rPr lang="en-US" sz="24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Home Share Oregon uses the </a:t>
            </a:r>
            <a:r>
              <a:rPr lang="en-US" sz="2400" b="1" i="0" u="none" strike="noStrike" baseline="30000" dirty="0" err="1">
                <a:solidFill>
                  <a:srgbClr val="3A4A49"/>
                </a:solidFill>
                <a:latin typeface="UTM Avo" panose="02040603050506020204" pitchFamily="18" charset="0"/>
              </a:rPr>
              <a:t>Silvernest</a:t>
            </a:r>
            <a:r>
              <a:rPr lang="en-US" sz="24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 platform to pair spare bedrooms with people who need them. </a:t>
            </a:r>
          </a:p>
          <a:p>
            <a:pPr marR="0" algn="l" rtl="0"/>
            <a:endParaRPr lang="en-US" sz="24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R="0" algn="l" rtl="0"/>
            <a:r>
              <a:rPr lang="en-US" sz="2400" b="0" i="0" u="none" strike="noStrike" baseline="30000" dirty="0" err="1">
                <a:solidFill>
                  <a:srgbClr val="3A4A49"/>
                </a:solidFill>
                <a:latin typeface="UTM Avo" panose="02040603050506020204" pitchFamily="18" charset="0"/>
              </a:rPr>
              <a:t>Silvernest</a:t>
            </a:r>
            <a:r>
              <a:rPr lang="en-US" sz="24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 empowers homeowners to generate rental income while generating affordable units for Oregonians.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2FE2B6-33F2-4AAD-BF75-5E4DA5DAF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1800"/>
            <a:ext cx="2645177" cy="26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5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EAE94-2B39-4E0B-9FC5-F55171AA2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8" y="5957286"/>
            <a:ext cx="1549152" cy="774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610783-9B35-411B-AFAC-1E54D1EF7360}"/>
              </a:ext>
            </a:extLst>
          </p:cNvPr>
          <p:cNvSpPr/>
          <p:nvPr/>
        </p:nvSpPr>
        <p:spPr>
          <a:xfrm>
            <a:off x="0" y="239698"/>
            <a:ext cx="12192000" cy="1251752"/>
          </a:xfrm>
          <a:prstGeom prst="rect">
            <a:avLst/>
          </a:prstGeom>
          <a:solidFill>
            <a:srgbClr val="3796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AEDFD-47B8-4ABB-BAB5-9DA91E763AD8}"/>
              </a:ext>
            </a:extLst>
          </p:cNvPr>
          <p:cNvSpPr txBox="1"/>
          <p:nvPr/>
        </p:nvSpPr>
        <p:spPr>
          <a:xfrm>
            <a:off x="435005" y="488272"/>
            <a:ext cx="8194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Breaking Down Barriers to Entry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CB5630-E680-42F7-9E67-9E1AD86830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94" y="1793660"/>
            <a:ext cx="4057095" cy="4057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4286F3-1B9F-4BC6-870E-47F3049B0528}"/>
              </a:ext>
            </a:extLst>
          </p:cNvPr>
          <p:cNvSpPr txBox="1"/>
          <p:nvPr/>
        </p:nvSpPr>
        <p:spPr>
          <a:xfrm>
            <a:off x="4900236" y="1793660"/>
            <a:ext cx="6143348" cy="349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Background checks</a:t>
            </a:r>
            <a:endParaRPr lang="en-US" sz="28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L="457200" marR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Renter and Homeowner insurance</a:t>
            </a:r>
            <a:endParaRPr lang="en-US" sz="2800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  <a:p>
            <a:pPr marL="457200" marR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Compatibility matching for placements</a:t>
            </a:r>
          </a:p>
          <a:p>
            <a:pPr marL="457200" marR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P</a:t>
            </a:r>
            <a:r>
              <a:rPr lang="en-US" sz="28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roperty management tools</a:t>
            </a:r>
          </a:p>
          <a:p>
            <a:pPr marL="457200" marR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Re</a:t>
            </a:r>
            <a:r>
              <a:rPr lang="en-US" sz="2800" b="0" i="0" u="none" strike="noStrike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ntal agreements</a:t>
            </a:r>
          </a:p>
          <a:p>
            <a:pPr marL="457200" marR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Payment gateway</a:t>
            </a:r>
          </a:p>
          <a:p>
            <a:pPr marL="457200" marR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aseline="30000" dirty="0">
                <a:solidFill>
                  <a:srgbClr val="3A4A49"/>
                </a:solidFill>
                <a:latin typeface="UTM Avo" panose="02040603050506020204" pitchFamily="18" charset="0"/>
              </a:rPr>
              <a:t>Client services</a:t>
            </a:r>
          </a:p>
          <a:p>
            <a:pPr marL="457200" marR="0" indent="-457200" algn="l" rtl="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800" b="0" i="0" u="none" strike="noStrike" baseline="30000" dirty="0">
              <a:solidFill>
                <a:srgbClr val="3A4A4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36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571</Words>
  <Application>Microsoft Office PowerPoint</Application>
  <PresentationFormat>Widescreen</PresentationFormat>
  <Paragraphs>69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 Pressler</dc:creator>
  <cp:lastModifiedBy>Sarah Absher</cp:lastModifiedBy>
  <cp:revision>143</cp:revision>
  <cp:lastPrinted>2021-07-22T21:24:28Z</cp:lastPrinted>
  <dcterms:created xsi:type="dcterms:W3CDTF">2020-12-10T16:35:03Z</dcterms:created>
  <dcterms:modified xsi:type="dcterms:W3CDTF">2021-08-05T17:46:16Z</dcterms:modified>
</cp:coreProperties>
</file>