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61" r:id="rId3"/>
    <p:sldId id="263" r:id="rId4"/>
    <p:sldId id="264" r:id="rId5"/>
    <p:sldId id="265" r:id="rId6"/>
    <p:sldId id="262" r:id="rId7"/>
    <p:sldId id="26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14A4CE8-F63B-3F61-6E81-E562AB9033AF}" name="DZIADUL Aurora * DLCD" initials="DA*D" userId="DZIADUL Aurora * DLCD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12744-58C3-4A66-B682-42BD6E240B86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3B0E1-EF45-48AD-B285-A7BD93D8A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362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9466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dia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6007" y="151908"/>
            <a:ext cx="11859986" cy="1187035"/>
          </a:xfrm>
          <a:prstGeom prst="rect">
            <a:avLst/>
          </a:prstGeom>
          <a:solidFill>
            <a:srgbClr val="F7C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66007" y="274371"/>
            <a:ext cx="11859985" cy="94210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Title/Topic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528" y="1534886"/>
            <a:ext cx="3551464" cy="5104038"/>
          </a:xfrm>
          <a:prstGeom prst="rect">
            <a:avLst/>
          </a:prstGeom>
        </p:spPr>
      </p:pic>
      <p:sp>
        <p:nvSpPr>
          <p:cNvPr id="8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8641216" y="1714499"/>
            <a:ext cx="3218089" cy="9552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Subtitle: 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ducimus</a:t>
            </a:r>
            <a:r>
              <a:rPr lang="en-US" dirty="0"/>
              <a:t> qui </a:t>
            </a:r>
            <a:r>
              <a:rPr lang="en-US" dirty="0" err="1"/>
              <a:t>blanditiis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8641216" y="2849332"/>
            <a:ext cx="3218089" cy="3657603"/>
          </a:xfrm>
          <a:prstGeom prst="rect">
            <a:avLst/>
          </a:prstGeom>
        </p:spPr>
        <p:txBody>
          <a:bodyPr/>
          <a:lstStyle>
            <a:lvl1pPr marL="225425" marR="0" indent="-2254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8975" indent="-231775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9825" indent="-2254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 sz="1400">
                <a:solidFill>
                  <a:srgbClr val="002F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rgbClr val="002F8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66007" y="1461406"/>
            <a:ext cx="8141834" cy="5177518"/>
          </a:xfrm>
          <a:prstGeom prst="rect">
            <a:avLst/>
          </a:prstGeom>
        </p:spPr>
        <p:txBody>
          <a:bodyPr/>
          <a:lstStyle>
            <a:lvl1pPr>
              <a:buClr>
                <a:srgbClr val="002F87"/>
              </a:buClr>
              <a:defRPr>
                <a:solidFill>
                  <a:schemeClr val="tx1"/>
                </a:solidFill>
              </a:defRPr>
            </a:lvl1pPr>
            <a:lvl2pPr>
              <a:buClr>
                <a:srgbClr val="002F87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002F87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002F87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002F87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638924"/>
            <a:ext cx="4114800" cy="2529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US"/>
              <a:t>April 25, 2024 | Land Conservation and Development Commission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48800" y="6638924"/>
            <a:ext cx="2743200" cy="2529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3B2080E-49FF-49F5-9D60-DF4278245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492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Media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6007" y="151908"/>
            <a:ext cx="11859986" cy="1187035"/>
          </a:xfrm>
          <a:prstGeom prst="rect">
            <a:avLst/>
          </a:prstGeom>
          <a:solidFill>
            <a:srgbClr val="1F3D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66007" y="274371"/>
            <a:ext cx="11859985" cy="94210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Title/Topic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528" y="1534886"/>
            <a:ext cx="3551464" cy="5104038"/>
          </a:xfrm>
          <a:prstGeom prst="rect">
            <a:avLst/>
          </a:prstGeom>
        </p:spPr>
      </p:pic>
      <p:sp>
        <p:nvSpPr>
          <p:cNvPr id="8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8641216" y="1714499"/>
            <a:ext cx="3218089" cy="9552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Subtitle: 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ducimus</a:t>
            </a:r>
            <a:r>
              <a:rPr lang="en-US" dirty="0"/>
              <a:t> qui </a:t>
            </a:r>
            <a:r>
              <a:rPr lang="en-US" dirty="0" err="1"/>
              <a:t>blanditiis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8641216" y="2849332"/>
            <a:ext cx="3218089" cy="3657603"/>
          </a:xfrm>
          <a:prstGeom prst="rect">
            <a:avLst/>
          </a:prstGeom>
        </p:spPr>
        <p:txBody>
          <a:bodyPr/>
          <a:lstStyle>
            <a:lvl1pPr marL="225425" marR="0" indent="-2254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8975" indent="-231775">
              <a:buFont typeface="Arial" panose="020B0604020202020204" pitchFamily="34" charset="0"/>
              <a:buChar char="•"/>
              <a:defRPr sz="1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9825" indent="-225425">
              <a:defRPr sz="1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 sz="1400">
                <a:solidFill>
                  <a:srgbClr val="002F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rgbClr val="002F8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66007" y="1461406"/>
            <a:ext cx="8141834" cy="5177518"/>
          </a:xfrm>
          <a:prstGeom prst="rect">
            <a:avLst/>
          </a:prstGeom>
        </p:spPr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638924"/>
            <a:ext cx="4114800" cy="2529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US"/>
              <a:t>April 25, 2024 | Land Conservation and Development Commission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48800" y="6638924"/>
            <a:ext cx="2743200" cy="2529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3B2080E-49FF-49F5-9D60-DF4278245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85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76"/>
          <a:stretch/>
        </p:blipFill>
        <p:spPr>
          <a:xfrm>
            <a:off x="235424" y="261256"/>
            <a:ext cx="11721152" cy="1665515"/>
          </a:xfrm>
          <a:prstGeom prst="rect">
            <a:avLst/>
          </a:prstGeom>
        </p:spPr>
      </p:pic>
      <p:sp>
        <p:nvSpPr>
          <p:cNvPr id="11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77611" y="443592"/>
            <a:ext cx="3082018" cy="13008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title/topic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766477" y="441482"/>
            <a:ext cx="7859465" cy="1305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dignissimos</a:t>
            </a:r>
            <a:r>
              <a:rPr lang="en-US" dirty="0"/>
              <a:t> </a:t>
            </a:r>
            <a:r>
              <a:rPr lang="en-US" dirty="0" err="1"/>
              <a:t>ducimus</a:t>
            </a:r>
            <a:r>
              <a:rPr lang="en-US" dirty="0"/>
              <a:t> qui </a:t>
            </a:r>
            <a:r>
              <a:rPr lang="en-US" dirty="0" err="1"/>
              <a:t>blanditiis</a:t>
            </a:r>
            <a:r>
              <a:rPr lang="en-US" dirty="0"/>
              <a:t> </a:t>
            </a:r>
            <a:r>
              <a:rPr lang="en-US" dirty="0" err="1"/>
              <a:t>praesentium</a:t>
            </a:r>
            <a:r>
              <a:rPr lang="en-US" dirty="0"/>
              <a:t> </a:t>
            </a:r>
            <a:r>
              <a:rPr lang="en-US" dirty="0" err="1"/>
              <a:t>voluptatum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235424" y="2109107"/>
            <a:ext cx="3222625" cy="4552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 1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3679392" y="2109107"/>
            <a:ext cx="4833216" cy="2152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/>
              <a:t>Picture 2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8733951" y="2109107"/>
            <a:ext cx="3222625" cy="4552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 4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3679392" y="4509407"/>
            <a:ext cx="4833216" cy="2152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 3</a:t>
            </a:r>
          </a:p>
        </p:txBody>
      </p:sp>
      <p:sp>
        <p:nvSpPr>
          <p:cNvPr id="1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638924"/>
            <a:ext cx="4114800" cy="2529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US"/>
              <a:t>April 25, 2024 | Land Conservation and Development Commission</a:t>
            </a:r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48800" y="6638924"/>
            <a:ext cx="2743200" cy="2529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3B2080E-49FF-49F5-9D60-DF4278245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331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s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24" y="216761"/>
            <a:ext cx="11855152" cy="6450739"/>
          </a:xfrm>
          <a:prstGeom prst="rect">
            <a:avLst/>
          </a:prstGeom>
        </p:spPr>
      </p:pic>
      <p:sp>
        <p:nvSpPr>
          <p:cNvPr id="19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168424" y="333375"/>
            <a:ext cx="11855152" cy="7429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000" b="1" baseline="0">
                <a:solidFill>
                  <a:srgbClr val="9191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Title/topic</a:t>
            </a:r>
          </a:p>
        </p:txBody>
      </p:sp>
      <p:sp>
        <p:nvSpPr>
          <p:cNvPr id="23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542731" y="2200274"/>
            <a:ext cx="1609725" cy="160934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/>
              <a:t>Pic 1</a:t>
            </a:r>
          </a:p>
        </p:txBody>
      </p:sp>
      <p:sp>
        <p:nvSpPr>
          <p:cNvPr id="29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2913153" y="2200274"/>
            <a:ext cx="1609725" cy="160934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 2</a:t>
            </a:r>
          </a:p>
        </p:txBody>
      </p:sp>
      <p:sp>
        <p:nvSpPr>
          <p:cNvPr id="30" name="Picture Placeholder 10"/>
          <p:cNvSpPr>
            <a:spLocks noGrp="1"/>
          </p:cNvSpPr>
          <p:nvPr>
            <p:ph type="pic" sz="quarter" idx="19" hasCustomPrompt="1"/>
          </p:nvPr>
        </p:nvSpPr>
        <p:spPr>
          <a:xfrm>
            <a:off x="5283575" y="2200274"/>
            <a:ext cx="1609725" cy="160934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 3</a:t>
            </a:r>
          </a:p>
        </p:txBody>
      </p:sp>
      <p:sp>
        <p:nvSpPr>
          <p:cNvPr id="31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7653997" y="2200274"/>
            <a:ext cx="1609725" cy="160934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 4</a:t>
            </a:r>
          </a:p>
        </p:txBody>
      </p:sp>
      <p:sp>
        <p:nvSpPr>
          <p:cNvPr id="32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10024420" y="2200274"/>
            <a:ext cx="1609725" cy="160934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 5</a:t>
            </a:r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22"/>
          </p:nvPr>
        </p:nvSpPr>
        <p:spPr>
          <a:xfrm>
            <a:off x="423862" y="4265362"/>
            <a:ext cx="1828800" cy="21141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4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166687" y="1090802"/>
            <a:ext cx="11858627" cy="609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rgbClr val="9191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2800" b="1">
                <a:solidFill>
                  <a:srgbClr val="B1B2B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2800" b="1">
                <a:solidFill>
                  <a:srgbClr val="B1B2B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2800" b="1">
                <a:solidFill>
                  <a:srgbClr val="B1B2B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2800" b="1">
                <a:solidFill>
                  <a:srgbClr val="B1B2B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55" name="Text Placeholder 38"/>
          <p:cNvSpPr>
            <a:spLocks noGrp="1"/>
          </p:cNvSpPr>
          <p:nvPr>
            <p:ph type="body" sz="quarter" idx="31"/>
          </p:nvPr>
        </p:nvSpPr>
        <p:spPr>
          <a:xfrm>
            <a:off x="2794644" y="4265362"/>
            <a:ext cx="1828800" cy="211378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6" name="Text Placeholder 38"/>
          <p:cNvSpPr>
            <a:spLocks noGrp="1"/>
          </p:cNvSpPr>
          <p:nvPr>
            <p:ph type="body" sz="quarter" idx="32"/>
          </p:nvPr>
        </p:nvSpPr>
        <p:spPr>
          <a:xfrm>
            <a:off x="9906989" y="4265362"/>
            <a:ext cx="1828800" cy="21141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7" name="Text Placeholder 38"/>
          <p:cNvSpPr>
            <a:spLocks noGrp="1"/>
          </p:cNvSpPr>
          <p:nvPr>
            <p:ph type="body" sz="quarter" idx="33"/>
          </p:nvPr>
        </p:nvSpPr>
        <p:spPr>
          <a:xfrm>
            <a:off x="7536208" y="4265362"/>
            <a:ext cx="1828800" cy="21141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8" name="Text Placeholder 38"/>
          <p:cNvSpPr>
            <a:spLocks noGrp="1"/>
          </p:cNvSpPr>
          <p:nvPr>
            <p:ph type="body" sz="quarter" idx="34"/>
          </p:nvPr>
        </p:nvSpPr>
        <p:spPr>
          <a:xfrm>
            <a:off x="5165426" y="4265362"/>
            <a:ext cx="1828800" cy="21141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424971" y="3827600"/>
            <a:ext cx="1826583" cy="419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794048" y="3827600"/>
            <a:ext cx="1826583" cy="419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37" hasCustomPrompt="1"/>
          </p:nvPr>
        </p:nvSpPr>
        <p:spPr>
          <a:xfrm>
            <a:off x="5163125" y="3827600"/>
            <a:ext cx="1826583" cy="419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38" hasCustomPrompt="1"/>
          </p:nvPr>
        </p:nvSpPr>
        <p:spPr>
          <a:xfrm>
            <a:off x="7532202" y="3827600"/>
            <a:ext cx="1826583" cy="419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39" hasCustomPrompt="1"/>
          </p:nvPr>
        </p:nvSpPr>
        <p:spPr>
          <a:xfrm>
            <a:off x="9901280" y="3827600"/>
            <a:ext cx="1826583" cy="419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651803"/>
            <a:ext cx="4114800" cy="2529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US"/>
              <a:t>April 25, 2024 | Land Conservation and Development Commission</a:t>
            </a:r>
          </a:p>
        </p:txBody>
      </p:sp>
      <p:sp>
        <p:nvSpPr>
          <p:cNvPr id="2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48800" y="6651803"/>
            <a:ext cx="2743200" cy="2529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3B2080E-49FF-49F5-9D60-DF4278245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704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ward Char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1" y="219076"/>
            <a:ext cx="12207663" cy="6634446"/>
          </a:xfrm>
          <a:prstGeom prst="rect">
            <a:avLst/>
          </a:prstGeom>
        </p:spPr>
      </p:pic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-7831" y="506247"/>
            <a:ext cx="12207662" cy="800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title/topic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5275" y="3788838"/>
            <a:ext cx="3295649" cy="1326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dignissimos</a:t>
            </a:r>
            <a:r>
              <a:rPr lang="en-US" dirty="0"/>
              <a:t> </a:t>
            </a:r>
            <a:r>
              <a:rPr lang="en-US" dirty="0" err="1"/>
              <a:t>ducimus</a:t>
            </a:r>
            <a:r>
              <a:rPr lang="en-US" dirty="0"/>
              <a:t> qui </a:t>
            </a:r>
            <a:r>
              <a:rPr lang="en-US" dirty="0" err="1"/>
              <a:t>blanditiis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3788838"/>
            <a:ext cx="2981325" cy="1326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dignissimos</a:t>
            </a:r>
            <a:r>
              <a:rPr lang="en-US" dirty="0"/>
              <a:t> </a:t>
            </a:r>
            <a:r>
              <a:rPr lang="en-US" dirty="0" err="1"/>
              <a:t>ducimus</a:t>
            </a:r>
            <a:r>
              <a:rPr lang="en-US" dirty="0"/>
              <a:t> qui </a:t>
            </a:r>
            <a:r>
              <a:rPr lang="en-US" dirty="0" err="1"/>
              <a:t>blanditiis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7872412" y="2393617"/>
            <a:ext cx="4157663" cy="64274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dignissimos</a:t>
            </a:r>
            <a:r>
              <a:rPr lang="en-US" dirty="0"/>
              <a:t> </a:t>
            </a:r>
            <a:r>
              <a:rPr lang="en-US" dirty="0" err="1"/>
              <a:t>ducimus</a:t>
            </a:r>
            <a:r>
              <a:rPr lang="en-US" dirty="0"/>
              <a:t> qui </a:t>
            </a:r>
            <a:r>
              <a:rPr lang="en-US" dirty="0" err="1"/>
              <a:t>blanditiis</a:t>
            </a:r>
            <a:r>
              <a:rPr lang="en-US" dirty="0"/>
              <a:t> </a:t>
            </a:r>
            <a:r>
              <a:rPr lang="en-US" dirty="0" err="1"/>
              <a:t>ducimus</a:t>
            </a:r>
            <a:r>
              <a:rPr lang="en-US" dirty="0"/>
              <a:t> qui </a:t>
            </a:r>
            <a:r>
              <a:rPr lang="en-US" dirty="0" err="1"/>
              <a:t>blanditiis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8198643" y="3536299"/>
            <a:ext cx="3831432" cy="64274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dignissimos</a:t>
            </a:r>
            <a:r>
              <a:rPr lang="en-US" dirty="0"/>
              <a:t> </a:t>
            </a:r>
            <a:r>
              <a:rPr lang="en-US" dirty="0" err="1"/>
              <a:t>ducimus</a:t>
            </a:r>
            <a:r>
              <a:rPr lang="en-US" dirty="0"/>
              <a:t> qui </a:t>
            </a:r>
            <a:r>
              <a:rPr lang="en-US" dirty="0" err="1"/>
              <a:t>blanditiis</a:t>
            </a:r>
            <a:r>
              <a:rPr lang="en-US" dirty="0"/>
              <a:t> </a:t>
            </a:r>
            <a:r>
              <a:rPr lang="en-US" dirty="0" err="1"/>
              <a:t>ducimus</a:t>
            </a:r>
            <a:r>
              <a:rPr lang="en-US" dirty="0"/>
              <a:t> qui </a:t>
            </a:r>
            <a:r>
              <a:rPr lang="en-US" dirty="0" err="1"/>
              <a:t>blanditiis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7872412" y="5821663"/>
            <a:ext cx="4157663" cy="64274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dignissimos</a:t>
            </a:r>
            <a:r>
              <a:rPr lang="en-US" dirty="0"/>
              <a:t> </a:t>
            </a:r>
            <a:r>
              <a:rPr lang="en-US" dirty="0" err="1"/>
              <a:t>ducimus</a:t>
            </a:r>
            <a:r>
              <a:rPr lang="en-US" dirty="0"/>
              <a:t> qui </a:t>
            </a:r>
            <a:r>
              <a:rPr lang="en-US" dirty="0" err="1"/>
              <a:t>blanditiis</a:t>
            </a:r>
            <a:r>
              <a:rPr lang="en-US" dirty="0"/>
              <a:t> </a:t>
            </a:r>
            <a:r>
              <a:rPr lang="en-US" dirty="0" err="1"/>
              <a:t>ducimus</a:t>
            </a:r>
            <a:r>
              <a:rPr lang="en-US" dirty="0"/>
              <a:t> qui </a:t>
            </a:r>
            <a:r>
              <a:rPr lang="en-US" dirty="0" err="1"/>
              <a:t>blanditiis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8198643" y="4678981"/>
            <a:ext cx="3831432" cy="64274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dignissimos</a:t>
            </a:r>
            <a:r>
              <a:rPr lang="en-US" dirty="0"/>
              <a:t> </a:t>
            </a:r>
            <a:r>
              <a:rPr lang="en-US" dirty="0" err="1"/>
              <a:t>ducimus</a:t>
            </a:r>
            <a:r>
              <a:rPr lang="en-US" dirty="0"/>
              <a:t> qui </a:t>
            </a:r>
            <a:r>
              <a:rPr lang="en-US" dirty="0" err="1"/>
              <a:t>blanditiis</a:t>
            </a:r>
            <a:r>
              <a:rPr lang="en-US" dirty="0"/>
              <a:t> </a:t>
            </a:r>
            <a:r>
              <a:rPr lang="en-US" dirty="0" err="1"/>
              <a:t>ducimus</a:t>
            </a:r>
            <a:r>
              <a:rPr lang="en-US" dirty="0"/>
              <a:t> qui </a:t>
            </a:r>
            <a:r>
              <a:rPr lang="en-US" dirty="0" err="1"/>
              <a:t>blanditiis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1316816"/>
            <a:ext cx="12191999" cy="733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2800" b="1">
                <a:solidFill>
                  <a:srgbClr val="B1B2B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2800" b="1">
                <a:solidFill>
                  <a:srgbClr val="B1B2B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2800" b="1">
                <a:solidFill>
                  <a:srgbClr val="B1B2B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2800" b="1">
                <a:solidFill>
                  <a:srgbClr val="B1B2B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664682"/>
            <a:ext cx="4114800" cy="2529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US"/>
              <a:t>April 25, 2024 | Land Conservation and Development Commission</a:t>
            </a: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48800" y="6664682"/>
            <a:ext cx="2743200" cy="2529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3B2080E-49FF-49F5-9D60-DF4278245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021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69" y="4191000"/>
            <a:ext cx="11715862" cy="2499838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238069" y="180975"/>
            <a:ext cx="11715862" cy="3800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/>
              <a:t>Picture 1 or Blank</a:t>
            </a:r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38070" y="4907519"/>
            <a:ext cx="11715861" cy="10668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0" b="1" baseline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698303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1"/>
          <a:stretch/>
        </p:blipFill>
        <p:spPr>
          <a:xfrm>
            <a:off x="218261" y="4184237"/>
            <a:ext cx="11755479" cy="2462310"/>
          </a:xfrm>
          <a:prstGeom prst="rect">
            <a:avLst/>
          </a:prstGeom>
        </p:spPr>
      </p:pic>
      <p:sp>
        <p:nvSpPr>
          <p:cNvPr id="9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913428" y="4447924"/>
            <a:ext cx="6740439" cy="19349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8738896" y="4738189"/>
            <a:ext cx="3040408" cy="1354405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24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1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Subtitle 2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Subtitle 3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238069" y="180975"/>
            <a:ext cx="11715862" cy="3800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/>
              <a:t>Picture 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5704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" t="325" r="468" b="715"/>
          <a:stretch/>
        </p:blipFill>
        <p:spPr>
          <a:xfrm>
            <a:off x="217714" y="228600"/>
            <a:ext cx="11756573" cy="6400800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0" hasCustomPrompt="1"/>
          </p:nvPr>
        </p:nvSpPr>
        <p:spPr>
          <a:xfrm>
            <a:off x="5057775" y="228600"/>
            <a:ext cx="3990976" cy="20240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/>
              <a:t>Picture 1</a:t>
            </a:r>
          </a:p>
          <a:p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9209314" y="228600"/>
            <a:ext cx="2764973" cy="48740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 2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5241472" y="5423100"/>
            <a:ext cx="4638675" cy="4857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 OF PRESENTATION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5241472" y="5985075"/>
            <a:ext cx="4638675" cy="5143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Names of presenters</a:t>
            </a:r>
          </a:p>
          <a:p>
            <a:pPr lvl="0"/>
            <a:r>
              <a:rPr lang="en-US" dirty="0"/>
              <a:t>Names of presenters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5057775" y="3058886"/>
            <a:ext cx="3990976" cy="14035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8599047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 hasCustomPrompt="1"/>
          </p:nvPr>
        </p:nvSpPr>
        <p:spPr>
          <a:xfrm>
            <a:off x="5052899" y="184140"/>
            <a:ext cx="2592161" cy="20888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/>
              <a:t>Picture 1</a:t>
            </a:r>
          </a:p>
          <a:p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7823659" y="2446625"/>
            <a:ext cx="4195633" cy="25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 3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82880" y="182880"/>
            <a:ext cx="11836412" cy="6495341"/>
            <a:chOff x="159182" y="199372"/>
            <a:chExt cx="11836412" cy="6495341"/>
          </a:xfrm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019"/>
            <a:stretch/>
          </p:blipFill>
          <p:spPr>
            <a:xfrm>
              <a:off x="159182" y="199372"/>
              <a:ext cx="4698571" cy="649534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169"/>
            <a:stretch/>
          </p:blipFill>
          <p:spPr>
            <a:xfrm>
              <a:off x="5029201" y="5214032"/>
              <a:ext cx="6966393" cy="148068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" t="614" r="60130" b="78175"/>
            <a:stretch/>
          </p:blipFill>
          <p:spPr>
            <a:xfrm>
              <a:off x="5029201" y="2463117"/>
              <a:ext cx="2592161" cy="257598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6376" y="2672443"/>
              <a:ext cx="2010086" cy="2157328"/>
            </a:xfrm>
            <a:prstGeom prst="rect">
              <a:avLst/>
            </a:prstGeom>
          </p:spPr>
        </p:pic>
      </p:grpSp>
      <p:sp>
        <p:nvSpPr>
          <p:cNvPr id="13" name="Picture Placeholder 15"/>
          <p:cNvSpPr>
            <a:spLocks noGrp="1"/>
          </p:cNvSpPr>
          <p:nvPr>
            <p:ph type="pic" sz="quarter" idx="14" hasCustomPrompt="1"/>
          </p:nvPr>
        </p:nvSpPr>
        <p:spPr>
          <a:xfrm>
            <a:off x="7823659" y="179148"/>
            <a:ext cx="4195633" cy="20936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 2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192711" y="1243777"/>
            <a:ext cx="4681589" cy="40739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6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 -</a:t>
            </a:r>
            <a:r>
              <a:rPr lang="en-US" dirty="0" err="1"/>
              <a:t>ation</a:t>
            </a:r>
            <a:r>
              <a:rPr lang="en-US" dirty="0"/>
              <a:t>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286376" y="5411559"/>
            <a:ext cx="4638675" cy="4857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 OF PRESENTATION</a:t>
            </a:r>
          </a:p>
        </p:txBody>
      </p:sp>
      <p:sp>
        <p:nvSpPr>
          <p:cNvPr id="19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5286376" y="5973534"/>
            <a:ext cx="4638675" cy="5143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Names of presenters</a:t>
            </a:r>
          </a:p>
          <a:p>
            <a:pPr lvl="0"/>
            <a:r>
              <a:rPr lang="en-US" dirty="0"/>
              <a:t>Names of presenters</a:t>
            </a:r>
          </a:p>
        </p:txBody>
      </p:sp>
    </p:spTree>
    <p:extLst>
      <p:ext uri="{BB962C8B-B14F-4D97-AF65-F5344CB8AC3E}">
        <p14:creationId xmlns:p14="http://schemas.microsoft.com/office/powerpoint/2010/main" val="1805364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29"/>
          <a:stretch/>
        </p:blipFill>
        <p:spPr>
          <a:xfrm>
            <a:off x="5029200" y="5214032"/>
            <a:ext cx="6966393" cy="1480681"/>
          </a:xfrm>
          <a:prstGeom prst="rect">
            <a:avLst/>
          </a:prstGeom>
        </p:spPr>
      </p:pic>
      <p:sp>
        <p:nvSpPr>
          <p:cNvPr id="20" name="Picture Placeholder 13"/>
          <p:cNvSpPr>
            <a:spLocks noGrp="1"/>
          </p:cNvSpPr>
          <p:nvPr>
            <p:ph type="pic" sz="quarter" idx="10" hasCustomPrompt="1"/>
          </p:nvPr>
        </p:nvSpPr>
        <p:spPr>
          <a:xfrm>
            <a:off x="187754" y="199372"/>
            <a:ext cx="3143275" cy="21255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/>
              <a:t>Picture 1</a:t>
            </a:r>
          </a:p>
          <a:p>
            <a:endParaRPr lang="en-US" dirty="0"/>
          </a:p>
        </p:txBody>
      </p:sp>
      <p:sp>
        <p:nvSpPr>
          <p:cNvPr id="21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6975249" y="2481482"/>
            <a:ext cx="5020344" cy="2575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 3</a:t>
            </a:r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5314950" y="5924550"/>
            <a:ext cx="4638675" cy="5143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Names of presenters</a:t>
            </a:r>
          </a:p>
          <a:p>
            <a:pPr lvl="0"/>
            <a:r>
              <a:rPr lang="en-US" dirty="0"/>
              <a:t>Names of presenters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19"/>
          <a:stretch/>
        </p:blipFill>
        <p:spPr>
          <a:xfrm>
            <a:off x="187754" y="5214032"/>
            <a:ext cx="4698571" cy="148068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" t="614" r="60130" b="78175"/>
          <a:stretch/>
        </p:blipFill>
        <p:spPr>
          <a:xfrm>
            <a:off x="176725" y="2481485"/>
            <a:ext cx="6615961" cy="2575980"/>
          </a:xfrm>
          <a:prstGeom prst="rect">
            <a:avLst/>
          </a:prstGeom>
        </p:spPr>
      </p:pic>
      <p:sp>
        <p:nvSpPr>
          <p:cNvPr id="25" name="Picture Placeholder 15"/>
          <p:cNvSpPr>
            <a:spLocks noGrp="1"/>
          </p:cNvSpPr>
          <p:nvPr>
            <p:ph type="pic" sz="quarter" idx="14" hasCustomPrompt="1"/>
          </p:nvPr>
        </p:nvSpPr>
        <p:spPr>
          <a:xfrm>
            <a:off x="6975249" y="199370"/>
            <a:ext cx="5020344" cy="21255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 2</a:t>
            </a:r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187754" y="5642883"/>
            <a:ext cx="4698570" cy="6229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286376" y="5411559"/>
            <a:ext cx="4638675" cy="4857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 OF PRESENTATION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2" y="2670669"/>
            <a:ext cx="5934468" cy="2197612"/>
          </a:xfrm>
          <a:prstGeom prst="rect">
            <a:avLst/>
          </a:prstGeom>
        </p:spPr>
      </p:pic>
      <p:sp>
        <p:nvSpPr>
          <p:cNvPr id="29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3485019" y="199372"/>
            <a:ext cx="3307667" cy="21255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 2</a:t>
            </a:r>
          </a:p>
        </p:txBody>
      </p:sp>
    </p:spTree>
    <p:extLst>
      <p:ext uri="{BB962C8B-B14F-4D97-AF65-F5344CB8AC3E}">
        <p14:creationId xmlns:p14="http://schemas.microsoft.com/office/powerpoint/2010/main" val="633843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Slide 2">
    <p:bg>
      <p:bgPr>
        <a:solidFill>
          <a:srgbClr val="1F3D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68556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76" y="237216"/>
            <a:ext cx="11693648" cy="6383569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249175" y="244475"/>
            <a:ext cx="3236851" cy="2003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 1	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3676260" y="244475"/>
            <a:ext cx="3400815" cy="2003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 2</a:t>
            </a:r>
          </a:p>
          <a:p>
            <a:endParaRPr lang="en-US" dirty="0"/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5457825"/>
            <a:ext cx="4638675" cy="4857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 OF PRESENTATION</a:t>
            </a:r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342900" y="6019800"/>
            <a:ext cx="4638675" cy="5143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Names of presenters</a:t>
            </a:r>
          </a:p>
          <a:p>
            <a:pPr lvl="0"/>
            <a:r>
              <a:rPr lang="en-US" dirty="0"/>
              <a:t>Names of presenters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7259215" y="2809875"/>
            <a:ext cx="4683609" cy="21621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7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PARTING WORDS</a:t>
            </a:r>
          </a:p>
        </p:txBody>
      </p:sp>
    </p:spTree>
    <p:extLst>
      <p:ext uri="{BB962C8B-B14F-4D97-AF65-F5344CB8AC3E}">
        <p14:creationId xmlns:p14="http://schemas.microsoft.com/office/powerpoint/2010/main" val="3245436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BAF68-87AC-75EF-B7D5-0720094EA0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64CBA9-4294-98A8-09A7-22F4F426BE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10008-CD73-2DF4-08FB-16A5A9639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BD73DB-B43C-B75B-DDBA-CD726496C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April 25, 2024 | Land Conservation and Development Commission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ECF20-7F85-707D-1C3D-45A7BC512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2080E-49FF-49F5-9D60-DF4278245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133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816"/>
            <a:ext cx="5562190" cy="6304368"/>
          </a:xfrm>
          <a:prstGeom prst="rect">
            <a:avLst/>
          </a:prstGeom>
        </p:spPr>
      </p:pic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72840" y="2498725"/>
            <a:ext cx="4816511" cy="14246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title/topic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04620" y="4124325"/>
            <a:ext cx="4552950" cy="16192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dignissimos</a:t>
            </a:r>
            <a:r>
              <a:rPr lang="en-US" dirty="0"/>
              <a:t> </a:t>
            </a:r>
            <a:r>
              <a:rPr lang="en-US" dirty="0" err="1"/>
              <a:t>ducimus</a:t>
            </a:r>
            <a:r>
              <a:rPr lang="en-US" dirty="0"/>
              <a:t> qui </a:t>
            </a:r>
            <a:r>
              <a:rPr lang="en-US" dirty="0" err="1"/>
              <a:t>blanditiis</a:t>
            </a:r>
            <a:r>
              <a:rPr lang="en-US" dirty="0"/>
              <a:t> </a:t>
            </a:r>
            <a:r>
              <a:rPr lang="en-US" dirty="0" err="1"/>
              <a:t>praesentium</a:t>
            </a:r>
            <a:r>
              <a:rPr lang="en-US" dirty="0"/>
              <a:t> </a:t>
            </a:r>
            <a:r>
              <a:rPr lang="en-US" dirty="0" err="1"/>
              <a:t>voluptatum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6066810" y="547897"/>
            <a:ext cx="5634552" cy="5762205"/>
          </a:xfrm>
          <a:prstGeom prst="rect">
            <a:avLst/>
          </a:prstGeom>
        </p:spPr>
        <p:txBody>
          <a:bodyPr/>
          <a:lstStyle>
            <a:lvl1pPr>
              <a:buClr>
                <a:srgbClr val="01B188"/>
              </a:buCl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rgbClr val="91919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638924"/>
            <a:ext cx="4114800" cy="2529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US"/>
              <a:t>April 25, 2024 | Land Conservation and Development Commission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48800" y="6638924"/>
            <a:ext cx="2743200" cy="2529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3B2080E-49FF-49F5-9D60-DF4278245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535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36" y="274320"/>
            <a:ext cx="5567083" cy="6309360"/>
          </a:xfrm>
          <a:prstGeom prst="rect">
            <a:avLst/>
          </a:prstGeom>
        </p:spPr>
      </p:pic>
      <p:sp>
        <p:nvSpPr>
          <p:cNvPr id="11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600075" y="2324100"/>
            <a:ext cx="4552950" cy="121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title/topic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6218825" y="647828"/>
            <a:ext cx="5591175" cy="6761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Subtitle: 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ducimus</a:t>
            </a:r>
            <a:r>
              <a:rPr lang="en-US" dirty="0"/>
              <a:t> qui </a:t>
            </a:r>
            <a:r>
              <a:rPr lang="en-US" dirty="0" err="1"/>
              <a:t>blanditiis</a:t>
            </a:r>
            <a:endParaRPr lang="en-US" dirty="0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6218825" y="3466962"/>
            <a:ext cx="5591175" cy="6761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Subtitle: 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ducimus</a:t>
            </a:r>
            <a:r>
              <a:rPr lang="en-US" dirty="0"/>
              <a:t> qui </a:t>
            </a:r>
            <a:r>
              <a:rPr lang="en-US" dirty="0" err="1"/>
              <a:t>blanditiis</a:t>
            </a:r>
            <a:endParaRPr lang="en-US" dirty="0"/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00075" y="3686037"/>
            <a:ext cx="4552950" cy="16192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dignissimos</a:t>
            </a:r>
            <a:r>
              <a:rPr lang="en-US" dirty="0"/>
              <a:t> </a:t>
            </a:r>
            <a:r>
              <a:rPr lang="en-US" dirty="0" err="1"/>
              <a:t>ducimus</a:t>
            </a:r>
            <a:r>
              <a:rPr lang="en-US" dirty="0"/>
              <a:t> qui </a:t>
            </a:r>
            <a:r>
              <a:rPr lang="en-US" dirty="0" err="1"/>
              <a:t>blanditiis</a:t>
            </a:r>
            <a:r>
              <a:rPr lang="en-US" dirty="0"/>
              <a:t> </a:t>
            </a:r>
            <a:r>
              <a:rPr lang="en-US" dirty="0" err="1"/>
              <a:t>praesentium</a:t>
            </a:r>
            <a:r>
              <a:rPr lang="en-US" dirty="0"/>
              <a:t> </a:t>
            </a:r>
            <a:r>
              <a:rPr lang="en-US" dirty="0" err="1"/>
              <a:t>voluptatum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9"/>
          </p:nvPr>
        </p:nvSpPr>
        <p:spPr>
          <a:xfrm>
            <a:off x="6218825" y="1504813"/>
            <a:ext cx="5591175" cy="178131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rgbClr val="9191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9191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9191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20"/>
          </p:nvPr>
        </p:nvSpPr>
        <p:spPr>
          <a:xfrm>
            <a:off x="6218825" y="4323947"/>
            <a:ext cx="5591175" cy="18002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rgbClr val="9191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9191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9191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638924"/>
            <a:ext cx="4114800" cy="2529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US"/>
              <a:t>April 25, 2024 | Land Conservation and Development Commission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48800" y="6638924"/>
            <a:ext cx="2743200" cy="2529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3B2080E-49FF-49F5-9D60-DF4278245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07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35" y="242435"/>
            <a:ext cx="5618748" cy="6367914"/>
          </a:xfrm>
          <a:prstGeom prst="rect">
            <a:avLst/>
          </a:prstGeom>
        </p:spPr>
      </p:pic>
      <p:sp>
        <p:nvSpPr>
          <p:cNvPr id="11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747934" y="2324100"/>
            <a:ext cx="4552950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title/topic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747934" y="3086100"/>
            <a:ext cx="4552950" cy="6761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Subtitle: 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endParaRPr lang="en-US" dirty="0"/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47934" y="3762248"/>
            <a:ext cx="4552950" cy="16192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dignissimos</a:t>
            </a:r>
            <a:r>
              <a:rPr lang="en-US" dirty="0"/>
              <a:t> </a:t>
            </a:r>
            <a:r>
              <a:rPr lang="en-US" dirty="0" err="1"/>
              <a:t>ducimus</a:t>
            </a:r>
            <a:r>
              <a:rPr lang="en-US" dirty="0"/>
              <a:t> qui </a:t>
            </a:r>
            <a:r>
              <a:rPr lang="en-US" dirty="0" err="1"/>
              <a:t>blanditiis</a:t>
            </a:r>
            <a:r>
              <a:rPr lang="en-US" dirty="0"/>
              <a:t> </a:t>
            </a:r>
            <a:r>
              <a:rPr lang="en-US" dirty="0" err="1"/>
              <a:t>praesentium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dignissimos</a:t>
            </a:r>
            <a:r>
              <a:rPr lang="en-US" dirty="0"/>
              <a:t> </a:t>
            </a:r>
            <a:r>
              <a:rPr lang="en-US" dirty="0" err="1"/>
              <a:t>ducimus</a:t>
            </a:r>
            <a:r>
              <a:rPr lang="en-US" dirty="0"/>
              <a:t> qui </a:t>
            </a:r>
            <a:r>
              <a:rPr lang="en-US" dirty="0" err="1"/>
              <a:t>blanditiis</a:t>
            </a:r>
            <a:r>
              <a:rPr lang="en-US" dirty="0"/>
              <a:t> </a:t>
            </a:r>
            <a:r>
              <a:rPr lang="en-US" dirty="0" err="1"/>
              <a:t>praesentium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6066809" y="242435"/>
            <a:ext cx="5854257" cy="6367914"/>
          </a:xfrm>
          <a:prstGeom prst="rect">
            <a:avLst/>
          </a:prstGeom>
        </p:spPr>
        <p:txBody>
          <a:bodyPr/>
          <a:lstStyle>
            <a:lvl1pPr>
              <a:buClr>
                <a:srgbClr val="002F87"/>
              </a:buCl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rgbClr val="91919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638924"/>
            <a:ext cx="4114800" cy="2529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US"/>
              <a:t>April 25, 2024 | Land Conservation and Development Commission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48800" y="6638924"/>
            <a:ext cx="2743200" cy="2529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3B2080E-49FF-49F5-9D60-DF4278245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06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686" y="207764"/>
            <a:ext cx="5675984" cy="6442473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6877203" y="1752600"/>
            <a:ext cx="4552950" cy="1304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title/Topic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610503" y="3057527"/>
            <a:ext cx="5086351" cy="476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6610503" y="3600578"/>
            <a:ext cx="5086351" cy="7713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dignissimos</a:t>
            </a:r>
            <a:r>
              <a:rPr lang="en-US" dirty="0"/>
              <a:t> </a:t>
            </a:r>
            <a:r>
              <a:rPr lang="en-US" dirty="0" err="1"/>
              <a:t>ducimus</a:t>
            </a:r>
            <a:r>
              <a:rPr lang="en-US" dirty="0"/>
              <a:t> qui </a:t>
            </a:r>
            <a:r>
              <a:rPr lang="en-US" dirty="0" err="1"/>
              <a:t>blanditiis</a:t>
            </a:r>
            <a:endParaRPr lang="en-US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6610503" y="4472180"/>
            <a:ext cx="5086351" cy="191136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dignissimos</a:t>
            </a:r>
            <a:r>
              <a:rPr lang="en-US" dirty="0"/>
              <a:t> </a:t>
            </a:r>
            <a:r>
              <a:rPr lang="en-US" dirty="0" err="1"/>
              <a:t>ducimus</a:t>
            </a:r>
            <a:r>
              <a:rPr lang="en-US" dirty="0"/>
              <a:t> qui </a:t>
            </a:r>
            <a:r>
              <a:rPr lang="en-US" dirty="0" err="1"/>
              <a:t>blanditii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200329" y="207765"/>
            <a:ext cx="5915027" cy="2591880"/>
          </a:xfrm>
          <a:prstGeom prst="rect">
            <a:avLst/>
          </a:prstGeom>
        </p:spPr>
        <p:txBody>
          <a:bodyPr/>
          <a:lstStyle>
            <a:lvl1pPr>
              <a:buClr>
                <a:srgbClr val="002F87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rgbClr val="002F87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rgbClr val="002F87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rgbClr val="002F87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2F87"/>
              </a:buClr>
              <a:defRPr>
                <a:solidFill>
                  <a:srgbClr val="91919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6"/>
          </p:nvPr>
        </p:nvSpPr>
        <p:spPr>
          <a:xfrm>
            <a:off x="200329" y="3049529"/>
            <a:ext cx="5915027" cy="3600708"/>
          </a:xfrm>
          <a:prstGeom prst="rect">
            <a:avLst/>
          </a:prstGeom>
        </p:spPr>
        <p:txBody>
          <a:bodyPr/>
          <a:lstStyle>
            <a:lvl1pPr>
              <a:buClr>
                <a:srgbClr val="002F87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rgbClr val="002F87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rgbClr val="002F87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rgbClr val="002F87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2F87"/>
              </a:buClr>
              <a:defRPr>
                <a:solidFill>
                  <a:srgbClr val="91919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638924"/>
            <a:ext cx="4114800" cy="2529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US"/>
              <a:t>April 25, 2024 | Land Conservation and Development Commission</a:t>
            </a:r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48800" y="6638924"/>
            <a:ext cx="2743200" cy="2529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3B2080E-49FF-49F5-9D60-DF4278245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27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686" y="274320"/>
            <a:ext cx="5558708" cy="630936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6877203" y="1752600"/>
            <a:ext cx="4552950" cy="1304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title/Topic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610503" y="3057527"/>
            <a:ext cx="5086351" cy="476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6610503" y="3600578"/>
            <a:ext cx="5086351" cy="7713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dignissimos</a:t>
            </a:r>
            <a:r>
              <a:rPr lang="en-US" dirty="0"/>
              <a:t> </a:t>
            </a:r>
            <a:r>
              <a:rPr lang="en-US" dirty="0" err="1"/>
              <a:t>ducimus</a:t>
            </a:r>
            <a:r>
              <a:rPr lang="en-US" dirty="0"/>
              <a:t> qui </a:t>
            </a:r>
            <a:r>
              <a:rPr lang="en-US" dirty="0" err="1"/>
              <a:t>blanditiis</a:t>
            </a:r>
            <a:endParaRPr lang="en-US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6610503" y="4472180"/>
            <a:ext cx="5086351" cy="191136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dignissimos</a:t>
            </a:r>
            <a:r>
              <a:rPr lang="en-US" dirty="0"/>
              <a:t> </a:t>
            </a:r>
            <a:r>
              <a:rPr lang="en-US" dirty="0" err="1"/>
              <a:t>ducimus</a:t>
            </a:r>
            <a:r>
              <a:rPr lang="en-US" dirty="0"/>
              <a:t> qui </a:t>
            </a:r>
            <a:r>
              <a:rPr lang="en-US" dirty="0" err="1"/>
              <a:t>blanditii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335902" y="274319"/>
            <a:ext cx="5679233" cy="6325534"/>
          </a:xfrm>
          <a:prstGeom prst="rect">
            <a:avLst/>
          </a:prstGeom>
        </p:spPr>
        <p:txBody>
          <a:bodyPr/>
          <a:lstStyle>
            <a:lvl1pPr>
              <a:buClr>
                <a:srgbClr val="002F87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rgbClr val="002F87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rgbClr val="002F87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rgbClr val="002F87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2F87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638924"/>
            <a:ext cx="4114800" cy="2529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US"/>
              <a:t>April 25, 2024 | Land Conservation and Development Commission</a:t>
            </a: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48800" y="6638924"/>
            <a:ext cx="2743200" cy="2529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3B2080E-49FF-49F5-9D60-DF4278245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688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0" y="0"/>
            <a:ext cx="6345395" cy="6857999"/>
          </a:xfrm>
          <a:prstGeom prst="rect">
            <a:avLst/>
          </a:prstGeom>
        </p:spPr>
        <p:txBody>
          <a:bodyPr/>
          <a:lstStyle>
            <a:lvl1pPr>
              <a:buClr>
                <a:srgbClr val="01B188"/>
              </a:buCl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rgbClr val="91919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395" y="274320"/>
            <a:ext cx="5559799" cy="6309360"/>
          </a:xfrm>
          <a:prstGeom prst="rect">
            <a:avLst/>
          </a:prstGeom>
        </p:spPr>
      </p:pic>
      <p:sp>
        <p:nvSpPr>
          <p:cNvPr id="11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6874350" y="2409825"/>
            <a:ext cx="4552950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title/topic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74350" y="3714750"/>
            <a:ext cx="4552950" cy="16192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dignissimos</a:t>
            </a:r>
            <a:r>
              <a:rPr lang="en-US" dirty="0"/>
              <a:t> </a:t>
            </a:r>
            <a:r>
              <a:rPr lang="en-US" dirty="0" err="1"/>
              <a:t>ducimus</a:t>
            </a:r>
            <a:r>
              <a:rPr lang="en-US" dirty="0"/>
              <a:t> qui </a:t>
            </a:r>
            <a:r>
              <a:rPr lang="en-US" dirty="0" err="1"/>
              <a:t>blanditiis</a:t>
            </a:r>
            <a:r>
              <a:rPr lang="en-US" dirty="0"/>
              <a:t> </a:t>
            </a:r>
            <a:r>
              <a:rPr lang="en-US" dirty="0" err="1"/>
              <a:t>praesentium</a:t>
            </a:r>
            <a:r>
              <a:rPr lang="en-US" dirty="0"/>
              <a:t> </a:t>
            </a:r>
            <a:r>
              <a:rPr lang="en-US" dirty="0" err="1"/>
              <a:t>voluptatum</a:t>
            </a:r>
            <a:endParaRPr lang="en-US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638924"/>
            <a:ext cx="4114800" cy="2529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US"/>
              <a:t>April 25, 2024 | Land Conservation and Development Commission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48800" y="6638924"/>
            <a:ext cx="2743200" cy="2529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3B2080E-49FF-49F5-9D60-DF4278245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484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34" y="227624"/>
            <a:ext cx="11671221" cy="1918814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62434" y="609600"/>
            <a:ext cx="11671221" cy="800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title/topic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62642" y="1409700"/>
            <a:ext cx="11670805" cy="7334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="1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2800" b="1">
                <a:solidFill>
                  <a:srgbClr val="B1B2B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2800" b="1">
                <a:solidFill>
                  <a:srgbClr val="B1B2B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2800" b="1">
                <a:solidFill>
                  <a:srgbClr val="B1B2B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2800" b="1">
                <a:solidFill>
                  <a:srgbClr val="B1B2B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262434" y="2374061"/>
            <a:ext cx="5752701" cy="4225791"/>
          </a:xfrm>
          <a:prstGeom prst="rect">
            <a:avLst/>
          </a:prstGeom>
        </p:spPr>
        <p:txBody>
          <a:bodyPr/>
          <a:lstStyle>
            <a:lvl1pPr>
              <a:buClr>
                <a:srgbClr val="002F87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rgbClr val="002F87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rgbClr val="002F87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rgbClr val="002F87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2F87"/>
              </a:buClr>
              <a:defRPr>
                <a:solidFill>
                  <a:srgbClr val="91919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6098044" y="2374061"/>
            <a:ext cx="5835403" cy="4225791"/>
          </a:xfrm>
          <a:prstGeom prst="rect">
            <a:avLst/>
          </a:prstGeom>
        </p:spPr>
        <p:txBody>
          <a:bodyPr/>
          <a:lstStyle>
            <a:lvl1pPr>
              <a:buClr>
                <a:srgbClr val="002F87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rgbClr val="002F87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rgbClr val="002F87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rgbClr val="002F87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2F87"/>
              </a:buClr>
              <a:defRPr>
                <a:solidFill>
                  <a:srgbClr val="91919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638924"/>
            <a:ext cx="4114800" cy="2529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US"/>
              <a:t>April 25, 2024 | Land Conservation and Development Commission</a:t>
            </a: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48800" y="6638924"/>
            <a:ext cx="2743200" cy="2529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3B2080E-49FF-49F5-9D60-DF4278245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281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638924"/>
            <a:ext cx="4114800" cy="2529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US"/>
              <a:t>April 25, 2024 | Land Conservation and Development Commission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48800" y="6638924"/>
            <a:ext cx="2743200" cy="2529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3B2080E-49FF-49F5-9D60-DF4278245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102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auvet/6043121144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creativecommons.org/licenses/by-nc-nd/3.0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13" Type="http://schemas.openxmlformats.org/officeDocument/2006/relationships/hyperlink" Target="https://creativecommons.org/licenses/by-nc/3.0/" TargetMode="External"/><Relationship Id="rId3" Type="http://schemas.openxmlformats.org/officeDocument/2006/relationships/hyperlink" Target="https://www.flickr.com/photos/la-citta-vita/4758161241/" TargetMode="External"/><Relationship Id="rId7" Type="http://schemas.openxmlformats.org/officeDocument/2006/relationships/hyperlink" Target="https://www.techzim.co.zw/2019/07/kenya-launches-largest-wind-power-plant-in-africa/" TargetMode="External"/><Relationship Id="rId12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g"/><Relationship Id="rId11" Type="http://schemas.openxmlformats.org/officeDocument/2006/relationships/hyperlink" Target="https://en.wikipedia.org/wiki/Oregon_House_of_Representatives" TargetMode="External"/><Relationship Id="rId5" Type="http://schemas.openxmlformats.org/officeDocument/2006/relationships/hyperlink" Target="https://www.flickr.com/photos/springfieldhomer/34528079740" TargetMode="External"/><Relationship Id="rId10" Type="http://schemas.openxmlformats.org/officeDocument/2006/relationships/image" Target="../media/image18.jpg"/><Relationship Id="rId4" Type="http://schemas.openxmlformats.org/officeDocument/2006/relationships/image" Target="../media/image15.jpg"/><Relationship Id="rId9" Type="http://schemas.openxmlformats.org/officeDocument/2006/relationships/hyperlink" Target="https://www.focusfitness.net/stock-photos/downloads/jogger-man-running-forest/" TargetMode="External"/><Relationship Id="rId14" Type="http://schemas.openxmlformats.org/officeDocument/2006/relationships/hyperlink" Target="https://creativecommons.org/licenses/by-nc-nd/3.0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38FFA51-47D5-03D9-6A84-4355A565B8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57775" y="646055"/>
            <a:ext cx="3990976" cy="1307673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3600" i="1" dirty="0">
                <a:latin typeface="+mj-lt"/>
              </a:rPr>
              <a:t>Tillamook County Commission Mtg</a:t>
            </a:r>
          </a:p>
        </p:txBody>
      </p:sp>
      <p:pic>
        <p:nvPicPr>
          <p:cNvPr id="15" name="Picture Placeholder 14" descr="A flag on a flagpole in front of a building&#10;&#10;Description automatically generated">
            <a:extLst>
              <a:ext uri="{FF2B5EF4-FFF2-40B4-BE49-F238E27FC236}">
                <a16:creationId xmlns:a16="http://schemas.microsoft.com/office/drawing/2014/main" id="{A1DBB8A3-88C3-A39E-F137-BC8DB4DC22C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8721" r="28721"/>
          <a:stretch>
            <a:fillRect/>
          </a:stretch>
        </p:blipFill>
        <p:spPr/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042F81A-1727-3E55-07CE-A8CD1D04A8E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May 2, 2024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ED93003-736C-E321-927A-E0A269A31A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41472" y="5880300"/>
            <a:ext cx="4638675" cy="514350"/>
          </a:xfrm>
        </p:spPr>
        <p:txBody>
          <a:bodyPr/>
          <a:lstStyle/>
          <a:p>
            <a:r>
              <a:rPr lang="en-US" dirty="0">
                <a:latin typeface="+mn-lt"/>
              </a:rPr>
              <a:t>Sean Edging, Senior Housing Planner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F31891D-2B0F-3329-BFB0-C242FFED771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57775" y="2727212"/>
            <a:ext cx="3990976" cy="1403576"/>
          </a:xfrm>
        </p:spPr>
        <p:txBody>
          <a:bodyPr/>
          <a:lstStyle/>
          <a:p>
            <a:r>
              <a:rPr lang="en-US" dirty="0">
                <a:latin typeface="+mj-lt"/>
              </a:rPr>
              <a:t>2024 Legislative Update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4F61AE-2F67-5C61-9AD9-CFC54CABE67C}"/>
              </a:ext>
            </a:extLst>
          </p:cNvPr>
          <p:cNvSpPr txBox="1"/>
          <p:nvPr/>
        </p:nvSpPr>
        <p:spPr>
          <a:xfrm>
            <a:off x="9209314" y="5102679"/>
            <a:ext cx="276497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>
                <a:solidFill>
                  <a:schemeClr val="bg2"/>
                </a:solidFill>
                <a:hlinkClick r:id="rId3" tooltip="http://www.flickr.com/photos/auvet/6043121144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500" dirty="0">
                <a:solidFill>
                  <a:schemeClr val="bg2"/>
                </a:solidFill>
              </a:rPr>
              <a:t> by Unknown Author is licensed under </a:t>
            </a:r>
            <a:r>
              <a:rPr lang="en-US" sz="500" dirty="0">
                <a:solidFill>
                  <a:schemeClr val="bg2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5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871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995367-BFF9-FF83-6CFE-09072978F20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8424" y="771525"/>
            <a:ext cx="11855152" cy="742950"/>
          </a:xfrm>
        </p:spPr>
        <p:txBody>
          <a:bodyPr>
            <a:normAutofit lnSpcReduction="10000"/>
          </a:bodyPr>
          <a:lstStyle/>
          <a:p>
            <a:r>
              <a:rPr lang="en-US" sz="4800" dirty="0">
                <a:latin typeface="+mj-lt"/>
              </a:rPr>
              <a:t>Key Legislation</a:t>
            </a:r>
          </a:p>
        </p:txBody>
      </p:sp>
      <p:pic>
        <p:nvPicPr>
          <p:cNvPr id="20" name="Picture Placeholder 19" descr="A building next to a river&#10;&#10;Description automatically generated">
            <a:extLst>
              <a:ext uri="{FF2B5EF4-FFF2-40B4-BE49-F238E27FC236}">
                <a16:creationId xmlns:a16="http://schemas.microsoft.com/office/drawing/2014/main" id="{C99EAE51-E245-85CA-B2E2-F7DC09335B7B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2500" r="12500"/>
          <a:stretch>
            <a:fillRect/>
          </a:stretch>
        </p:blipFill>
        <p:spPr/>
      </p:pic>
      <p:pic>
        <p:nvPicPr>
          <p:cNvPr id="23" name="Picture Placeholder 22" descr="A bridge over a river&#10;&#10;Description automatically generated">
            <a:extLst>
              <a:ext uri="{FF2B5EF4-FFF2-40B4-BE49-F238E27FC236}">
                <a16:creationId xmlns:a16="http://schemas.microsoft.com/office/drawing/2014/main" id="{92BC953C-8F77-8C4B-7CE3-DA988BB8B8AC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2500" r="12500"/>
          <a:stretch>
            <a:fillRect/>
          </a:stretch>
        </p:blipFill>
        <p:spPr/>
      </p:pic>
      <p:pic>
        <p:nvPicPr>
          <p:cNvPr id="26" name="Picture Placeholder 25" descr="A group of windmills in the sunset&#10;&#10;Description automatically generated">
            <a:extLst>
              <a:ext uri="{FF2B5EF4-FFF2-40B4-BE49-F238E27FC236}">
                <a16:creationId xmlns:a16="http://schemas.microsoft.com/office/drawing/2014/main" id="{04038503-D6F8-6DDA-1DC6-63B090B54149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19083" r="19083"/>
          <a:stretch>
            <a:fillRect/>
          </a:stretch>
        </p:blipFill>
        <p:spPr/>
      </p:pic>
      <p:pic>
        <p:nvPicPr>
          <p:cNvPr id="29" name="Picture Placeholder 28" descr="A person running on a dirt road surrounded by trees&#10;&#10;Description automatically generated">
            <a:extLst>
              <a:ext uri="{FF2B5EF4-FFF2-40B4-BE49-F238E27FC236}">
                <a16:creationId xmlns:a16="http://schemas.microsoft.com/office/drawing/2014/main" id="{2547DF81-E330-9E82-E3D4-ED1E6DD029D7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17033" r="17033"/>
          <a:stretch>
            <a:fillRect/>
          </a:stretch>
        </p:blipFill>
        <p:spPr/>
      </p:pic>
      <p:pic>
        <p:nvPicPr>
          <p:cNvPr id="31" name="Picture Placeholder 30" descr="A room with desks and chairs&#10;&#10;Description automatically generated">
            <a:extLst>
              <a:ext uri="{FF2B5EF4-FFF2-40B4-BE49-F238E27FC236}">
                <a16:creationId xmlns:a16="http://schemas.microsoft.com/office/drawing/2014/main" id="{95C44FB6-E0A0-3B67-2E0A-E69166DD28F5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rcRect l="16705" r="16705"/>
          <a:stretch>
            <a:fillRect/>
          </a:stretch>
        </p:blipFill>
        <p:spPr/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A33E741-FD4B-C449-D233-EF40620A04E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23862" y="4591434"/>
            <a:ext cx="1828800" cy="2114166"/>
          </a:xfrm>
        </p:spPr>
        <p:txBody>
          <a:bodyPr/>
          <a:lstStyle/>
          <a:p>
            <a:r>
              <a:rPr lang="en-US" dirty="0">
                <a:latin typeface="+mn-lt"/>
              </a:rPr>
              <a:t>SB 1537 </a:t>
            </a:r>
          </a:p>
          <a:p>
            <a:r>
              <a:rPr lang="en-US" dirty="0">
                <a:latin typeface="+mn-lt"/>
              </a:rPr>
              <a:t>HB 4063</a:t>
            </a:r>
          </a:p>
          <a:p>
            <a:r>
              <a:rPr lang="en-US" dirty="0">
                <a:latin typeface="+mn-lt"/>
              </a:rPr>
              <a:t>SB 1564</a:t>
            </a:r>
          </a:p>
          <a:p>
            <a:r>
              <a:rPr lang="en-US" dirty="0">
                <a:latin typeface="+mn-lt"/>
              </a:rPr>
              <a:t>HB 4026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71A9BD7-6CD8-2440-CB33-5B8A209671C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794048" y="4574057"/>
            <a:ext cx="1828800" cy="2113783"/>
          </a:xfrm>
        </p:spPr>
        <p:txBody>
          <a:bodyPr/>
          <a:lstStyle/>
          <a:p>
            <a:r>
              <a:rPr lang="en-US" dirty="0">
                <a:latin typeface="+mn-lt"/>
              </a:rPr>
              <a:t>HB 4134</a:t>
            </a:r>
          </a:p>
          <a:p>
            <a:r>
              <a:rPr lang="en-US" dirty="0">
                <a:latin typeface="+mn-lt"/>
              </a:rPr>
              <a:t>SB 1530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39CA92A-929C-0C4D-17B2-D253FCA29B0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914882" y="4575730"/>
            <a:ext cx="1828800" cy="2114176"/>
          </a:xfrm>
        </p:spPr>
        <p:txBody>
          <a:bodyPr/>
          <a:lstStyle/>
          <a:p>
            <a:r>
              <a:rPr lang="en-US" dirty="0">
                <a:latin typeface="+mn-lt"/>
              </a:rPr>
              <a:t>HB 4023</a:t>
            </a:r>
          </a:p>
          <a:p>
            <a:r>
              <a:rPr lang="en-US" dirty="0">
                <a:latin typeface="+mn-lt"/>
              </a:rPr>
              <a:t>HB 4046</a:t>
            </a:r>
          </a:p>
          <a:p>
            <a:r>
              <a:rPr lang="en-US" dirty="0">
                <a:latin typeface="+mn-lt"/>
              </a:rPr>
              <a:t>HB 4090</a:t>
            </a:r>
          </a:p>
          <a:p>
            <a:r>
              <a:rPr lang="en-US" dirty="0">
                <a:latin typeface="+mn-lt"/>
              </a:rPr>
              <a:t>HB 4155</a:t>
            </a:r>
          </a:p>
          <a:p>
            <a:r>
              <a:rPr lang="en-US" dirty="0">
                <a:latin typeface="+mn-lt"/>
              </a:rPr>
              <a:t>HB 4099</a:t>
            </a:r>
          </a:p>
          <a:p>
            <a:r>
              <a:rPr lang="en-US" dirty="0">
                <a:latin typeface="+mn-lt"/>
              </a:rPr>
              <a:t>HB 4048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53EC0C2-6F35-3B85-9639-6126D60A8292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536803" y="4565822"/>
            <a:ext cx="1828800" cy="2114166"/>
          </a:xfrm>
        </p:spPr>
        <p:txBody>
          <a:bodyPr/>
          <a:lstStyle/>
          <a:p>
            <a:r>
              <a:rPr lang="en-US" dirty="0">
                <a:latin typeface="+mn-lt"/>
              </a:rPr>
              <a:t>SB 1576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ADAA06B-86FA-10DE-6D56-E96098764AA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160908" y="4591434"/>
            <a:ext cx="1828800" cy="2114166"/>
          </a:xfrm>
        </p:spPr>
        <p:txBody>
          <a:bodyPr/>
          <a:lstStyle/>
          <a:p>
            <a:r>
              <a:rPr lang="en-US" dirty="0">
                <a:latin typeface="+mn-lt"/>
              </a:rPr>
              <a:t>HB 4080 </a:t>
            </a:r>
          </a:p>
          <a:p>
            <a:r>
              <a:rPr lang="en-US" dirty="0">
                <a:latin typeface="+mn-lt"/>
              </a:rPr>
              <a:t>HB 4015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934AA5F-6782-36EE-FF28-4C828B34EFD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24971" y="4008575"/>
            <a:ext cx="1826583" cy="419100"/>
          </a:xfrm>
        </p:spPr>
        <p:txBody>
          <a:bodyPr/>
          <a:lstStyle/>
          <a:p>
            <a:r>
              <a:rPr lang="en-US" sz="1800" dirty="0">
                <a:latin typeface="+mj-lt"/>
              </a:rPr>
              <a:t>Housing and Urbanization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7CBCF01-7DB6-94F0-00FF-189E67B5896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794048" y="4094300"/>
            <a:ext cx="1826583" cy="419100"/>
          </a:xfrm>
        </p:spPr>
        <p:txBody>
          <a:bodyPr/>
          <a:lstStyle/>
          <a:p>
            <a:r>
              <a:rPr lang="en-US" sz="1800" dirty="0">
                <a:latin typeface="+mj-lt"/>
              </a:rPr>
              <a:t>Infrastructure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F36A1C1-762F-CC1E-4967-CD26A512A28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63125" y="4122875"/>
            <a:ext cx="1826583" cy="419100"/>
          </a:xfrm>
        </p:spPr>
        <p:txBody>
          <a:bodyPr/>
          <a:lstStyle/>
          <a:p>
            <a:r>
              <a:rPr lang="en-US" sz="1800" dirty="0">
                <a:latin typeface="+mj-lt"/>
              </a:rPr>
              <a:t>Energy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8CF6F69-E676-FA61-0538-CD374737548B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532202" y="4151450"/>
            <a:ext cx="1826583" cy="419100"/>
          </a:xfrm>
        </p:spPr>
        <p:txBody>
          <a:bodyPr/>
          <a:lstStyle/>
          <a:p>
            <a:r>
              <a:rPr lang="en-US" sz="1800" dirty="0">
                <a:latin typeface="+mj-lt"/>
              </a:rPr>
              <a:t>Miscellaneous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AC36AF3-4959-9373-BA79-FCCB53532654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9901280" y="3960950"/>
            <a:ext cx="1826583" cy="4191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+mj-lt"/>
              </a:rPr>
              <a:t>Relevant But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+mj-lt"/>
              </a:rPr>
              <a:t>Not Passed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5E74AEB-3817-41EE-5C3F-D2289BD0CC9A}"/>
              </a:ext>
            </a:extLst>
          </p:cNvPr>
          <p:cNvSpPr txBox="1"/>
          <p:nvPr/>
        </p:nvSpPr>
        <p:spPr>
          <a:xfrm>
            <a:off x="542731" y="3809618"/>
            <a:ext cx="1609725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>
                <a:solidFill>
                  <a:schemeClr val="bg2"/>
                </a:solidFill>
                <a:hlinkClick r:id="rId3" tooltip="https://www.flickr.com/photos/la-citta-vita/4758161241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400" dirty="0">
                <a:solidFill>
                  <a:schemeClr val="bg2"/>
                </a:solidFill>
              </a:rPr>
              <a:t> by Unknown Author is licensed under </a:t>
            </a:r>
            <a:r>
              <a:rPr lang="en-US" sz="400" dirty="0">
                <a:solidFill>
                  <a:schemeClr val="bg2"/>
                </a:solidFill>
                <a:hlinkClick r:id="rId12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400" dirty="0">
              <a:solidFill>
                <a:schemeClr val="bg2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F96C6F0-9EB9-5DC1-16BD-BF951EE6261C}"/>
              </a:ext>
            </a:extLst>
          </p:cNvPr>
          <p:cNvSpPr txBox="1"/>
          <p:nvPr/>
        </p:nvSpPr>
        <p:spPr>
          <a:xfrm>
            <a:off x="2913153" y="3809618"/>
            <a:ext cx="1609725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>
                <a:solidFill>
                  <a:schemeClr val="bg2"/>
                </a:solidFill>
                <a:hlinkClick r:id="rId5" tooltip="https://www.flickr.com/photos/springfieldhomer/3452807974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400">
                <a:solidFill>
                  <a:schemeClr val="bg2"/>
                </a:solidFill>
              </a:rPr>
              <a:t> by Unknown Author is licensed under </a:t>
            </a:r>
            <a:r>
              <a:rPr lang="en-US" sz="400">
                <a:solidFill>
                  <a:schemeClr val="bg2"/>
                </a:solidFill>
                <a:hlinkClick r:id="rId13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US" sz="400">
              <a:solidFill>
                <a:schemeClr val="bg2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32C6598-F9AB-FF5D-6E83-D583D3FEA6C6}"/>
              </a:ext>
            </a:extLst>
          </p:cNvPr>
          <p:cNvSpPr txBox="1"/>
          <p:nvPr/>
        </p:nvSpPr>
        <p:spPr>
          <a:xfrm>
            <a:off x="5283575" y="3809618"/>
            <a:ext cx="1609725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>
                <a:solidFill>
                  <a:schemeClr val="bg2"/>
                </a:solidFill>
                <a:hlinkClick r:id="rId7" tooltip="https://www.techzim.co.zw/2019/07/kenya-launches-largest-wind-power-plant-in-africa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400">
                <a:solidFill>
                  <a:schemeClr val="bg2"/>
                </a:solidFill>
              </a:rPr>
              <a:t> by Unknown Author is licensed under </a:t>
            </a:r>
            <a:r>
              <a:rPr lang="en-US" sz="400">
                <a:solidFill>
                  <a:schemeClr val="bg2"/>
                </a:solidFill>
                <a:hlinkClick r:id="rId1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400">
              <a:solidFill>
                <a:schemeClr val="bg2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A0ABA86-98B7-08D0-43EC-4470486679BA}"/>
              </a:ext>
            </a:extLst>
          </p:cNvPr>
          <p:cNvSpPr txBox="1"/>
          <p:nvPr/>
        </p:nvSpPr>
        <p:spPr>
          <a:xfrm>
            <a:off x="10024420" y="3809618"/>
            <a:ext cx="1609725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>
                <a:solidFill>
                  <a:schemeClr val="bg2"/>
                </a:solidFill>
                <a:hlinkClick r:id="rId11" tooltip="https://en.wikipedia.org/wiki/Oregon_House_of_Representativ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400">
                <a:solidFill>
                  <a:schemeClr val="bg2"/>
                </a:solidFill>
              </a:rPr>
              <a:t> by Unknown Author is licensed under </a:t>
            </a:r>
            <a:r>
              <a:rPr lang="en-US" sz="400">
                <a:solidFill>
                  <a:schemeClr val="bg2"/>
                </a:solidFill>
                <a:hlinkClick r:id="rId12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400">
              <a:solidFill>
                <a:schemeClr val="bg2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B0F7D1-EF0E-E5EE-2870-CADACAC6AF4A}"/>
              </a:ext>
            </a:extLst>
          </p:cNvPr>
          <p:cNvSpPr/>
          <p:nvPr/>
        </p:nvSpPr>
        <p:spPr>
          <a:xfrm>
            <a:off x="168424" y="1575132"/>
            <a:ext cx="4757537" cy="5076671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67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DDB59C2-32AB-4B59-C6C0-488AC0C3EE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Housing and Urbanization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C85D264-0FC8-0149-29F3-C50E3C1BB1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i="1" dirty="0">
                <a:latin typeface="+mj-lt"/>
              </a:rPr>
              <a:t>HB 4063: Housing Policy Omnibus Bill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82E125-9EC1-BB7D-5AFE-962BCA94D0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66810" y="547897"/>
            <a:ext cx="5634552" cy="5995778"/>
          </a:xfrm>
        </p:spPr>
        <p:txBody>
          <a:bodyPr/>
          <a:lstStyle/>
          <a:p>
            <a:pPr marL="0" indent="0">
              <a:buNone/>
            </a:pPr>
            <a:r>
              <a:rPr lang="en-US" sz="1800" i="1" dirty="0"/>
              <a:t>Chief Sponsor: </a:t>
            </a:r>
            <a:r>
              <a:rPr lang="en-US" sz="1800" dirty="0"/>
              <a:t>House Committee on Housing and Homelessness </a:t>
            </a:r>
          </a:p>
          <a:p>
            <a:r>
              <a:rPr lang="en-US" sz="1800" dirty="0"/>
              <a:t>Metro Unincorporated Urban Lands</a:t>
            </a:r>
          </a:p>
          <a:p>
            <a:r>
              <a:rPr lang="en-US" sz="1800" dirty="0"/>
              <a:t>Opting in to Amended Housing Development Regulations (Same as SB 1537)</a:t>
            </a:r>
          </a:p>
          <a:p>
            <a:r>
              <a:rPr lang="en-US" sz="1800" dirty="0"/>
              <a:t>Homebuyer Letter</a:t>
            </a:r>
          </a:p>
          <a:p>
            <a:r>
              <a:rPr lang="en-US" sz="1800" dirty="0"/>
              <a:t>Middle Housing Partitions </a:t>
            </a:r>
          </a:p>
          <a:p>
            <a:r>
              <a:rPr lang="en-US" sz="1800" dirty="0"/>
              <a:t>Single-Unit Housing Property Tax Exemption Approval </a:t>
            </a:r>
          </a:p>
          <a:p>
            <a:r>
              <a:rPr lang="en-US" sz="1800" dirty="0"/>
              <a:t>House Bill 2001 (2023) OHNA Technical Fixes</a:t>
            </a:r>
          </a:p>
        </p:txBody>
      </p:sp>
    </p:spTree>
    <p:extLst>
      <p:ext uri="{BB962C8B-B14F-4D97-AF65-F5344CB8AC3E}">
        <p14:creationId xmlns:p14="http://schemas.microsoft.com/office/powerpoint/2010/main" val="1257479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3DDC9B-E3D2-7BB3-3C74-6554B44048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Housing and Urbanization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D7A8C5-F882-FF00-23E5-31139BACD8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SB 1564: Presumed Clear and Objective Model Housing Ordinances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81D2A5-0E45-7396-363E-C0E2ABDBEA5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18824" y="4043437"/>
            <a:ext cx="5591175" cy="676148"/>
          </a:xfrm>
        </p:spPr>
        <p:txBody>
          <a:bodyPr/>
          <a:lstStyle/>
          <a:p>
            <a:r>
              <a:rPr lang="en-US" dirty="0">
                <a:latin typeface="+mj-lt"/>
              </a:rPr>
              <a:t>HB 4026: Prohibition of Urban Growth Boundary Referendum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2B1CCCD-16A4-CDF3-D75C-4625588A914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18824" y="1323976"/>
            <a:ext cx="5591175" cy="2381387"/>
          </a:xfrm>
        </p:spPr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Chief Sponsors: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Sen. Anderson, Sen. Knopp &amp; Rep. Breese-Iverson  </a:t>
            </a:r>
            <a:endParaRPr lang="en-US" sz="18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Appropriation (DLCD):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$550,000</a:t>
            </a:r>
            <a:endParaRPr lang="en-US" sz="18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Requires </a:t>
            </a:r>
            <a:r>
              <a:rPr lang="en-US" sz="18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LCDC to adopt model housing ordinances for cities under 2,500, 2,500 – 25,000, and 25,000+ in population for various housing types by Jan 1, 2026</a:t>
            </a:r>
          </a:p>
          <a:p>
            <a:pPr>
              <a:spcBef>
                <a:spcPts val="0"/>
              </a:spcBef>
            </a:pP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Allows cities to adopt by reference, either in whole or in part, model ordinances and have them be presumed clear and objective</a:t>
            </a:r>
            <a:endParaRPr lang="en-US" sz="18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40E2504-4C83-11EA-6852-BEE6F930EB1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8824" y="4719585"/>
            <a:ext cx="5591175" cy="1800225"/>
          </a:xfrm>
        </p:spPr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Chief Sponsor: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House Committee on Rules </a:t>
            </a:r>
            <a:endParaRPr lang="en-US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HB 4026 </a:t>
            </a:r>
            <a:r>
              <a:rPr lang="en-US" sz="1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prohibits a local government from referring the decision to expand their urban growth boundary to a ballot vote</a:t>
            </a:r>
          </a:p>
          <a:p>
            <a:pPr>
              <a:spcBef>
                <a:spcPts val="0"/>
              </a:spcBef>
            </a:pPr>
            <a:r>
              <a:rPr lang="en-US" sz="18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Backdated to January 1, 2023</a:t>
            </a:r>
            <a:endParaRPr lang="en-US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F5750AFE-B5C7-A22F-BB03-25CA0BB451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4619" y="4124325"/>
            <a:ext cx="4952284" cy="161924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i="1" dirty="0">
                <a:latin typeface="+mj-lt"/>
              </a:rPr>
              <a:t>SB 1564: Model Codes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i="1" dirty="0">
                <a:latin typeface="+mj-lt"/>
              </a:rPr>
              <a:t>HB 4026: UGB Referendum</a:t>
            </a:r>
          </a:p>
        </p:txBody>
      </p:sp>
    </p:spTree>
    <p:extLst>
      <p:ext uri="{BB962C8B-B14F-4D97-AF65-F5344CB8AC3E}">
        <p14:creationId xmlns:p14="http://schemas.microsoft.com/office/powerpoint/2010/main" val="3832432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3DDC9B-E3D2-7BB3-3C74-6554B44048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Infrastructure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D7A8C5-F882-FF00-23E5-31139BACD8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HB 4134: Jurisdiction-Specific Infrastructure Funding for Housing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81D2A5-0E45-7396-363E-C0E2ABDBEA5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18823" y="3536326"/>
            <a:ext cx="5591175" cy="676148"/>
          </a:xfrm>
        </p:spPr>
        <p:txBody>
          <a:bodyPr/>
          <a:lstStyle/>
          <a:p>
            <a:r>
              <a:rPr lang="en-US" dirty="0">
                <a:latin typeface="+mj-lt"/>
              </a:rPr>
              <a:t>SB 1530: Project-Specific Infrastructure Funding for Housing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2B1CCCD-16A4-CDF3-D75C-4625588A914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18824" y="1323976"/>
            <a:ext cx="5591175" cy="2381387"/>
          </a:xfrm>
        </p:spPr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Chief Sponsors: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Rep. Elmer, Rep. Gomberg &amp; Rep.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Appropriates $7.1M to Business Oregon to administer grants to jurisdictions that are earmarked for infrastructure projects supporting housing development </a:t>
            </a:r>
          </a:p>
          <a:p>
            <a:pPr>
              <a:spcBef>
                <a:spcPts val="0"/>
              </a:spcBef>
            </a:pPr>
            <a:r>
              <a:rPr lang="en-US" sz="18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Projects must be within a UGB and support at least 30% affordable housing 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US" sz="18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40E2504-4C83-11EA-6852-BEE6F930EB1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8822" y="4212474"/>
            <a:ext cx="5591175" cy="2381387"/>
          </a:xfrm>
        </p:spPr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Chief Sponsor: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Senate Committee on Housing and Development</a:t>
            </a:r>
            <a:endParaRPr lang="en-US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Appropriates $90M to Business Oregon to administer for specific infrastructure projects supporting housing development </a:t>
            </a:r>
          </a:p>
          <a:p>
            <a:pPr>
              <a:spcBef>
                <a:spcPts val="0"/>
              </a:spcBef>
            </a:pPr>
            <a:r>
              <a:rPr lang="en-US" sz="18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Appropriates $1.5M to WRD to administer grants for water infrastructure projects</a:t>
            </a:r>
            <a:endParaRPr lang="en-US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64A707FD-8EFE-248A-33B0-D6D528CFE8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4619" y="4124325"/>
            <a:ext cx="4952284" cy="161924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i="1" dirty="0">
                <a:latin typeface="+mj-lt"/>
              </a:rPr>
              <a:t>HB 4134: Infrastructure for Affordable Housing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i="1" dirty="0">
                <a:latin typeface="+mj-lt"/>
              </a:rPr>
              <a:t>SB 1530:  Direct Infrastructure Appropriations</a:t>
            </a:r>
          </a:p>
        </p:txBody>
      </p:sp>
    </p:spTree>
    <p:extLst>
      <p:ext uri="{BB962C8B-B14F-4D97-AF65-F5344CB8AC3E}">
        <p14:creationId xmlns:p14="http://schemas.microsoft.com/office/powerpoint/2010/main" val="2097370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DDB59C2-32AB-4B59-C6C0-488AC0C3EE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Housing and Urbanization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C85D264-0FC8-0149-29F3-C50E3C1BB1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i="1" dirty="0">
                <a:latin typeface="+mj-lt"/>
              </a:rPr>
              <a:t>SB 1537: Governor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i="1" dirty="0">
                <a:latin typeface="+mj-lt"/>
              </a:rPr>
              <a:t>Kotek’s Housing Production Framework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82E125-9EC1-BB7D-5AFE-962BCA94D0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66810" y="547897"/>
            <a:ext cx="5634552" cy="5995778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800" i="1" dirty="0"/>
              <a:t>Chief Sponsor: </a:t>
            </a:r>
            <a:r>
              <a:rPr lang="en-US" sz="1800" dirty="0"/>
              <a:t>Senate President Rob Wagner at the request of Governor Tina </a:t>
            </a:r>
            <a:r>
              <a:rPr lang="en-US" sz="1800" dirty="0" err="1"/>
              <a:t>Kotek</a:t>
            </a: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i="1" dirty="0"/>
              <a:t>Appropriation: </a:t>
            </a:r>
            <a:r>
              <a:rPr lang="en-US" sz="1800" dirty="0"/>
              <a:t>$10,629,017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i="1" dirty="0"/>
              <a:t>Positions (FTE): </a:t>
            </a:r>
            <a:r>
              <a:rPr lang="en-US" sz="1800" dirty="0"/>
              <a:t>28 (14.46 FTE)</a:t>
            </a:r>
          </a:p>
          <a:p>
            <a:r>
              <a:rPr lang="en-US" sz="1800" dirty="0"/>
              <a:t>Housing Accountability and Production Office</a:t>
            </a:r>
          </a:p>
          <a:p>
            <a:r>
              <a:rPr lang="en-US" sz="1800" dirty="0"/>
              <a:t>Opting in to Amended Housing Regulations</a:t>
            </a:r>
          </a:p>
          <a:p>
            <a:r>
              <a:rPr lang="en-US" sz="1800" dirty="0"/>
              <a:t>Attorney Fees for Needed Housing Challenges</a:t>
            </a:r>
          </a:p>
          <a:p>
            <a:r>
              <a:rPr lang="en-US" sz="1800" dirty="0"/>
              <a:t>Infrastructure Supporting Housing Production</a:t>
            </a:r>
          </a:p>
          <a:p>
            <a:r>
              <a:rPr lang="en-US" sz="1800" dirty="0"/>
              <a:t>Housing Project Revolving Loan Fund</a:t>
            </a:r>
          </a:p>
          <a:p>
            <a:r>
              <a:rPr lang="en-US" sz="1800" dirty="0"/>
              <a:t>Housing Land Use Adjustments</a:t>
            </a:r>
          </a:p>
          <a:p>
            <a:r>
              <a:rPr lang="en-US" sz="1800" dirty="0"/>
              <a:t>Limited Land Use Decisions</a:t>
            </a:r>
          </a:p>
          <a:p>
            <a:r>
              <a:rPr lang="en-US" sz="1800" dirty="0"/>
              <a:t>One-Time Site Additions to Urban Growth Boundaries</a:t>
            </a:r>
          </a:p>
        </p:txBody>
      </p:sp>
    </p:spTree>
    <p:extLst>
      <p:ext uri="{BB962C8B-B14F-4D97-AF65-F5344CB8AC3E}">
        <p14:creationId xmlns:p14="http://schemas.microsoft.com/office/powerpoint/2010/main" val="935594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5363234-B22D-07E4-5836-171828315AD3}"/>
              </a:ext>
            </a:extLst>
          </p:cNvPr>
          <p:cNvSpPr txBox="1">
            <a:spLocks/>
          </p:cNvSpPr>
          <p:nvPr/>
        </p:nvSpPr>
        <p:spPr>
          <a:xfrm>
            <a:off x="3819525" y="3130345"/>
            <a:ext cx="4552950" cy="1219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827982584"/>
      </p:ext>
    </p:extLst>
  </p:cSld>
  <p:clrMapOvr>
    <a:masterClrMapping/>
  </p:clrMapOvr>
</p:sld>
</file>

<file path=ppt/theme/theme1.xml><?xml version="1.0" encoding="utf-8"?>
<a:theme xmlns:a="http://schemas.openxmlformats.org/drawingml/2006/main" name="2024_Leg_Updates">
  <a:themeElements>
    <a:clrScheme name="DLCD Colors">
      <a:dk1>
        <a:srgbClr val="002F87"/>
      </a:dk1>
      <a:lt1>
        <a:srgbClr val="FFFFFF"/>
      </a:lt1>
      <a:dk2>
        <a:srgbClr val="62B3E4"/>
      </a:dk2>
      <a:lt2>
        <a:srgbClr val="B1B3B6"/>
      </a:lt2>
      <a:accent1>
        <a:srgbClr val="F7CE3C"/>
      </a:accent1>
      <a:accent2>
        <a:srgbClr val="717479"/>
      </a:accent2>
      <a:accent3>
        <a:srgbClr val="A3CF60"/>
      </a:accent3>
      <a:accent4>
        <a:srgbClr val="00B188"/>
      </a:accent4>
      <a:accent5>
        <a:srgbClr val="002F87"/>
      </a:accent5>
      <a:accent6>
        <a:srgbClr val="FDF1C3"/>
      </a:accent6>
      <a:hlink>
        <a:srgbClr val="2D78FF"/>
      </a:hlink>
      <a:folHlink>
        <a:srgbClr val="002F87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2024_Leg_Updates</Template>
  <TotalTime>239</TotalTime>
  <Words>497</Words>
  <Application>Microsoft Office PowerPoint</Application>
  <PresentationFormat>Widescreen</PresentationFormat>
  <Paragraphs>81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Arial</vt:lpstr>
      <vt:lpstr>Courier New</vt:lpstr>
      <vt:lpstr>2024_Leg_Updates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DZIADUL Aurora * DLCD</dc:creator>
  <cp:lastModifiedBy>EDGING Sean * DLCD</cp:lastModifiedBy>
  <cp:revision>9</cp:revision>
  <dcterms:created xsi:type="dcterms:W3CDTF">2024-03-18T21:02:27Z</dcterms:created>
  <dcterms:modified xsi:type="dcterms:W3CDTF">2024-04-25T21:53:57Z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b79d039-fcd0-4045-9c78-4cfb2eba0904_Enabled">
    <vt:lpwstr>true</vt:lpwstr>
  </property>
  <property fmtid="{D5CDD505-2E9C-101B-9397-08002B2CF9AE}" pid="3" name="MSIP_Label_db79d039-fcd0-4045-9c78-4cfb2eba0904_SetDate">
    <vt:lpwstr>2024-03-18T21:45:46Z</vt:lpwstr>
  </property>
  <property fmtid="{D5CDD505-2E9C-101B-9397-08002B2CF9AE}" pid="4" name="MSIP_Label_db79d039-fcd0-4045-9c78-4cfb2eba0904_Method">
    <vt:lpwstr>Privileged</vt:lpwstr>
  </property>
  <property fmtid="{D5CDD505-2E9C-101B-9397-08002B2CF9AE}" pid="5" name="MSIP_Label_db79d039-fcd0-4045-9c78-4cfb2eba0904_Name">
    <vt:lpwstr>Level 2 - Limited (Items)</vt:lpwstr>
  </property>
  <property fmtid="{D5CDD505-2E9C-101B-9397-08002B2CF9AE}" pid="6" name="MSIP_Label_db79d039-fcd0-4045-9c78-4cfb2eba0904_SiteId">
    <vt:lpwstr>aa3f6932-fa7c-47b4-a0ce-a598cad161cf</vt:lpwstr>
  </property>
  <property fmtid="{D5CDD505-2E9C-101B-9397-08002B2CF9AE}" pid="7" name="MSIP_Label_db79d039-fcd0-4045-9c78-4cfb2eba0904_ActionId">
    <vt:lpwstr>9468b208-2b5d-49ca-b4a3-49cfd93a1de2</vt:lpwstr>
  </property>
  <property fmtid="{D5CDD505-2E9C-101B-9397-08002B2CF9AE}" pid="8" name="MSIP_Label_db79d039-fcd0-4045-9c78-4cfb2eba0904_ContentBits">
    <vt:lpwstr>0</vt:lpwstr>
  </property>
</Properties>
</file>