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3" r:id="rId2"/>
    <p:sldId id="264" r:id="rId3"/>
    <p:sldId id="256" r:id="rId4"/>
    <p:sldId id="276" r:id="rId5"/>
    <p:sldId id="261" r:id="rId6"/>
    <p:sldId id="275" r:id="rId7"/>
    <p:sldId id="281" r:id="rId8"/>
    <p:sldId id="257" r:id="rId9"/>
    <p:sldId id="278" r:id="rId10"/>
    <p:sldId id="280" r:id="rId11"/>
  </p:sldIdLst>
  <p:sldSz cx="12192000" cy="6858000"/>
  <p:notesSz cx="7023100" cy="93091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88120" autoAdjust="0"/>
  </p:normalViewPr>
  <p:slideViewPr>
    <p:cSldViewPr snapToGrid="0">
      <p:cViewPr varScale="1">
        <p:scale>
          <a:sx n="111" d="100"/>
          <a:sy n="111" d="100"/>
        </p:scale>
        <p:origin x="426" y="78"/>
      </p:cViewPr>
      <p:guideLst/>
    </p:cSldViewPr>
  </p:slideViewPr>
  <p:outlineViewPr>
    <p:cViewPr>
      <p:scale>
        <a:sx n="33" d="100"/>
        <a:sy n="33" d="100"/>
      </p:scale>
      <p:origin x="0" y="-17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1T20:16:28.155"/>
    </inkml:context>
    <inkml:brush xml:id="br0">
      <inkml:brushProperty name="width" value="0.05" units="cm"/>
      <inkml:brushProperty name="height" value="0.3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DD6396-F491-4871-AA92-DD2D8ACA6A6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BF95540-1845-4523-B6C4-EE1F9DFB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95540-1845-4523-B6C4-EE1F9DFB9C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A865-68FB-EEB7-DB6F-4CE2B311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6E085-97E5-2974-7D45-49C904E7B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AEDC6-5039-9B97-1360-3B762ACA8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Connection</a:t>
            </a:r>
          </a:p>
          <a:p>
            <a:r>
              <a:rPr lang="en-US" dirty="0"/>
              <a:t>Multi-generation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F53B3-DA52-B771-5D67-D24AAA6E6B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95540-1845-4523-B6C4-EE1F9DFB9C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3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Townhomes, single family homes with ADU’s , and a walkup apartment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95540-1845-4523-B6C4-EE1F9DFB9C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like</a:t>
            </a:r>
            <a:r>
              <a:rPr lang="en-US" baseline="0" dirty="0"/>
              <a:t> cottage cluster as multiplier</a:t>
            </a:r>
          </a:p>
          <a:p>
            <a:r>
              <a:rPr lang="en-US" baseline="0" dirty="0"/>
              <a:t>We believe each cottage helps free up homes for larger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95540-1845-4523-B6C4-EE1F9DFB9C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9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EF0A-0970-70D1-5B72-EDBEFD055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A1BE8-FBAE-3F7E-A1AE-E5F3E6209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D8B00-71E3-FDE0-B266-06F86DFF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8433-97C3-AB7D-6A6C-B50ADBF9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13972-2CBA-A72E-2DDD-252C49A1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6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AED3-07C4-709A-B327-CF413F6D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79DF6-D278-5968-CB6D-6E133B5F8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0C4FD-4849-7EAA-9A8D-B70C061F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CD65-F0BB-E217-1D3F-CE55974D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E6511-5745-F8E0-D394-50BFEED9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04D6E-5930-E63D-36C2-878CA40B2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E923C-616F-5A86-EC2C-0923C5DEB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F2E6-7929-5518-CAB0-C5788DF4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2B90C-92C2-785B-FB49-D2ED61A3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AEFB0-FF49-7003-FF9E-08773C10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3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A6DB-DC2E-592F-CB45-18E23C75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F2431-82DD-602F-E20D-C5DCE69D7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7757F-07CF-EE6F-7030-E6671D2B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1A5DD-ACD8-91FA-3647-9B9ED767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CD83-AD15-4436-E7C7-C576C2D7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1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5B34-1765-27C1-4615-6FDBA8AA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6D4FD-6E6A-C98F-922A-F09DF036C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C13FF-522A-4B3C-0BA6-09A4F13A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9660D-3F3B-F9EA-CFB7-8FC5776D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5839B-487F-0169-8B5F-DFD5CED3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C261-93E3-15BD-B825-7F613A49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CF91-931C-469E-9662-7C30F8791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B2751-8A98-649C-8442-DED3BCFB2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E23D-43CF-21E5-6BDE-F9BAB663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BA4CE-86D8-A049-4A2C-9B947473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BE631-EDA2-7748-5ADE-658BDF60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0442-3843-F22B-8E48-449070FD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74EE0-21E1-85CE-6180-21C3193AD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98970-E007-D5C2-CD86-EE561236D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C27C7-ABAE-5609-80C5-D184006A3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FACCC4-A1F8-8EE6-4D3A-CE3B0C8EB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3A5A1-B483-41B9-266D-27D15819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A2DF2B-6357-5A0C-6987-01CE04EE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CCD71-00D1-8CDA-E6C5-57D87AC4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503-8471-73DC-E68B-1F882F96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43BAE-6C9F-FDF7-91BD-028EF22A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A8D2E-2DD2-9844-F691-1B3A0E78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187AA-D8B3-F919-50E7-3F10D18F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2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31E7-F6F2-FC2A-4119-A19205EE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2D689-A04D-2E07-2667-B00B8798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BA328-E925-007D-BC48-7460C4E5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4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7BFA-8BF3-D161-C78A-7935147F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EC88-B2E4-F0B2-2FA6-A136FEEA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BA840-F5B4-050C-7C62-C05B26183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F0A59-0230-1A20-FDA4-E21BF6EC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4FE27-94C2-0D05-7D2E-9429DE81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68661-B976-E187-8B65-290B3E5C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780B-AAF5-DAAF-F2A9-9A3345D1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3A8CB-ADA1-3BC7-1395-2678B37C4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5D05F-55CD-0A8C-2218-67656B379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33468-9D31-1911-4385-6D9831CD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DB87C-99BA-8D6F-B1D9-CBBB60D7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49097-88E5-5316-3262-FE8CB9A2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1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3EC20-1ACC-080E-DF62-8A091A1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DE22C-DFAB-0712-3DCC-A73577C8F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577C-1BA6-1A13-C5EC-3566E08D8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D92A5-E088-4E33-A6B9-0A770CBD001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978E-4A8B-6156-5D8E-58401F5F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EB969-3F97-1CF1-B150-D04C578E6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04905C-E7B7-48F6-A1E7-61B202E4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3853DA-FF56-3330-D584-23D920D31B49}"/>
              </a:ext>
            </a:extLst>
          </p:cNvPr>
          <p:cNvSpPr txBox="1"/>
          <p:nvPr/>
        </p:nvSpPr>
        <p:spPr>
          <a:xfrm>
            <a:off x="317739" y="479460"/>
            <a:ext cx="42775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Alder Ridge</a:t>
            </a:r>
          </a:p>
          <a:p>
            <a:r>
              <a:rPr lang="en-US" sz="4000" dirty="0"/>
              <a:t> </a:t>
            </a:r>
          </a:p>
          <a:p>
            <a:r>
              <a:rPr lang="en-US" dirty="0"/>
              <a:t>Ralph &amp; Lisa McRae presenting</a:t>
            </a:r>
          </a:p>
        </p:txBody>
      </p:sp>
      <p:pic>
        <p:nvPicPr>
          <p:cNvPr id="8" name="Picture 7" descr="A map of a city&#10;&#10;AI-generated content may be incorrect.">
            <a:extLst>
              <a:ext uri="{FF2B5EF4-FFF2-40B4-BE49-F238E27FC236}">
                <a16:creationId xmlns:a16="http://schemas.microsoft.com/office/drawing/2014/main" id="{A2A2A825-5C1C-455F-78AF-F4E98DD507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31" y="744280"/>
            <a:ext cx="8478942" cy="56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6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3A32F-3B0B-E29A-62A9-494F5A99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AC900-8EC7-E480-2E39-82DBE476287C}"/>
              </a:ext>
            </a:extLst>
          </p:cNvPr>
          <p:cNvSpPr txBox="1"/>
          <p:nvPr/>
        </p:nvSpPr>
        <p:spPr>
          <a:xfrm>
            <a:off x="317738" y="479460"/>
            <a:ext cx="110059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3600" dirty="0"/>
              <a:t>Thank You for Your Continued Interest and Support</a:t>
            </a:r>
          </a:p>
          <a:p>
            <a:r>
              <a:rPr lang="en-US" sz="4000" dirty="0"/>
              <a:t> </a:t>
            </a:r>
            <a:r>
              <a:rPr lang="en-US" dirty="0"/>
              <a:t>Ralph &amp; Lisa McRae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2A8D5-DFEC-FDFB-30CA-EB7C8891AC5E}"/>
              </a:ext>
            </a:extLst>
          </p:cNvPr>
          <p:cNvSpPr txBox="1"/>
          <p:nvPr/>
        </p:nvSpPr>
        <p:spPr>
          <a:xfrm>
            <a:off x="1329070" y="3157870"/>
            <a:ext cx="9771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Thoughts?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1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F7D80D-ED6B-6276-4F6E-09938DC52F73}"/>
              </a:ext>
            </a:extLst>
          </p:cNvPr>
          <p:cNvSpPr txBox="1"/>
          <p:nvPr/>
        </p:nvSpPr>
        <p:spPr>
          <a:xfrm>
            <a:off x="359663" y="505968"/>
            <a:ext cx="106397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</a:rPr>
              <a:t>Thank You! Thank You! Thank You!</a:t>
            </a:r>
          </a:p>
          <a:p>
            <a:pPr algn="ctr"/>
            <a:endParaRPr lang="en-US" sz="2400" b="1" dirty="0">
              <a:highlight>
                <a:srgbClr val="FFFF00"/>
              </a:highlight>
            </a:endParaRPr>
          </a:p>
          <a:p>
            <a:r>
              <a:rPr lang="en-US" sz="2400" dirty="0"/>
              <a:t>Thank you </a:t>
            </a:r>
            <a:r>
              <a:rPr lang="en-US" sz="2400" b="1" dirty="0"/>
              <a:t>Tillamook Housing Commission </a:t>
            </a:r>
            <a:r>
              <a:rPr lang="en-US" sz="2400" dirty="0"/>
              <a:t>for supporting this project, guiding us through the process, and  creating a crucial bridge to move us from a dream to viable reality for us and our community.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Thank you </a:t>
            </a:r>
            <a:r>
              <a:rPr lang="en-US" sz="2400" b="1" dirty="0"/>
              <a:t>DEQ Built Environment </a:t>
            </a:r>
            <a:r>
              <a:rPr lang="en-US" sz="2400" dirty="0"/>
              <a:t>for the encouragement, clarity and support to see this project through the master plan and the innovative ways to create community.</a:t>
            </a:r>
          </a:p>
          <a:p>
            <a:endParaRPr lang="en-US" sz="2400" dirty="0"/>
          </a:p>
          <a:p>
            <a:r>
              <a:rPr lang="en-US" sz="2400" dirty="0"/>
              <a:t>Thank you to </a:t>
            </a:r>
            <a:r>
              <a:rPr lang="en-US" sz="2400" b="1" dirty="0"/>
              <a:t>City of Bay City </a:t>
            </a:r>
            <a:r>
              <a:rPr lang="en-US" sz="2400" dirty="0"/>
              <a:t>has been exceptional in their support of our transition from a manufacturing focused site to a multi-use, multi-value community resource.</a:t>
            </a:r>
            <a:endParaRPr lang="en-US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990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0088-1CE2-ECA5-C701-9CE0A4BD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48899-42BC-1B9C-88CF-BEC58C061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77"/>
            <a:ext cx="5023104" cy="47687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Legend has it…</a:t>
            </a:r>
          </a:p>
          <a:p>
            <a:r>
              <a:rPr lang="en-US" dirty="0"/>
              <a:t>The business that turned into “the brush factory” started in a garage in Garibaldi in 1955</a:t>
            </a:r>
          </a:p>
          <a:p>
            <a:r>
              <a:rPr lang="en-US" dirty="0"/>
              <a:t>Employed generations of Tillamook county residents</a:t>
            </a:r>
          </a:p>
          <a:p>
            <a:r>
              <a:rPr lang="en-US" dirty="0"/>
              <a:t>Gained traction because Grandma encouraged a conversation</a:t>
            </a:r>
          </a:p>
          <a:p>
            <a:r>
              <a:rPr lang="en-US" dirty="0"/>
              <a:t>Stopped producing handles 2019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9EBC3-E6F3-0544-8830-1A2B96F01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8" y="1690688"/>
            <a:ext cx="6070854" cy="43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9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42143-C853-725E-B003-048A105BF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18CE-F376-731B-E199-D83D6B5E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Alder</a:t>
            </a:r>
            <a:r>
              <a:rPr lang="fr-FR" dirty="0"/>
              <a:t> Ridge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DCA5-DFF7-88E7-A33C-6BABB35B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Community within a Community</a:t>
            </a:r>
          </a:p>
          <a:p>
            <a:pPr lvl="1"/>
            <a:r>
              <a:rPr lang="en-US" dirty="0"/>
              <a:t>Connection</a:t>
            </a:r>
          </a:p>
          <a:p>
            <a:pPr lvl="1"/>
            <a:r>
              <a:rPr lang="en-US" dirty="0"/>
              <a:t>Sustainable &amp; Enduring</a:t>
            </a:r>
          </a:p>
          <a:p>
            <a:pPr lvl="1"/>
            <a:r>
              <a:rPr lang="en-US" dirty="0"/>
              <a:t>Multi-generational</a:t>
            </a:r>
          </a:p>
          <a:p>
            <a:r>
              <a:rPr lang="en-US" dirty="0"/>
              <a:t>Innovative</a:t>
            </a:r>
          </a:p>
          <a:p>
            <a:pPr lvl="1"/>
            <a:r>
              <a:rPr lang="en-US" dirty="0"/>
              <a:t>Entrepreneurial</a:t>
            </a:r>
          </a:p>
          <a:p>
            <a:pPr lvl="1"/>
            <a:r>
              <a:rPr lang="en-US" dirty="0"/>
              <a:t>Trades Enhancement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A763B4-3B17-F377-2789-1186DBBD9EF0}"/>
              </a:ext>
            </a:extLst>
          </p:cNvPr>
          <p:cNvSpPr txBox="1"/>
          <p:nvPr/>
        </p:nvSpPr>
        <p:spPr>
          <a:xfrm>
            <a:off x="3007153" y="323992"/>
            <a:ext cx="6310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Updates October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16D9B-7C54-1CDB-AE7F-1C9382AFD2A3}"/>
              </a:ext>
            </a:extLst>
          </p:cNvPr>
          <p:cNvSpPr txBox="1"/>
          <p:nvPr/>
        </p:nvSpPr>
        <p:spPr>
          <a:xfrm>
            <a:off x="2133841" y="1284819"/>
            <a:ext cx="69423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Geo Hazard -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Survey -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Removal of Trees -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 Engagement Session -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Master Plan – very close to completion</a:t>
            </a:r>
          </a:p>
          <a:p>
            <a:endParaRPr lang="en-US" sz="2000" dirty="0"/>
          </a:p>
          <a:p>
            <a:r>
              <a:rPr lang="en-US" sz="2000" dirty="0"/>
              <a:t>Meeting with potential partners in 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Mass Timber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Flat pack homes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Commissary Kitchens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CTE possibilities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Tx/>
              <a:buChar char="-"/>
            </a:pPr>
            <a:endParaRPr lang="en-US" sz="2000" dirty="0"/>
          </a:p>
          <a:p>
            <a:pPr marL="457200" indent="-457200">
              <a:buFontTx/>
              <a:buChar char="-"/>
            </a:pPr>
            <a:r>
              <a:rPr lang="en-US" sz="2000" dirty="0"/>
              <a:t>NEXT </a:t>
            </a:r>
          </a:p>
          <a:p>
            <a:pPr marL="914400" lvl="1" indent="-457200">
              <a:buFontTx/>
              <a:buChar char="-"/>
            </a:pPr>
            <a:r>
              <a:rPr lang="en-US" sz="2000" dirty="0"/>
              <a:t>Civil Engineering</a:t>
            </a:r>
          </a:p>
          <a:p>
            <a:pPr marL="914400" lvl="1" indent="-457200">
              <a:buFontTx/>
              <a:buChar char="-"/>
            </a:pPr>
            <a:r>
              <a:rPr lang="en-US" sz="2000" dirty="0"/>
              <a:t>Ground Work</a:t>
            </a:r>
          </a:p>
          <a:p>
            <a:pPr marL="914400" lvl="1" indent="-457200">
              <a:buFontTx/>
              <a:buChar char="-"/>
            </a:pPr>
            <a:r>
              <a:rPr lang="en-US" sz="2000" dirty="0"/>
              <a:t>ID Housing Partner</a:t>
            </a:r>
          </a:p>
          <a:p>
            <a:pPr marL="914400" lvl="1" indent="-457200">
              <a:buFontTx/>
              <a:buChar char="-"/>
            </a:pPr>
            <a:r>
              <a:rPr lang="en-US" sz="2000" dirty="0"/>
              <a:t>All other Pre-Development Work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956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AC95-9DFA-9ED0-8F1D-E9F145C0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Map</a:t>
            </a:r>
          </a:p>
        </p:txBody>
      </p:sp>
      <p:pic>
        <p:nvPicPr>
          <p:cNvPr id="5" name="Content Placeholder 4" descr="A map of a city">
            <a:extLst>
              <a:ext uri="{FF2B5EF4-FFF2-40B4-BE49-F238E27FC236}">
                <a16:creationId xmlns:a16="http://schemas.microsoft.com/office/drawing/2014/main" id="{0A0A9543-6194-AAE1-1C2E-C48E927E5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6" y="1273560"/>
            <a:ext cx="8599108" cy="5584440"/>
          </a:xfrm>
        </p:spPr>
      </p:pic>
    </p:spTree>
    <p:extLst>
      <p:ext uri="{BB962C8B-B14F-4D97-AF65-F5344CB8AC3E}">
        <p14:creationId xmlns:p14="http://schemas.microsoft.com/office/powerpoint/2010/main" val="5145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A31B-CDC1-41E4-EE7B-2D3BB2A9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455"/>
            <a:ext cx="10515600" cy="1497724"/>
          </a:xfrm>
        </p:spPr>
        <p:txBody>
          <a:bodyPr/>
          <a:lstStyle/>
          <a:p>
            <a:pPr algn="ctr"/>
            <a:r>
              <a:rPr lang="en-US" dirty="0"/>
              <a:t>Feedback from Community Engagement</a:t>
            </a:r>
            <a:br>
              <a:rPr lang="en-US" dirty="0"/>
            </a:br>
            <a:r>
              <a:rPr lang="en-US" dirty="0"/>
              <a:t>Top 5 of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CF3D1-B929-DB67-E23E-C0D05C24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997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Connects Nature &amp; Design</a:t>
            </a:r>
          </a:p>
          <a:p>
            <a:pPr marL="514350" indent="-514350">
              <a:buAutoNum type="arabicPeriod"/>
            </a:pPr>
            <a:r>
              <a:rPr lang="en-US" dirty="0"/>
              <a:t>Promotes Well Being</a:t>
            </a:r>
          </a:p>
          <a:p>
            <a:pPr marL="514350" indent="-514350">
              <a:buAutoNum type="arabicPeriod"/>
            </a:pPr>
            <a:r>
              <a:rPr lang="en-US" dirty="0"/>
              <a:t>Place for all ages and abilities</a:t>
            </a:r>
          </a:p>
          <a:p>
            <a:pPr marL="514350" indent="-514350">
              <a:buAutoNum type="arabicPeriod"/>
            </a:pPr>
            <a:r>
              <a:rPr lang="en-US" dirty="0"/>
              <a:t>Supports the Environment</a:t>
            </a:r>
          </a:p>
          <a:p>
            <a:pPr marL="514350" indent="-514350">
              <a:buAutoNum type="arabicPeriod"/>
            </a:pPr>
            <a:r>
              <a:rPr lang="en-US" dirty="0"/>
              <a:t>Feel Safe &amp; Secure</a:t>
            </a:r>
          </a:p>
        </p:txBody>
      </p:sp>
    </p:spTree>
    <p:extLst>
      <p:ext uri="{BB962C8B-B14F-4D97-AF65-F5344CB8AC3E}">
        <p14:creationId xmlns:p14="http://schemas.microsoft.com/office/powerpoint/2010/main" val="70699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649816-D72A-D6A7-92E1-AD6E35B1C5C1}"/>
                  </a:ext>
                </a:extLst>
              </p14:cNvPr>
              <p14:cNvContentPartPr/>
              <p14:nvPr/>
            </p14:nvContentPartPr>
            <p14:xfrm>
              <a:off x="10485282" y="291238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649816-D72A-D6A7-92E1-AD6E35B1C5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6642" y="2858384"/>
                <a:ext cx="18000" cy="10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map of a city&#10;&#10;AI-generated content may be incorrect.">
            <a:extLst>
              <a:ext uri="{FF2B5EF4-FFF2-40B4-BE49-F238E27FC236}">
                <a16:creationId xmlns:a16="http://schemas.microsoft.com/office/drawing/2014/main" id="{2ECF2A3D-7ED4-F1E3-048C-D94110670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21" y="193753"/>
            <a:ext cx="10682157" cy="709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ommunity garden&#10;&#10;AI-generated content may be incorrect.">
            <a:extLst>
              <a:ext uri="{FF2B5EF4-FFF2-40B4-BE49-F238E27FC236}">
                <a16:creationId xmlns:a16="http://schemas.microsoft.com/office/drawing/2014/main" id="{F6715CDB-371A-3D74-EF9F-235AC6909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2" y="790575"/>
            <a:ext cx="80295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4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312</Words>
  <Application>Microsoft Office PowerPoint</Application>
  <PresentationFormat>Widescreen</PresentationFormat>
  <Paragraphs>72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History</vt:lpstr>
      <vt:lpstr>Alder Ridge Goals</vt:lpstr>
      <vt:lpstr>PowerPoint Presentation</vt:lpstr>
      <vt:lpstr>Project Map</vt:lpstr>
      <vt:lpstr>Feedback from Community Engagement Top 5 of 20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McRae</dc:creator>
  <cp:lastModifiedBy>Parker E. Sammons</cp:lastModifiedBy>
  <cp:revision>3</cp:revision>
  <cp:lastPrinted>2025-10-02T14:53:56Z</cp:lastPrinted>
  <dcterms:created xsi:type="dcterms:W3CDTF">2025-10-01T19:54:09Z</dcterms:created>
  <dcterms:modified xsi:type="dcterms:W3CDTF">2025-10-02T15:21:32Z</dcterms:modified>
</cp:coreProperties>
</file>