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82" r:id="rId2"/>
    <p:sldId id="256" r:id="rId3"/>
    <p:sldId id="276" r:id="rId4"/>
    <p:sldId id="275" r:id="rId5"/>
    <p:sldId id="281" r:id="rId6"/>
    <p:sldId id="263" r:id="rId7"/>
    <p:sldId id="284" r:id="rId8"/>
    <p:sldId id="285" r:id="rId9"/>
    <p:sldId id="283" r:id="rId10"/>
    <p:sldId id="264" r:id="rId11"/>
  </p:sldIdLst>
  <p:sldSz cx="12192000" cy="6858000"/>
  <p:notesSz cx="7023100" cy="93091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8120" autoAdjust="0"/>
  </p:normalViewPr>
  <p:slideViewPr>
    <p:cSldViewPr snapToGrid="0">
      <p:cViewPr>
        <p:scale>
          <a:sx n="72" d="100"/>
          <a:sy n="72" d="100"/>
        </p:scale>
        <p:origin x="850" y="72"/>
      </p:cViewPr>
      <p:guideLst/>
    </p:cSldViewPr>
  </p:slideViewPr>
  <p:outlineViewPr>
    <p:cViewPr>
      <p:scale>
        <a:sx n="33" d="100"/>
        <a:sy n="33" d="100"/>
      </p:scale>
      <p:origin x="0" y="-17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2DD6396-F491-4871-AA92-DD2D8ACA6A6D}" type="datetimeFigureOut">
              <a:rPr lang="en-US" smtClean="0"/>
              <a:t>1/28/2026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BF95540-1845-4523-B6C4-EE1F9DFB9CF2}" type="slidenum">
              <a:rPr lang="en-US" smtClean="0"/>
              <a:t>‹#›</a:t>
            </a:fld>
            <a:endParaRPr lang="en-US"/>
          </a:p>
        </p:txBody>
      </p:sp>
    </p:spTree>
    <p:extLst>
      <p:ext uri="{BB962C8B-B14F-4D97-AF65-F5344CB8AC3E}">
        <p14:creationId xmlns:p14="http://schemas.microsoft.com/office/powerpoint/2010/main" val="22042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95540-1845-4523-B6C4-EE1F9DFB9CF2}" type="slidenum">
              <a:rPr lang="en-US" smtClean="0"/>
              <a:t>1</a:t>
            </a:fld>
            <a:endParaRPr lang="en-US"/>
          </a:p>
        </p:txBody>
      </p:sp>
    </p:spTree>
    <p:extLst>
      <p:ext uri="{BB962C8B-B14F-4D97-AF65-F5344CB8AC3E}">
        <p14:creationId xmlns:p14="http://schemas.microsoft.com/office/powerpoint/2010/main" val="12580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anyone not familiar with our story</a:t>
            </a:r>
          </a:p>
        </p:txBody>
      </p:sp>
      <p:sp>
        <p:nvSpPr>
          <p:cNvPr id="4" name="Slide Number Placeholder 3"/>
          <p:cNvSpPr>
            <a:spLocks noGrp="1"/>
          </p:cNvSpPr>
          <p:nvPr>
            <p:ph type="sldNum" sz="quarter" idx="5"/>
          </p:nvPr>
        </p:nvSpPr>
        <p:spPr/>
        <p:txBody>
          <a:bodyPr/>
          <a:lstStyle/>
          <a:p>
            <a:fld id="{EBF95540-1845-4523-B6C4-EE1F9DFB9CF2}" type="slidenum">
              <a:rPr lang="en-US" smtClean="0"/>
              <a:t>2</a:t>
            </a:fld>
            <a:endParaRPr lang="en-US"/>
          </a:p>
        </p:txBody>
      </p:sp>
    </p:spTree>
    <p:extLst>
      <p:ext uri="{BB962C8B-B14F-4D97-AF65-F5344CB8AC3E}">
        <p14:creationId xmlns:p14="http://schemas.microsoft.com/office/powerpoint/2010/main" val="426869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A865-68FB-EEB7-DB6F-4CE2B311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6E085-97E5-2974-7D45-49C904E7B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AEDC6-5039-9B97-1360-3B762ACA8919}"/>
              </a:ext>
            </a:extLst>
          </p:cNvPr>
          <p:cNvSpPr>
            <a:spLocks noGrp="1"/>
          </p:cNvSpPr>
          <p:nvPr>
            <p:ph type="body" idx="1"/>
          </p:nvPr>
        </p:nvSpPr>
        <p:spPr/>
        <p:txBody>
          <a:bodyPr/>
          <a:lstStyle/>
          <a:p>
            <a:r>
              <a:rPr lang="en-US" dirty="0"/>
              <a:t>Core Principles:</a:t>
            </a:r>
          </a:p>
          <a:p>
            <a:r>
              <a:rPr lang="en-US" dirty="0"/>
              <a:t>Creativity, Community, and Opportunity</a:t>
            </a:r>
          </a:p>
        </p:txBody>
      </p:sp>
      <p:sp>
        <p:nvSpPr>
          <p:cNvPr id="4" name="Slide Number Placeholder 3">
            <a:extLst>
              <a:ext uri="{FF2B5EF4-FFF2-40B4-BE49-F238E27FC236}">
                <a16:creationId xmlns:a16="http://schemas.microsoft.com/office/drawing/2014/main" id="{A51F53B3-DA52-B771-5D67-D24AAA6E6B07}"/>
              </a:ext>
            </a:extLst>
          </p:cNvPr>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17545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in our October update, we had great turnout and feedback in our community engagement sponsored by OR DEQ last summer.  The key themes that we are looking to incorporate into the project are:</a:t>
            </a:r>
          </a:p>
        </p:txBody>
      </p:sp>
      <p:sp>
        <p:nvSpPr>
          <p:cNvPr id="4" name="Slide Number Placeholder 3"/>
          <p:cNvSpPr>
            <a:spLocks noGrp="1"/>
          </p:cNvSpPr>
          <p:nvPr>
            <p:ph type="sldNum" sz="quarter" idx="5"/>
          </p:nvPr>
        </p:nvSpPr>
        <p:spPr/>
        <p:txBody>
          <a:bodyPr/>
          <a:lstStyle/>
          <a:p>
            <a:fld id="{EBF95540-1845-4523-B6C4-EE1F9DFB9CF2}" type="slidenum">
              <a:rPr lang="en-US" smtClean="0"/>
              <a:t>5</a:t>
            </a:fld>
            <a:endParaRPr lang="en-US"/>
          </a:p>
        </p:txBody>
      </p:sp>
    </p:spTree>
    <p:extLst>
      <p:ext uri="{BB962C8B-B14F-4D97-AF65-F5344CB8AC3E}">
        <p14:creationId xmlns:p14="http://schemas.microsoft.com/office/powerpoint/2010/main" val="53846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95540-1845-4523-B6C4-EE1F9DFB9CF2}" type="slidenum">
              <a:rPr lang="en-US" smtClean="0"/>
              <a:t>6</a:t>
            </a:fld>
            <a:endParaRPr lang="en-US"/>
          </a:p>
        </p:txBody>
      </p:sp>
    </p:spTree>
    <p:extLst>
      <p:ext uri="{BB962C8B-B14F-4D97-AF65-F5344CB8AC3E}">
        <p14:creationId xmlns:p14="http://schemas.microsoft.com/office/powerpoint/2010/main" val="23524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Cohesive design with individuality throughout</a:t>
            </a:r>
          </a:p>
          <a:p>
            <a:r>
              <a:rPr lang="en-US" dirty="0"/>
              <a:t>Modular, Flat panel, Stick built, Hybrid</a:t>
            </a:r>
          </a:p>
          <a:p>
            <a:r>
              <a:rPr lang="en-US" dirty="0"/>
              <a:t>Set </a:t>
            </a:r>
          </a:p>
        </p:txBody>
      </p:sp>
      <p:sp>
        <p:nvSpPr>
          <p:cNvPr id="4" name="Slide Number Placeholder 3"/>
          <p:cNvSpPr>
            <a:spLocks noGrp="1"/>
          </p:cNvSpPr>
          <p:nvPr>
            <p:ph type="sldNum" sz="quarter" idx="5"/>
          </p:nvPr>
        </p:nvSpPr>
        <p:spPr/>
        <p:txBody>
          <a:bodyPr/>
          <a:lstStyle/>
          <a:p>
            <a:fld id="{EBF95540-1845-4523-B6C4-EE1F9DFB9CF2}" type="slidenum">
              <a:rPr lang="en-US" smtClean="0"/>
              <a:t>7</a:t>
            </a:fld>
            <a:endParaRPr lang="en-US"/>
          </a:p>
        </p:txBody>
      </p:sp>
    </p:spTree>
    <p:extLst>
      <p:ext uri="{BB962C8B-B14F-4D97-AF65-F5344CB8AC3E}">
        <p14:creationId xmlns:p14="http://schemas.microsoft.com/office/powerpoint/2010/main" val="137626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95540-1845-4523-B6C4-EE1F9DFB9CF2}" type="slidenum">
              <a:rPr lang="en-US" smtClean="0"/>
              <a:t>9</a:t>
            </a:fld>
            <a:endParaRPr lang="en-US"/>
          </a:p>
        </p:txBody>
      </p:sp>
    </p:spTree>
    <p:extLst>
      <p:ext uri="{BB962C8B-B14F-4D97-AF65-F5344CB8AC3E}">
        <p14:creationId xmlns:p14="http://schemas.microsoft.com/office/powerpoint/2010/main" val="227190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Dream Big</a:t>
            </a:r>
          </a:p>
          <a:p>
            <a:r>
              <a:rPr lang="en-US" dirty="0"/>
              <a:t>Start Small</a:t>
            </a:r>
          </a:p>
          <a:p>
            <a:r>
              <a:rPr lang="en-US" dirty="0"/>
              <a:t>Act Fast</a:t>
            </a:r>
          </a:p>
        </p:txBody>
      </p:sp>
      <p:sp>
        <p:nvSpPr>
          <p:cNvPr id="4" name="Slide Number Placeholder 3"/>
          <p:cNvSpPr>
            <a:spLocks noGrp="1"/>
          </p:cNvSpPr>
          <p:nvPr>
            <p:ph type="sldNum" sz="quarter" idx="5"/>
          </p:nvPr>
        </p:nvSpPr>
        <p:spPr/>
        <p:txBody>
          <a:bodyPr/>
          <a:lstStyle/>
          <a:p>
            <a:fld id="{EBF95540-1845-4523-B6C4-EE1F9DFB9CF2}" type="slidenum">
              <a:rPr lang="en-US" smtClean="0"/>
              <a:t>10</a:t>
            </a:fld>
            <a:endParaRPr lang="en-US"/>
          </a:p>
        </p:txBody>
      </p:sp>
    </p:spTree>
    <p:extLst>
      <p:ext uri="{BB962C8B-B14F-4D97-AF65-F5344CB8AC3E}">
        <p14:creationId xmlns:p14="http://schemas.microsoft.com/office/powerpoint/2010/main" val="367634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EF0A-0970-70D1-5B72-EDBEFD055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FA1BE8-FBAE-3F7E-A1AE-E5F3E6209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BD8B00-71E3-FDE0-B266-06F86DFF748A}"/>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8EE88433-97C3-AB7D-6A6C-B50ADBF9C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13972-2CBA-A72E-2DDD-252C49A116B6}"/>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79056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AED3-07C4-709A-B327-CF413F6D02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279DF6-D278-5968-CB6D-6E133B5F81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0C4FD-4849-7EAA-9A8D-B70C061F3BCF}"/>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EBDFCD65-F0BB-E217-1D3F-CE55974D6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E6511-5745-F8E0-D394-50BFEED9075F}"/>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65115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E04D6E-5930-E63D-36C2-878CA40B2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E923C-616F-5A86-EC2C-0923C5DEB9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AF2E6-7929-5518-CAB0-C5788DF45D1F}"/>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4AF2B90C-92C2-785B-FB49-D2ED61A3C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EFB0-FF49-7003-FF9E-08773C10C070}"/>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127383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A6DB-DC2E-592F-CB45-18E23C75B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F2431-82DD-602F-E20D-C5DCE69D7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7757F-07CF-EE6F-7030-E6671D2B8AFA}"/>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D021A5DD-ACD8-91FA-3647-9B9ED7675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0CD83-AD15-4436-E7C7-C576C2D7E4D5}"/>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249021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5B34-1765-27C1-4615-6FDBA8AA09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6D4FD-6E6A-C98F-922A-F09DF036C5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C13FF-522A-4B3C-0BA6-09A4F13A8473}"/>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4619660D-3F3B-F9EA-CFB7-8FC5776D9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5839B-487F-0169-8B5F-DFD5CED3D423}"/>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150221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C261-93E3-15BD-B825-7F613A491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8CF91-931C-469E-9662-7C30F87910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B2751-8A98-649C-8442-DED3BCFB2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7E23D-43CF-21E5-6BDE-F9BAB6639F86}"/>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6" name="Footer Placeholder 5">
            <a:extLst>
              <a:ext uri="{FF2B5EF4-FFF2-40B4-BE49-F238E27FC236}">
                <a16:creationId xmlns:a16="http://schemas.microsoft.com/office/drawing/2014/main" id="{749BA4CE-86D8-A049-4A2C-9B9474738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BE631-EDA2-7748-5ADE-658BDF60DBB8}"/>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138550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0442-3843-F22B-8E48-449070FD90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74EE0-21E1-85CE-6180-21C3193AD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98970-E007-D5C2-CD86-EE561236D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27C7-ABAE-5609-80C5-D184006A3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ACCC4-A1F8-8EE6-4D3A-CE3B0C8EB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83A5A1-B483-41B9-266D-27D15819DDC4}"/>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8" name="Footer Placeholder 7">
            <a:extLst>
              <a:ext uri="{FF2B5EF4-FFF2-40B4-BE49-F238E27FC236}">
                <a16:creationId xmlns:a16="http://schemas.microsoft.com/office/drawing/2014/main" id="{C2A2DF2B-6357-5A0C-6987-01CE04EE0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CCD71-00D1-8CDA-E6C5-57D87AC4F3EF}"/>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256107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D503-8471-73DC-E68B-1F882F96D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43BAE-6C9F-FDF7-91BD-028EF22A29BE}"/>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4" name="Footer Placeholder 3">
            <a:extLst>
              <a:ext uri="{FF2B5EF4-FFF2-40B4-BE49-F238E27FC236}">
                <a16:creationId xmlns:a16="http://schemas.microsoft.com/office/drawing/2014/main" id="{865A8D2E-2DD2-9844-F691-1B3A0E783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1187AA-D8B3-F919-50E7-3F10D18F4ACD}"/>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195422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F31E7-F6F2-FC2A-4119-A19205EEC099}"/>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3" name="Footer Placeholder 2">
            <a:extLst>
              <a:ext uri="{FF2B5EF4-FFF2-40B4-BE49-F238E27FC236}">
                <a16:creationId xmlns:a16="http://schemas.microsoft.com/office/drawing/2014/main" id="{EBF2D689-A04D-2E07-2667-B00B87989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EBA328-E925-007D-BC48-7460C4E52448}"/>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323264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7BFA-8BF3-D161-C78A-7935147FF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F6EC88-B2E4-F0B2-2FA6-A136FEEA2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0BA840-F5B4-050C-7C62-C05B26183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F0A59-0230-1A20-FDA4-E21BF6EC2CD4}"/>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6" name="Footer Placeholder 5">
            <a:extLst>
              <a:ext uri="{FF2B5EF4-FFF2-40B4-BE49-F238E27FC236}">
                <a16:creationId xmlns:a16="http://schemas.microsoft.com/office/drawing/2014/main" id="{E1C4FE27-94C2-0D05-7D2E-9429DE81F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68661-B976-E187-8B65-290B3E5C90E7}"/>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347416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780B-AAF5-DAAF-F2A9-9A3345D1A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3A8CB-ADA1-3BC7-1395-2678B37C4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5D05F-55CD-0A8C-2218-67656B379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33468-9D31-1911-4385-6D9831CDD06A}"/>
              </a:ext>
            </a:extLst>
          </p:cNvPr>
          <p:cNvSpPr>
            <a:spLocks noGrp="1"/>
          </p:cNvSpPr>
          <p:nvPr>
            <p:ph type="dt" sz="half" idx="10"/>
          </p:nvPr>
        </p:nvSpPr>
        <p:spPr/>
        <p:txBody>
          <a:bodyPr/>
          <a:lstStyle/>
          <a:p>
            <a:fld id="{3F6D92A5-E088-4E33-A6B9-0A770CBD001C}" type="datetimeFigureOut">
              <a:rPr lang="en-US" smtClean="0"/>
              <a:t>1/28/2026</a:t>
            </a:fld>
            <a:endParaRPr lang="en-US"/>
          </a:p>
        </p:txBody>
      </p:sp>
      <p:sp>
        <p:nvSpPr>
          <p:cNvPr id="6" name="Footer Placeholder 5">
            <a:extLst>
              <a:ext uri="{FF2B5EF4-FFF2-40B4-BE49-F238E27FC236}">
                <a16:creationId xmlns:a16="http://schemas.microsoft.com/office/drawing/2014/main" id="{281DB87C-99BA-8D6F-B1D9-CBBB60D7A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49097-88E5-5316-3262-FE8CB9A24CBF}"/>
              </a:ext>
            </a:extLst>
          </p:cNvPr>
          <p:cNvSpPr>
            <a:spLocks noGrp="1"/>
          </p:cNvSpPr>
          <p:nvPr>
            <p:ph type="sldNum" sz="quarter" idx="12"/>
          </p:nvPr>
        </p:nvSpPr>
        <p:spPr/>
        <p:txBody>
          <a:bodyPr/>
          <a:lstStyle/>
          <a:p>
            <a:fld id="{C804905C-E7B7-48F6-A1E7-61B202E49565}" type="slidenum">
              <a:rPr lang="en-US" smtClean="0"/>
              <a:t>‹#›</a:t>
            </a:fld>
            <a:endParaRPr lang="en-US"/>
          </a:p>
        </p:txBody>
      </p:sp>
    </p:spTree>
    <p:extLst>
      <p:ext uri="{BB962C8B-B14F-4D97-AF65-F5344CB8AC3E}">
        <p14:creationId xmlns:p14="http://schemas.microsoft.com/office/powerpoint/2010/main" val="132271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3EC20-1ACC-080E-DF62-8A091A170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DE22C-DFAB-0712-3DCC-A73577C8F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577C-1BA6-1A13-C5EC-3566E08D8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6D92A5-E088-4E33-A6B9-0A770CBD001C}" type="datetimeFigureOut">
              <a:rPr lang="en-US" smtClean="0"/>
              <a:t>1/28/2026</a:t>
            </a:fld>
            <a:endParaRPr lang="en-US"/>
          </a:p>
        </p:txBody>
      </p:sp>
      <p:sp>
        <p:nvSpPr>
          <p:cNvPr id="5" name="Footer Placeholder 4">
            <a:extLst>
              <a:ext uri="{FF2B5EF4-FFF2-40B4-BE49-F238E27FC236}">
                <a16:creationId xmlns:a16="http://schemas.microsoft.com/office/drawing/2014/main" id="{109E978E-4A8B-6156-5D8E-58401F5FB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8EB969-3F97-1CF1-B150-D04C578E6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04905C-E7B7-48F6-A1E7-61B202E49565}" type="slidenum">
              <a:rPr lang="en-US" smtClean="0"/>
              <a:t>‹#›</a:t>
            </a:fld>
            <a:endParaRPr lang="en-US"/>
          </a:p>
        </p:txBody>
      </p:sp>
    </p:spTree>
    <p:extLst>
      <p:ext uri="{BB962C8B-B14F-4D97-AF65-F5344CB8AC3E}">
        <p14:creationId xmlns:p14="http://schemas.microsoft.com/office/powerpoint/2010/main" val="1928356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7478E-C613-AE0B-8D64-CF61E8D3B97F}"/>
              </a:ext>
            </a:extLst>
          </p:cNvPr>
          <p:cNvPicPr>
            <a:picLocks noChangeAspect="1"/>
          </p:cNvPicPr>
          <p:nvPr/>
        </p:nvPicPr>
        <p:blipFill>
          <a:blip r:embed="rId3"/>
          <a:stretch>
            <a:fillRect/>
          </a:stretch>
        </p:blipFill>
        <p:spPr>
          <a:xfrm>
            <a:off x="1152324" y="648183"/>
            <a:ext cx="10432648" cy="5868364"/>
          </a:xfrm>
          <a:prstGeom prst="rect">
            <a:avLst/>
          </a:prstGeom>
        </p:spPr>
      </p:pic>
    </p:spTree>
    <p:extLst>
      <p:ext uri="{BB962C8B-B14F-4D97-AF65-F5344CB8AC3E}">
        <p14:creationId xmlns:p14="http://schemas.microsoft.com/office/powerpoint/2010/main" val="24882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7D80D-ED6B-6276-4F6E-09938DC52F73}"/>
              </a:ext>
            </a:extLst>
          </p:cNvPr>
          <p:cNvSpPr txBox="1"/>
          <p:nvPr/>
        </p:nvSpPr>
        <p:spPr>
          <a:xfrm>
            <a:off x="359663" y="505968"/>
            <a:ext cx="10639770" cy="3046988"/>
          </a:xfrm>
          <a:prstGeom prst="rect">
            <a:avLst/>
          </a:prstGeom>
          <a:noFill/>
        </p:spPr>
        <p:txBody>
          <a:bodyPr wrap="square" rtlCol="0">
            <a:spAutoFit/>
          </a:bodyPr>
          <a:lstStyle/>
          <a:p>
            <a:pPr algn="ctr"/>
            <a:r>
              <a:rPr lang="en-US" sz="2400" b="1" dirty="0"/>
              <a:t>Again, Many Thanks!</a:t>
            </a:r>
          </a:p>
          <a:p>
            <a:pPr algn="ctr"/>
            <a:endParaRPr lang="en-US" sz="2400" b="1" dirty="0">
              <a:highlight>
                <a:srgbClr val="FFFF00"/>
              </a:highlight>
            </a:endParaRPr>
          </a:p>
          <a:p>
            <a:pPr algn="ctr"/>
            <a:endParaRPr lang="en-US" sz="2400" b="1" dirty="0">
              <a:highlight>
                <a:srgbClr val="FFFF00"/>
              </a:highlight>
            </a:endParaRPr>
          </a:p>
          <a:p>
            <a:pPr algn="ctr"/>
            <a:endParaRPr lang="en-US" sz="2400" b="1" dirty="0">
              <a:highlight>
                <a:srgbClr val="FFFF00"/>
              </a:highlight>
            </a:endParaRPr>
          </a:p>
          <a:p>
            <a:r>
              <a:rPr lang="en-US" sz="2400" dirty="0"/>
              <a:t>Thank you to </a:t>
            </a:r>
            <a:r>
              <a:rPr lang="en-US" sz="2400" b="1" dirty="0"/>
              <a:t>Tillamook County Housing Commission, DEQ Built Environment Team,</a:t>
            </a:r>
            <a:r>
              <a:rPr lang="en-US" sz="2400" dirty="0"/>
              <a:t> </a:t>
            </a:r>
            <a:r>
              <a:rPr lang="en-US" sz="2400" b="1" dirty="0"/>
              <a:t>City of Bay City, and the many professionals, partners, and community members </a:t>
            </a:r>
            <a:r>
              <a:rPr lang="en-US" sz="2400" dirty="0"/>
              <a:t>that have helped refine this vision and move this dream forward.</a:t>
            </a:r>
            <a:endParaRPr lang="en-US" dirty="0"/>
          </a:p>
        </p:txBody>
      </p:sp>
      <p:sp>
        <p:nvSpPr>
          <p:cNvPr id="2" name="TextBox 1">
            <a:extLst>
              <a:ext uri="{FF2B5EF4-FFF2-40B4-BE49-F238E27FC236}">
                <a16:creationId xmlns:a16="http://schemas.microsoft.com/office/drawing/2014/main" id="{07AD2858-EBC3-B0B9-D2D6-9A4F28796741}"/>
              </a:ext>
            </a:extLst>
          </p:cNvPr>
          <p:cNvSpPr txBox="1"/>
          <p:nvPr/>
        </p:nvSpPr>
        <p:spPr>
          <a:xfrm>
            <a:off x="4761614" y="4572000"/>
            <a:ext cx="2668772" cy="369332"/>
          </a:xfrm>
          <a:prstGeom prst="rect">
            <a:avLst/>
          </a:prstGeom>
          <a:noFill/>
        </p:spPr>
        <p:txBody>
          <a:bodyPr wrap="square" rtlCol="0">
            <a:spAutoFit/>
          </a:bodyPr>
          <a:lstStyle/>
          <a:p>
            <a:r>
              <a:rPr lang="en-US" dirty="0"/>
              <a:t>Questions &amp; Comments:</a:t>
            </a:r>
          </a:p>
        </p:txBody>
      </p:sp>
      <p:sp>
        <p:nvSpPr>
          <p:cNvPr id="3" name="TextBox 2">
            <a:extLst>
              <a:ext uri="{FF2B5EF4-FFF2-40B4-BE49-F238E27FC236}">
                <a16:creationId xmlns:a16="http://schemas.microsoft.com/office/drawing/2014/main" id="{209EB64A-86AD-169A-2E93-6381DBD3C0CD}"/>
              </a:ext>
            </a:extLst>
          </p:cNvPr>
          <p:cNvSpPr txBox="1"/>
          <p:nvPr/>
        </p:nvSpPr>
        <p:spPr>
          <a:xfrm>
            <a:off x="4761614" y="3429000"/>
            <a:ext cx="2668772" cy="369332"/>
          </a:xfrm>
          <a:prstGeom prst="rect">
            <a:avLst/>
          </a:prstGeom>
          <a:noFill/>
        </p:spPr>
        <p:txBody>
          <a:bodyPr wrap="square" rtlCol="0">
            <a:spAutoFit/>
          </a:bodyPr>
          <a:lstStyle/>
          <a:p>
            <a:r>
              <a:rPr lang="en-US" dirty="0"/>
              <a:t>Lisa &amp; Ralph McRae</a:t>
            </a:r>
          </a:p>
        </p:txBody>
      </p:sp>
    </p:spTree>
    <p:extLst>
      <p:ext uri="{BB962C8B-B14F-4D97-AF65-F5344CB8AC3E}">
        <p14:creationId xmlns:p14="http://schemas.microsoft.com/office/powerpoint/2010/main" val="387990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0088-1CE2-ECA5-C701-9CE0A4BDE922}"/>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50D48899-42BC-1B9C-88CF-BEC58C061137}"/>
              </a:ext>
            </a:extLst>
          </p:cNvPr>
          <p:cNvSpPr>
            <a:spLocks noGrp="1"/>
          </p:cNvSpPr>
          <p:nvPr>
            <p:ph idx="1"/>
          </p:nvPr>
        </p:nvSpPr>
        <p:spPr>
          <a:xfrm>
            <a:off x="838200" y="1690688"/>
            <a:ext cx="4924647" cy="4312186"/>
          </a:xfrm>
        </p:spPr>
        <p:txBody>
          <a:bodyPr>
            <a:normAutofit/>
          </a:bodyPr>
          <a:lstStyle/>
          <a:p>
            <a:endParaRPr lang="en-US" dirty="0"/>
          </a:p>
          <a:p>
            <a:r>
              <a:rPr lang="en-US" dirty="0"/>
              <a:t>This project is based on the transformation of property of our family business that started in 1955</a:t>
            </a:r>
          </a:p>
          <a:p>
            <a:r>
              <a:rPr lang="en-US" dirty="0"/>
              <a:t>Employed generations of Tillamook county residents</a:t>
            </a:r>
          </a:p>
          <a:p>
            <a:endParaRPr lang="en-US" dirty="0"/>
          </a:p>
        </p:txBody>
      </p:sp>
      <p:pic>
        <p:nvPicPr>
          <p:cNvPr id="5" name="Picture 4">
            <a:extLst>
              <a:ext uri="{FF2B5EF4-FFF2-40B4-BE49-F238E27FC236}">
                <a16:creationId xmlns:a16="http://schemas.microsoft.com/office/drawing/2014/main" id="{5FE9EBC3-E6F3-0544-8830-1A2B96F01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848" y="1690688"/>
            <a:ext cx="6070854" cy="4312186"/>
          </a:xfrm>
          <a:prstGeom prst="rect">
            <a:avLst/>
          </a:prstGeom>
        </p:spPr>
      </p:pic>
    </p:spTree>
    <p:extLst>
      <p:ext uri="{BB962C8B-B14F-4D97-AF65-F5344CB8AC3E}">
        <p14:creationId xmlns:p14="http://schemas.microsoft.com/office/powerpoint/2010/main" val="275149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42143-C853-725E-B003-048A105BF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918CE-F376-731B-E199-D83D6B5E2974}"/>
              </a:ext>
            </a:extLst>
          </p:cNvPr>
          <p:cNvSpPr>
            <a:spLocks noGrp="1"/>
          </p:cNvSpPr>
          <p:nvPr>
            <p:ph type="title"/>
          </p:nvPr>
        </p:nvSpPr>
        <p:spPr/>
        <p:txBody>
          <a:bodyPr/>
          <a:lstStyle/>
          <a:p>
            <a:pPr algn="ctr"/>
            <a:r>
              <a:rPr lang="fr-FR" dirty="0" err="1"/>
              <a:t>Alder</a:t>
            </a:r>
            <a:r>
              <a:rPr lang="fr-FR" dirty="0"/>
              <a:t> Ridge Goals</a:t>
            </a:r>
            <a:endParaRPr lang="en-US" dirty="0"/>
          </a:p>
        </p:txBody>
      </p:sp>
      <p:sp>
        <p:nvSpPr>
          <p:cNvPr id="3" name="Content Placeholder 2">
            <a:extLst>
              <a:ext uri="{FF2B5EF4-FFF2-40B4-BE49-F238E27FC236}">
                <a16:creationId xmlns:a16="http://schemas.microsoft.com/office/drawing/2014/main" id="{F005DCA5-DFF7-88E7-A33C-6BABB35B38E4}"/>
              </a:ext>
            </a:extLst>
          </p:cNvPr>
          <p:cNvSpPr>
            <a:spLocks noGrp="1"/>
          </p:cNvSpPr>
          <p:nvPr>
            <p:ph idx="1"/>
          </p:nvPr>
        </p:nvSpPr>
        <p:spPr>
          <a:xfrm>
            <a:off x="838200" y="1825625"/>
            <a:ext cx="10515600" cy="3502513"/>
          </a:xfrm>
        </p:spPr>
        <p:txBody>
          <a:bodyPr>
            <a:normAutofit fontScale="92500" lnSpcReduction="10000"/>
          </a:bodyPr>
          <a:lstStyle/>
          <a:p>
            <a:pPr marL="0" indent="0">
              <a:buNone/>
            </a:pPr>
            <a:endParaRPr lang="en-US" dirty="0"/>
          </a:p>
          <a:p>
            <a:r>
              <a:rPr lang="en-US" dirty="0"/>
              <a:t>Community within a Community</a:t>
            </a:r>
          </a:p>
          <a:p>
            <a:pPr lvl="1"/>
            <a:r>
              <a:rPr lang="en-US" dirty="0"/>
              <a:t>Connection</a:t>
            </a:r>
          </a:p>
          <a:p>
            <a:pPr lvl="1"/>
            <a:r>
              <a:rPr lang="en-US" dirty="0"/>
              <a:t>Sustainable &amp; Enduring</a:t>
            </a:r>
          </a:p>
          <a:p>
            <a:pPr lvl="1"/>
            <a:r>
              <a:rPr lang="en-US" dirty="0"/>
              <a:t>Multi-generational</a:t>
            </a:r>
          </a:p>
          <a:p>
            <a:r>
              <a:rPr lang="en-US" dirty="0"/>
              <a:t>Innovative</a:t>
            </a:r>
          </a:p>
          <a:p>
            <a:pPr lvl="1"/>
            <a:r>
              <a:rPr lang="en-US" dirty="0"/>
              <a:t>Entrepreneurial</a:t>
            </a:r>
          </a:p>
          <a:p>
            <a:pPr lvl="1"/>
            <a:r>
              <a:rPr lang="en-US" dirty="0"/>
              <a:t>Trades Enhancement</a:t>
            </a:r>
          </a:p>
          <a:p>
            <a:pPr lvl="1"/>
            <a:r>
              <a:rPr lang="en-US" dirty="0"/>
              <a:t>Technology Advancing</a:t>
            </a:r>
          </a:p>
          <a:p>
            <a:pPr lvl="1"/>
            <a:endParaRPr lang="en-US" dirty="0"/>
          </a:p>
        </p:txBody>
      </p:sp>
    </p:spTree>
    <p:extLst>
      <p:ext uri="{BB962C8B-B14F-4D97-AF65-F5344CB8AC3E}">
        <p14:creationId xmlns:p14="http://schemas.microsoft.com/office/powerpoint/2010/main" val="11120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AC95-9DFA-9ED0-8F1D-E9F145C02E68}"/>
              </a:ext>
            </a:extLst>
          </p:cNvPr>
          <p:cNvSpPr>
            <a:spLocks noGrp="1"/>
          </p:cNvSpPr>
          <p:nvPr>
            <p:ph type="title"/>
          </p:nvPr>
        </p:nvSpPr>
        <p:spPr>
          <a:xfrm>
            <a:off x="838200" y="365125"/>
            <a:ext cx="10515600" cy="1325563"/>
          </a:xfrm>
        </p:spPr>
        <p:txBody>
          <a:bodyPr/>
          <a:lstStyle/>
          <a:p>
            <a:pPr algn="ctr"/>
            <a:r>
              <a:rPr lang="en-US" dirty="0"/>
              <a:t>Project Map</a:t>
            </a:r>
          </a:p>
        </p:txBody>
      </p:sp>
      <p:pic>
        <p:nvPicPr>
          <p:cNvPr id="5" name="Content Placeholder 4" descr="A map of a city">
            <a:extLst>
              <a:ext uri="{FF2B5EF4-FFF2-40B4-BE49-F238E27FC236}">
                <a16:creationId xmlns:a16="http://schemas.microsoft.com/office/drawing/2014/main" id="{0A0A9543-6194-AAE1-1C2E-C48E927E5D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446" y="1273560"/>
            <a:ext cx="8599108" cy="5456849"/>
          </a:xfrm>
        </p:spPr>
      </p:pic>
    </p:spTree>
    <p:extLst>
      <p:ext uri="{BB962C8B-B14F-4D97-AF65-F5344CB8AC3E}">
        <p14:creationId xmlns:p14="http://schemas.microsoft.com/office/powerpoint/2010/main" val="51456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A31B-CDC1-41E4-EE7B-2D3BB2A9EBA3}"/>
              </a:ext>
            </a:extLst>
          </p:cNvPr>
          <p:cNvSpPr>
            <a:spLocks noGrp="1"/>
          </p:cNvSpPr>
          <p:nvPr>
            <p:ph type="title"/>
          </p:nvPr>
        </p:nvSpPr>
        <p:spPr>
          <a:xfrm>
            <a:off x="838200" y="462455"/>
            <a:ext cx="10515600" cy="1497724"/>
          </a:xfrm>
        </p:spPr>
        <p:txBody>
          <a:bodyPr/>
          <a:lstStyle/>
          <a:p>
            <a:pPr algn="ctr"/>
            <a:r>
              <a:rPr lang="en-US" dirty="0"/>
              <a:t>Feedback from Community Engagement</a:t>
            </a:r>
            <a:br>
              <a:rPr lang="en-US" dirty="0"/>
            </a:br>
            <a:r>
              <a:rPr lang="en-US" dirty="0"/>
              <a:t>Top 5 of 20</a:t>
            </a:r>
          </a:p>
        </p:txBody>
      </p:sp>
      <p:sp>
        <p:nvSpPr>
          <p:cNvPr id="3" name="Content Placeholder 2">
            <a:extLst>
              <a:ext uri="{FF2B5EF4-FFF2-40B4-BE49-F238E27FC236}">
                <a16:creationId xmlns:a16="http://schemas.microsoft.com/office/drawing/2014/main" id="{512CF3D1-B929-DB67-E23E-C0D05C24B987}"/>
              </a:ext>
            </a:extLst>
          </p:cNvPr>
          <p:cNvSpPr>
            <a:spLocks noGrp="1"/>
          </p:cNvSpPr>
          <p:nvPr>
            <p:ph idx="1"/>
          </p:nvPr>
        </p:nvSpPr>
        <p:spPr>
          <a:xfrm>
            <a:off x="838200" y="2203997"/>
            <a:ext cx="10515600" cy="4351338"/>
          </a:xfrm>
        </p:spPr>
        <p:txBody>
          <a:bodyPr/>
          <a:lstStyle/>
          <a:p>
            <a:pPr marL="514350" indent="-514350">
              <a:buAutoNum type="arabicPeriod"/>
            </a:pPr>
            <a:r>
              <a:rPr lang="en-US" dirty="0"/>
              <a:t>Connects Nature &amp; Design</a:t>
            </a:r>
          </a:p>
          <a:p>
            <a:pPr marL="514350" indent="-514350">
              <a:buAutoNum type="arabicPeriod"/>
            </a:pPr>
            <a:r>
              <a:rPr lang="en-US" dirty="0"/>
              <a:t>Promotes Well Being</a:t>
            </a:r>
          </a:p>
          <a:p>
            <a:pPr marL="514350" indent="-514350">
              <a:buAutoNum type="arabicPeriod"/>
            </a:pPr>
            <a:r>
              <a:rPr lang="en-US" dirty="0"/>
              <a:t>Place for all ages and abilities</a:t>
            </a:r>
          </a:p>
          <a:p>
            <a:pPr marL="514350" indent="-514350">
              <a:buAutoNum type="arabicPeriod"/>
            </a:pPr>
            <a:r>
              <a:rPr lang="en-US" dirty="0"/>
              <a:t>Supports the Environment</a:t>
            </a:r>
          </a:p>
          <a:p>
            <a:pPr marL="514350" indent="-514350">
              <a:buAutoNum type="arabicPeriod"/>
            </a:pPr>
            <a:r>
              <a:rPr lang="en-US" dirty="0"/>
              <a:t>Feel Safe &amp; Secure</a:t>
            </a:r>
          </a:p>
        </p:txBody>
      </p:sp>
    </p:spTree>
    <p:extLst>
      <p:ext uri="{BB962C8B-B14F-4D97-AF65-F5344CB8AC3E}">
        <p14:creationId xmlns:p14="http://schemas.microsoft.com/office/powerpoint/2010/main" val="70699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853DA-FF56-3330-D584-23D920D31B49}"/>
              </a:ext>
            </a:extLst>
          </p:cNvPr>
          <p:cNvSpPr txBox="1"/>
          <p:nvPr/>
        </p:nvSpPr>
        <p:spPr>
          <a:xfrm>
            <a:off x="317739" y="479460"/>
            <a:ext cx="3180373" cy="1323439"/>
          </a:xfrm>
          <a:prstGeom prst="rect">
            <a:avLst/>
          </a:prstGeom>
          <a:noFill/>
        </p:spPr>
        <p:txBody>
          <a:bodyPr wrap="square" rtlCol="0">
            <a:spAutoFit/>
          </a:bodyPr>
          <a:lstStyle/>
          <a:p>
            <a:endParaRPr lang="en-US" sz="4000" dirty="0"/>
          </a:p>
          <a:p>
            <a:endParaRPr lang="en-US" sz="4000" dirty="0"/>
          </a:p>
        </p:txBody>
      </p:sp>
      <p:pic>
        <p:nvPicPr>
          <p:cNvPr id="8" name="Picture 7">
            <a:extLst>
              <a:ext uri="{FF2B5EF4-FFF2-40B4-BE49-F238E27FC236}">
                <a16:creationId xmlns:a16="http://schemas.microsoft.com/office/drawing/2014/main" id="{A2A2A825-5C1C-455F-78AF-F4E98DD50742}"/>
              </a:ext>
            </a:extLst>
          </p:cNvPr>
          <p:cNvPicPr>
            <a:picLocks noChangeAspect="1"/>
          </p:cNvPicPr>
          <p:nvPr/>
        </p:nvPicPr>
        <p:blipFill>
          <a:blip r:embed="rId3">
            <a:alphaModFix/>
            <a:extLst>
              <a:ext uri="{28A0092B-C50C-407E-A947-70E740481C1C}">
                <a14:useLocalDpi xmlns:a14="http://schemas.microsoft.com/office/drawing/2010/main" val="0"/>
              </a:ext>
            </a:extLst>
          </a:blip>
          <a:srcRect t="10922" b="10922"/>
          <a:stretch>
            <a:fillRect/>
          </a:stretch>
        </p:blipFill>
        <p:spPr>
          <a:xfrm>
            <a:off x="1766464" y="1141179"/>
            <a:ext cx="8659071" cy="5602928"/>
          </a:xfrm>
          <a:prstGeom prst="rect">
            <a:avLst/>
          </a:prstGeom>
        </p:spPr>
      </p:pic>
      <p:sp>
        <p:nvSpPr>
          <p:cNvPr id="2" name="Title 1">
            <a:extLst>
              <a:ext uri="{FF2B5EF4-FFF2-40B4-BE49-F238E27FC236}">
                <a16:creationId xmlns:a16="http://schemas.microsoft.com/office/drawing/2014/main" id="{1F1E0BEC-3FF8-9BE0-2223-B8AA27C18D5B}"/>
              </a:ext>
            </a:extLst>
          </p:cNvPr>
          <p:cNvSpPr txBox="1">
            <a:spLocks/>
          </p:cNvSpPr>
          <p:nvPr/>
        </p:nvSpPr>
        <p:spPr>
          <a:xfrm>
            <a:off x="838200" y="29789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Preferred Concept</a:t>
            </a:r>
          </a:p>
        </p:txBody>
      </p:sp>
    </p:spTree>
    <p:extLst>
      <p:ext uri="{BB962C8B-B14F-4D97-AF65-F5344CB8AC3E}">
        <p14:creationId xmlns:p14="http://schemas.microsoft.com/office/powerpoint/2010/main" val="405926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CE74-0DE9-4625-A23E-20716B8148C9}"/>
              </a:ext>
            </a:extLst>
          </p:cNvPr>
          <p:cNvSpPr>
            <a:spLocks noGrp="1"/>
          </p:cNvSpPr>
          <p:nvPr>
            <p:ph type="title"/>
          </p:nvPr>
        </p:nvSpPr>
        <p:spPr/>
        <p:txBody>
          <a:bodyPr/>
          <a:lstStyle/>
          <a:p>
            <a:pPr algn="ctr"/>
            <a:r>
              <a:rPr lang="en-US" dirty="0"/>
              <a:t>2026 Key Milestones</a:t>
            </a:r>
          </a:p>
        </p:txBody>
      </p:sp>
      <p:sp>
        <p:nvSpPr>
          <p:cNvPr id="3" name="Content Placeholder 2">
            <a:extLst>
              <a:ext uri="{FF2B5EF4-FFF2-40B4-BE49-F238E27FC236}">
                <a16:creationId xmlns:a16="http://schemas.microsoft.com/office/drawing/2014/main" id="{B808BD15-76AA-B85D-C154-3395238ABA36}"/>
              </a:ext>
            </a:extLst>
          </p:cNvPr>
          <p:cNvSpPr>
            <a:spLocks noGrp="1"/>
          </p:cNvSpPr>
          <p:nvPr>
            <p:ph idx="1"/>
          </p:nvPr>
        </p:nvSpPr>
        <p:spPr/>
        <p:txBody>
          <a:bodyPr/>
          <a:lstStyle/>
          <a:p>
            <a:r>
              <a:rPr lang="en-US" dirty="0"/>
              <a:t>Land Entitlement</a:t>
            </a:r>
          </a:p>
          <a:p>
            <a:r>
              <a:rPr lang="en-US" dirty="0"/>
              <a:t>Housing Design</a:t>
            </a:r>
          </a:p>
          <a:p>
            <a:r>
              <a:rPr lang="en-US" dirty="0"/>
              <a:t>Building methodology </a:t>
            </a:r>
          </a:p>
          <a:p>
            <a:r>
              <a:rPr lang="en-US" dirty="0"/>
              <a:t>Infrastructure layout/installation</a:t>
            </a:r>
          </a:p>
          <a:p>
            <a:r>
              <a:rPr lang="en-US" dirty="0"/>
              <a:t>Partner Selection</a:t>
            </a:r>
          </a:p>
          <a:p>
            <a:endParaRPr lang="en-US" dirty="0"/>
          </a:p>
        </p:txBody>
      </p:sp>
    </p:spTree>
    <p:extLst>
      <p:ext uri="{BB962C8B-B14F-4D97-AF65-F5344CB8AC3E}">
        <p14:creationId xmlns:p14="http://schemas.microsoft.com/office/powerpoint/2010/main" val="178517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8DFD-81D2-4B1C-0355-0A12608F5DF9}"/>
              </a:ext>
            </a:extLst>
          </p:cNvPr>
          <p:cNvSpPr>
            <a:spLocks noGrp="1"/>
          </p:cNvSpPr>
          <p:nvPr>
            <p:ph type="title"/>
          </p:nvPr>
        </p:nvSpPr>
        <p:spPr/>
        <p:txBody>
          <a:bodyPr/>
          <a:lstStyle/>
          <a:p>
            <a:pPr algn="ctr"/>
            <a:r>
              <a:rPr lang="en-US" dirty="0"/>
              <a:t>Plan Details</a:t>
            </a:r>
          </a:p>
        </p:txBody>
      </p:sp>
      <p:pic>
        <p:nvPicPr>
          <p:cNvPr id="6" name="Content Placeholder 5">
            <a:extLst>
              <a:ext uri="{FF2B5EF4-FFF2-40B4-BE49-F238E27FC236}">
                <a16:creationId xmlns:a16="http://schemas.microsoft.com/office/drawing/2014/main" id="{B74D17F7-A446-4550-D1C2-4249F74B9C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4574" t="48542" b="5132"/>
          <a:stretch>
            <a:fillRect/>
          </a:stretch>
        </p:blipFill>
        <p:spPr>
          <a:xfrm>
            <a:off x="2204353" y="1569503"/>
            <a:ext cx="7783293" cy="5136024"/>
          </a:xfrm>
        </p:spPr>
      </p:pic>
    </p:spTree>
    <p:extLst>
      <p:ext uri="{BB962C8B-B14F-4D97-AF65-F5344CB8AC3E}">
        <p14:creationId xmlns:p14="http://schemas.microsoft.com/office/powerpoint/2010/main" val="46526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65BFF-680C-E64F-95BA-240EE6C037E6}"/>
              </a:ext>
            </a:extLst>
          </p:cNvPr>
          <p:cNvPicPr>
            <a:picLocks noChangeAspect="1"/>
          </p:cNvPicPr>
          <p:nvPr/>
        </p:nvPicPr>
        <p:blipFill>
          <a:blip r:embed="rId3"/>
          <a:srcRect l="48105" t="20565" r="7300" b="5999"/>
          <a:stretch>
            <a:fillRect/>
          </a:stretch>
        </p:blipFill>
        <p:spPr>
          <a:xfrm>
            <a:off x="6019799" y="1246333"/>
            <a:ext cx="5230907" cy="4773706"/>
          </a:xfrm>
          <a:prstGeom prst="rect">
            <a:avLst/>
          </a:prstGeom>
        </p:spPr>
      </p:pic>
      <p:sp>
        <p:nvSpPr>
          <p:cNvPr id="6" name="Title 1">
            <a:extLst>
              <a:ext uri="{FF2B5EF4-FFF2-40B4-BE49-F238E27FC236}">
                <a16:creationId xmlns:a16="http://schemas.microsoft.com/office/drawing/2014/main" id="{62B62182-3D5B-95E4-CF43-0CF28F7DE778}"/>
              </a:ext>
            </a:extLst>
          </p:cNvPr>
          <p:cNvSpPr txBox="1">
            <a:spLocks/>
          </p:cNvSpPr>
          <p:nvPr/>
        </p:nvSpPr>
        <p:spPr>
          <a:xfrm>
            <a:off x="838199" y="33823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Current Phase Sequence</a:t>
            </a:r>
          </a:p>
        </p:txBody>
      </p:sp>
      <p:sp>
        <p:nvSpPr>
          <p:cNvPr id="9" name="Content Placeholder 2">
            <a:extLst>
              <a:ext uri="{FF2B5EF4-FFF2-40B4-BE49-F238E27FC236}">
                <a16:creationId xmlns:a16="http://schemas.microsoft.com/office/drawing/2014/main" id="{BA8A0F25-5894-C4F3-F2F1-30482731696D}"/>
              </a:ext>
            </a:extLst>
          </p:cNvPr>
          <p:cNvSpPr>
            <a:spLocks noGrp="1"/>
          </p:cNvSpPr>
          <p:nvPr>
            <p:ph sz="half" idx="1"/>
          </p:nvPr>
        </p:nvSpPr>
        <p:spPr>
          <a:xfrm>
            <a:off x="941294" y="1998787"/>
            <a:ext cx="4610099" cy="4268257"/>
          </a:xfrm>
        </p:spPr>
        <p:txBody>
          <a:bodyPr>
            <a:normAutofit/>
          </a:bodyPr>
          <a:lstStyle/>
          <a:p>
            <a:r>
              <a:rPr lang="en-US" dirty="0"/>
              <a:t>Lofts Multi-unit solution</a:t>
            </a:r>
          </a:p>
          <a:p>
            <a:r>
              <a:rPr lang="en-US" dirty="0"/>
              <a:t>West View Homes w/ADU</a:t>
            </a:r>
          </a:p>
          <a:p>
            <a:r>
              <a:rPr lang="en-US" dirty="0"/>
              <a:t>Senior-focused cottage cluster</a:t>
            </a:r>
          </a:p>
          <a:p>
            <a:r>
              <a:rPr lang="en-US" dirty="0"/>
              <a:t>Community Commercial Upgrade</a:t>
            </a:r>
          </a:p>
          <a:p>
            <a:r>
              <a:rPr lang="en-US" dirty="0"/>
              <a:t>Flex space/ Town Homes</a:t>
            </a:r>
          </a:p>
        </p:txBody>
      </p:sp>
    </p:spTree>
    <p:extLst>
      <p:ext uri="{BB962C8B-B14F-4D97-AF65-F5344CB8AC3E}">
        <p14:creationId xmlns:p14="http://schemas.microsoft.com/office/powerpoint/2010/main" val="3165113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1726</TotalTime>
  <Words>252</Words>
  <Application>Microsoft Office PowerPoint</Application>
  <PresentationFormat>Widescreen</PresentationFormat>
  <Paragraphs>60</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Background</vt:lpstr>
      <vt:lpstr>Alder Ridge Goals</vt:lpstr>
      <vt:lpstr>Project Map</vt:lpstr>
      <vt:lpstr>Feedback from Community Engagement Top 5 of 20</vt:lpstr>
      <vt:lpstr>PowerPoint Presentation</vt:lpstr>
      <vt:lpstr>2026 Key Milestones</vt:lpstr>
      <vt:lpstr>Plan Details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McRae</dc:creator>
  <cp:lastModifiedBy>Lisa McRae</cp:lastModifiedBy>
  <cp:revision>7</cp:revision>
  <cp:lastPrinted>2025-10-02T14:53:56Z</cp:lastPrinted>
  <dcterms:created xsi:type="dcterms:W3CDTF">2025-10-01T19:54:09Z</dcterms:created>
  <dcterms:modified xsi:type="dcterms:W3CDTF">2026-01-29T18:36:00Z</dcterms:modified>
</cp:coreProperties>
</file>