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5" r:id="rId9"/>
    <p:sldId id="267" r:id="rId10"/>
    <p:sldId id="268" r:id="rId11"/>
    <p:sldId id="262" r:id="rId12"/>
    <p:sldId id="263" r:id="rId13"/>
    <p:sldId id="269" r:id="rId14"/>
    <p:sldId id="270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44556A"/>
    <a:srgbClr val="155392"/>
    <a:srgbClr val="7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26263-B345-FB1B-589C-B02FAD667A67}" v="76" dt="2026-01-29T05:11:19.247"/>
    <p1510:client id="{5701DD41-B3EF-1F49-3BEF-BD41EE408DF9}" v="82" dt="2026-01-29T03:43:01.202"/>
    <p1510:client id="{9BE501C7-AF5C-0390-6FFF-2CE04A9437D2}" v="81" dt="2026-01-29T04:44:36.013"/>
    <p1510:client id="{D53DC0AB-521C-0F40-8736-5C2165FD0380}" v="345" dt="2026-01-29T05:05:46.913"/>
    <p1510:client id="{E749973A-0393-B44B-AAEF-9FDD4B0C4433}" v="447" dt="2026-01-29T19:44:29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8"/>
  </p:normalViewPr>
  <p:slideViewPr>
    <p:cSldViewPr snapToGrid="0">
      <p:cViewPr varScale="1">
        <p:scale>
          <a:sx n="132" d="100"/>
          <a:sy n="132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rgbClr val="2C5F2D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Land</c:v>
                </c:pt>
                <c:pt idx="1">
                  <c:v>Hard Costs</c:v>
                </c:pt>
                <c:pt idx="2">
                  <c:v>Soft Costs</c:v>
                </c:pt>
                <c:pt idx="3">
                  <c:v>Contingency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108</c:v>
                </c:pt>
                <c:pt idx="1">
                  <c:v>1240</c:v>
                </c:pt>
                <c:pt idx="2">
                  <c:v>82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AE-BC45-AB12-59ECC8FB8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400"/>
          <c:min val="0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>
                  <a:defRPr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lang="en-US" b="0" i="0" u="none" strike="noStrike">
                    <a:solidFill>
                      <a:srgbClr val="000000"/>
                    </a:solidFill>
                    <a:latin typeface="Arial"/>
                  </a:rPr>
                  <a:t>Amount ($1,000s)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0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E28F-0844-8733-9DB19B8E589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E28F-0844-8733-9DB19B8E5893}"/>
              </c:ext>
            </c:extLst>
          </c:dPt>
          <c:dLbls>
            <c:dLbl>
              <c:idx val="0"/>
              <c:layout>
                <c:manualLayout>
                  <c:x val="-0.18298859588929195"/>
                  <c:y val="-0.17776770449437224"/>
                </c:manualLayout>
              </c:layout>
              <c:tx>
                <c:rich>
                  <a:bodyPr/>
                  <a:lstStyle/>
                  <a:p>
                    <a:pPr>
                      <a:defRPr sz="1200" b="0" i="0" u="none" strike="noStrike">
                        <a:solidFill>
                          <a:schemeClr val="bg1"/>
                        </a:solidFill>
                        <a:latin typeface="Arial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1,00,000</a:t>
                    </a:r>
                  </a:p>
                </c:rich>
              </c:tx>
              <c:numFmt formatCode="\$#,##0\K" sourceLinked="0"/>
              <c:spPr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94673724798221"/>
                      <c:h val="0.1950704232165853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28F-0844-8733-9DB19B8E5893}"/>
                </c:ext>
              </c:extLst>
            </c:dLbl>
            <c:dLbl>
              <c:idx val="1"/>
              <c:layout>
                <c:manualLayout>
                  <c:x val="0.19115772963434952"/>
                  <c:y val="0.15992170575412393"/>
                </c:manualLayout>
              </c:layout>
              <c:tx>
                <c:rich>
                  <a:bodyPr/>
                  <a:lstStyle/>
                  <a:p>
                    <a:pPr>
                      <a:defRPr sz="1200" b="0" i="0" u="none" strike="noStrike">
                        <a:solidFill>
                          <a:schemeClr val="bg1"/>
                        </a:solidFill>
                        <a:latin typeface="Arial"/>
                      </a:defRPr>
                    </a:pPr>
                    <a:fld id="{FC1A1065-3A27-AC4C-9F85-63ABCC21C331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200" b="0" i="0" u="none" strike="noStrike">
                          <a:solidFill>
                            <a:schemeClr val="bg1"/>
                          </a:solidFill>
                          <a:latin typeface="Arial"/>
                        </a:defRPr>
                      </a:pPr>
                      <a:t>[VALUE]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K</a:t>
                    </a:r>
                  </a:p>
                </c:rich>
              </c:tx>
              <c:numFmt formatCode="\$#,##0\K" sourceLinked="0"/>
              <c:spPr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11587099303989"/>
                      <c:h val="0.258045914176270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8F-0844-8733-9DB19B8E5893}"/>
                </c:ext>
              </c:extLst>
            </c:dLbl>
            <c:numFmt formatCode="\$#,##0\K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chemeClr val="bg1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County Grant</c:v>
                </c:pt>
                <c:pt idx="1">
                  <c:v>Developer Equity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1000</c:v>
                </c:pt>
                <c:pt idx="1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8F-0844-8733-9DB19B8E5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9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CD65D-BE09-3E6C-35BB-630D7CCF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0E804-EFB6-018F-873E-1FE75E156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32B5E-EE90-9967-9A4A-4A80BBC0A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971F6-5362-C532-0041-FDA57A374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3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A331-CB66-BF68-B224-262346C8A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5D9AD-BC78-F5A7-6FC4-C8F8E9A5A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2F389-6921-6707-E879-4641B562D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21F78-8E9A-60F3-22A9-C1BF5208F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E53C-5401-F62D-2AD6-50D4729F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F4AC3-54B3-6842-4188-E991F7639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CB92F-7C71-BBE3-5CD2-E20A21F2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F43F7-908C-A98B-8A46-50A30D197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C4A57-9D2C-5159-DD07-D8CF3F1B6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16DAF-3B4A-5592-722E-F2553F310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B1C29-0326-6F96-24F0-44A11C86C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FFB60-8B2D-2329-5258-13AD542ED0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55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AAAF-E96F-ABE9-EA30-5BB3A1241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3084A-E251-6C8B-E82A-5CC7B02E5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D435A-B870-3798-772D-51C002B1A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70785-B04B-A50D-D637-F34F35B88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4E014-D567-C96B-F99E-4C57755D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844B2-30C8-64DF-6ADD-EC5CB5A66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6B757-5ADE-81F7-7CAC-536673795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094F2-D7A5-F4AA-F7F8-1733D4309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lit-homes.com/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445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/tmp/rasterized-gradient-062b43f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26" y="2546151"/>
            <a:ext cx="1143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1835" y="1915767"/>
            <a:ext cx="731573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20"/>
              </a:lnSpc>
              <a:spcAft>
                <a:spcPts val="180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"/>
                <a:ea typeface="Georgia" pitchFamily="34" charset="-122"/>
                <a:cs typeface="Georgia" pitchFamily="34" charset="-120"/>
              </a:rPr>
              <a:t>Nehalem Workforce Housing Pilot</a:t>
            </a:r>
            <a:endParaRPr lang="en-US" sz="3600" dirty="0">
              <a:latin typeface="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31835" y="2944466"/>
            <a:ext cx="7491106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20"/>
              </a:lnSpc>
              <a:spcBef>
                <a:spcPts val="300"/>
              </a:spcBef>
              <a:spcAft>
                <a:spcPts val="360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Mission-driven middle-income housing using modern prefab construction</a:t>
            </a:r>
            <a:endParaRPr lang="en-US" sz="1800" dirty="0">
              <a:latin typeface=""/>
            </a:endParaRPr>
          </a:p>
        </p:txBody>
      </p:sp>
      <p:sp>
        <p:nvSpPr>
          <p:cNvPr id="6" name="Text 3"/>
          <p:cNvSpPr/>
          <p:nvPr/>
        </p:nvSpPr>
        <p:spPr>
          <a:xfrm>
            <a:off x="812009" y="3700414"/>
            <a:ext cx="7491106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2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Founder: Vishal Vishal</a:t>
            </a:r>
          </a:p>
          <a:p>
            <a:pPr marL="0" indent="0" algn="ctr">
              <a:lnSpc>
                <a:spcPts val="192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"/>
                <a:cs typeface="Arial" pitchFamily="34" charset="-120"/>
              </a:rPr>
              <a:t>Investor Partner: Ben Tallman</a:t>
            </a:r>
            <a:endParaRPr lang="en-US" dirty="0">
              <a:latin typeface="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6373" y="4512024"/>
            <a:ext cx="7491106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2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Applying product execution + design thinking to housing</a:t>
            </a:r>
            <a:endParaRPr lang="en-US" sz="1200" dirty="0">
              <a:latin typeface=""/>
            </a:endParaRP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960B6BE0-C961-2966-CDD0-C23B56732E0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72" t="25797" r="4802" b="24720"/>
          <a:stretch>
            <a:fillRect/>
          </a:stretch>
        </p:blipFill>
        <p:spPr>
          <a:xfrm>
            <a:off x="3147461" y="387696"/>
            <a:ext cx="2820202" cy="15280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3929B-B722-1211-A205-C92F51EFF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1337B9C-1E51-85BF-FB41-B2B47742DA2B}"/>
              </a:ext>
            </a:extLst>
          </p:cNvPr>
          <p:cNvSpPr/>
          <p:nvPr/>
        </p:nvSpPr>
        <p:spPr>
          <a:xfrm>
            <a:off x="1080942" y="185500"/>
            <a:ext cx="6982112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  <a:spcAft>
                <a:spcPts val="600"/>
              </a:spcAft>
            </a:pPr>
            <a:r>
              <a:rPr lang="en-US" sz="3000" dirty="0">
                <a:latin typeface=""/>
                <a:ea typeface="Georgia" pitchFamily="34" charset="-122"/>
                <a:cs typeface="Georgia" pitchFamily="34" charset="-120"/>
              </a:rPr>
              <a:t>Coastal Weather Tested and Ready</a:t>
            </a:r>
            <a:endParaRPr lang="en-US" sz="3000" dirty="0">
              <a:latin typeface=""/>
            </a:endParaRPr>
          </a:p>
        </p:txBody>
      </p:sp>
      <p:pic>
        <p:nvPicPr>
          <p:cNvPr id="3" name="Image 0" descr="/tmp/rasterized-gradient-3a7ee31e.png">
            <a:extLst>
              <a:ext uri="{FF2B5EF4-FFF2-40B4-BE49-F238E27FC236}">
                <a16:creationId xmlns:a16="http://schemas.microsoft.com/office/drawing/2014/main" id="{B290E244-06D7-F9F6-80F1-1BA4CCA0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66750"/>
            <a:ext cx="762000" cy="28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29B81-D670-D888-F0C8-050BBB26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73" y="867752"/>
            <a:ext cx="6419850" cy="4010025"/>
          </a:xfrm>
          <a:prstGeom prst="rect">
            <a:avLst/>
          </a:prstGeom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22B9726A-7C6E-3882-E458-9D2A74044B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9563421B-5913-D523-4760-70595401DBB8}"/>
              </a:ext>
            </a:extLst>
          </p:cNvPr>
          <p:cNvSpPr/>
          <p:nvPr/>
        </p:nvSpPr>
        <p:spPr>
          <a:xfrm>
            <a:off x="4953000" y="4914296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EEB9FDA-80E9-EDF8-0361-DAF30634919C}"/>
              </a:ext>
            </a:extLst>
          </p:cNvPr>
          <p:cNvSpPr/>
          <p:nvPr/>
        </p:nvSpPr>
        <p:spPr>
          <a:xfrm>
            <a:off x="7039819" y="70977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rgbClr val="CBD5E1"/>
                </a:solidFill>
                <a:latin typeface=""/>
                <a:cs typeface="Arial"/>
              </a:rPr>
              <a:t>Specifications  |  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91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2651" y="240804"/>
            <a:ext cx="751703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spcAft>
                <a:spcPts val="600"/>
              </a:spcAft>
              <a:buNone/>
            </a:pPr>
            <a:r>
              <a:rPr lang="en-US" sz="2700">
                <a:solidFill>
                  <a:srgbClr val="1B4965"/>
                </a:solidFill>
                <a:latin typeface=""/>
                <a:ea typeface="Georgia" pitchFamily="34" charset="-122"/>
                <a:cs typeface="Georgia" pitchFamily="34" charset="-120"/>
              </a:rPr>
              <a:t>Financial Feasibility with County Partnership</a:t>
            </a:r>
            <a:endParaRPr lang="en-US" sz="2700">
              <a:latin typeface=""/>
            </a:endParaRPr>
          </a:p>
        </p:txBody>
      </p:sp>
      <p:pic>
        <p:nvPicPr>
          <p:cNvPr id="3" name="Image 0" descr="/tmp/rasterized-gradient-05def36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47700"/>
            <a:ext cx="762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4800" y="740271"/>
            <a:ext cx="4191000" cy="3253532"/>
          </a:xfrm>
          <a:prstGeom prst="roundRect">
            <a:avLst>
              <a:gd name="adj" fmla="val 4099"/>
            </a:avLst>
          </a:prstGeom>
          <a:solidFill>
            <a:srgbClr val="F8FAFC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6250" y="949821"/>
            <a:ext cx="3925062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spcBef>
                <a:spcPts val="300"/>
              </a:spcBef>
              <a:spcAft>
                <a:spcPts val="750"/>
              </a:spcAft>
              <a:buNone/>
            </a:pPr>
            <a:r>
              <a:rPr lang="en-US" sz="1350">
                <a:solidFill>
                  <a:srgbClr val="1B4965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Development Budget</a:t>
            </a:r>
            <a:endParaRPr lang="en-US" sz="1350">
              <a:latin typeface="Lucida Sans" panose="020B0602030504020204" pitchFamily="34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437769" y="3266182"/>
            <a:ext cx="3925062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20"/>
              </a:lnSpc>
              <a:spcBef>
                <a:spcPts val="600"/>
              </a:spcBef>
              <a:spcAft>
                <a:spcPts val="150"/>
              </a:spcAft>
              <a:buNone/>
            </a:pPr>
            <a:r>
              <a:rPr lang="en-US" sz="1800">
                <a:solidFill>
                  <a:srgbClr val="1E293B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$1,530,057</a:t>
            </a:r>
            <a:endParaRPr lang="en-US" sz="1800">
              <a:latin typeface="Lucida Sans" panose="020B0602030504020204" pitchFamily="34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437769" y="3624263"/>
            <a:ext cx="3925062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6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900">
                <a:solidFill>
                  <a:srgbClr val="64748B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Total Development Cost ($382,514 per unit)</a:t>
            </a:r>
            <a:endParaRPr lang="en-US" sz="900">
              <a:latin typeface="Lucida Sans" panose="020B0602030504020204" pitchFamily="34" charset="77"/>
            </a:endParaRPr>
          </a:p>
        </p:txBody>
      </p:sp>
      <p:sp>
        <p:nvSpPr>
          <p:cNvPr id="8" name="Text 5"/>
          <p:cNvSpPr/>
          <p:nvPr/>
        </p:nvSpPr>
        <p:spPr>
          <a:xfrm>
            <a:off x="4648200" y="809625"/>
            <a:ext cx="4191000" cy="3184178"/>
          </a:xfrm>
          <a:prstGeom prst="roundRect">
            <a:avLst>
              <a:gd name="adj" fmla="val 4606"/>
            </a:avLst>
          </a:prstGeom>
          <a:solidFill>
            <a:srgbClr val="F8FAFC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81169" y="954659"/>
            <a:ext cx="3925062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spcBef>
                <a:spcPts val="300"/>
              </a:spcBef>
              <a:spcAft>
                <a:spcPts val="750"/>
              </a:spcAft>
              <a:buNone/>
            </a:pPr>
            <a:r>
              <a:rPr lang="en-US" sz="1350">
                <a:solidFill>
                  <a:srgbClr val="1B4965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Funding Sources</a:t>
            </a:r>
            <a:endParaRPr lang="en-US" sz="1350">
              <a:latin typeface="Lucida Sans" panose="020B0602030504020204" pitchFamily="34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781169" y="3594943"/>
            <a:ext cx="3925062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6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900">
                <a:solidFill>
                  <a:srgbClr val="64748B"/>
                </a:solidFill>
                <a:latin typeface="Lucida Sans" panose="020B0602030504020204" pitchFamily="34" charset="77"/>
                <a:ea typeface="Arial" pitchFamily="34" charset="-122"/>
                <a:cs typeface="Arial"/>
              </a:rPr>
              <a:t>Total Requested Grant: $1,00,000K (65.4%) | Developer: $530K (34.6%)</a:t>
            </a:r>
            <a:endParaRPr lang="en-US" sz="900">
              <a:latin typeface="Lucida Sans" panose="020B0602030504020204" pitchFamily="34" charset="77"/>
              <a:cs typeface="Arial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04800" y="4057650"/>
            <a:ext cx="2019300" cy="704850"/>
          </a:xfrm>
          <a:prstGeom prst="roundRect">
            <a:avLst>
              <a:gd name="adj" fmla="val 10811"/>
            </a:avLst>
          </a:prstGeom>
          <a:solidFill>
            <a:srgbClr val="ECFDF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81762" y="4191000"/>
            <a:ext cx="1865376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750">
                <a:solidFill>
                  <a:srgbClr val="047857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Annual NOI</a:t>
            </a:r>
            <a:endParaRPr lang="en-US" sz="750">
              <a:latin typeface="Lucida Sans" panose="020B0602030504020204" pitchFamily="34" charset="7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81762" y="4362450"/>
            <a:ext cx="186537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500">
                <a:solidFill>
                  <a:srgbClr val="065F46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$44,688</a:t>
            </a:r>
            <a:endParaRPr lang="en-US" sz="1500">
              <a:latin typeface="Lucida Sans" panose="020B0602030504020204" pitchFamily="34" charset="77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476500" y="4057650"/>
            <a:ext cx="2019300" cy="704850"/>
          </a:xfrm>
          <a:prstGeom prst="roundRect">
            <a:avLst>
              <a:gd name="adj" fmla="val 10811"/>
            </a:avLst>
          </a:prstGeom>
          <a:solidFill>
            <a:srgbClr val="DBEAFE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553462" y="4191000"/>
            <a:ext cx="1865376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750">
                <a:solidFill>
                  <a:srgbClr val="1E40A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Cap Rate</a:t>
            </a:r>
            <a:endParaRPr lang="en-US" sz="750">
              <a:latin typeface="Lucida Sans" panose="020B0602030504020204" pitchFamily="34" charset="7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2553462" y="4362450"/>
            <a:ext cx="186537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500">
                <a:solidFill>
                  <a:srgbClr val="1E3A8A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2.9%</a:t>
            </a:r>
            <a:endParaRPr lang="en-US" sz="1500">
              <a:latin typeface="Lucida Sans" panose="020B0602030504020204" pitchFamily="34" charset="77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648200" y="4057650"/>
            <a:ext cx="2019300" cy="704850"/>
          </a:xfrm>
          <a:prstGeom prst="roundRect">
            <a:avLst>
              <a:gd name="adj" fmla="val 10811"/>
            </a:avLst>
          </a:prstGeom>
          <a:solidFill>
            <a:srgbClr val="FEF3C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725162" y="4191000"/>
            <a:ext cx="1865376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750">
                <a:solidFill>
                  <a:srgbClr val="92400E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ROI With Grant</a:t>
            </a:r>
            <a:endParaRPr lang="en-US" sz="750">
              <a:latin typeface="Lucida Sans" panose="020B0602030504020204" pitchFamily="34" charset="7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725162" y="4362450"/>
            <a:ext cx="186537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500">
                <a:solidFill>
                  <a:srgbClr val="78350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8.4%</a:t>
            </a:r>
            <a:endParaRPr lang="en-US" sz="1500">
              <a:latin typeface="Lucida Sans" panose="020B0602030504020204" pitchFamily="34" charset="77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819900" y="4057650"/>
            <a:ext cx="2019300" cy="704850"/>
          </a:xfrm>
          <a:prstGeom prst="roundRect">
            <a:avLst>
              <a:gd name="adj" fmla="val 10811"/>
            </a:avLst>
          </a:prstGeom>
          <a:solidFill>
            <a:srgbClr val="F1F5F9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896862" y="4191000"/>
            <a:ext cx="1865376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750">
                <a:solidFill>
                  <a:srgbClr val="475569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ROI Without</a:t>
            </a:r>
            <a:endParaRPr lang="en-US" sz="750">
              <a:latin typeface="Lucida Sans" panose="020B0602030504020204" pitchFamily="34" charset="77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896862" y="4362450"/>
            <a:ext cx="186537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500">
                <a:solidFill>
                  <a:srgbClr val="1E293B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2.9%</a:t>
            </a:r>
            <a:endParaRPr lang="en-US" sz="1500">
              <a:latin typeface="Lucida Sans" panose="020B0602030504020204" pitchFamily="34" charset="77"/>
            </a:endParaRPr>
          </a:p>
        </p:txBody>
      </p:sp>
      <p:graphicFrame>
        <p:nvGraphicFramePr>
          <p:cNvPr id="23" name="Chart 0"/>
          <p:cNvGraphicFramePr/>
          <p:nvPr>
            <p:extLst>
              <p:ext uri="{D42A27DB-BD31-4B8C-83A1-F6EECF244321}">
                <p14:modId xmlns:p14="http://schemas.microsoft.com/office/powerpoint/2010/main" val="2760733931"/>
              </p:ext>
            </p:extLst>
          </p:nvPr>
        </p:nvGraphicFramePr>
        <p:xfrm>
          <a:off x="476250" y="1284982"/>
          <a:ext cx="38481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1"/>
          <p:cNvGraphicFramePr/>
          <p:nvPr>
            <p:extLst>
              <p:ext uri="{D42A27DB-BD31-4B8C-83A1-F6EECF244321}">
                <p14:modId xmlns:p14="http://schemas.microsoft.com/office/powerpoint/2010/main" val="1831803290"/>
              </p:ext>
            </p:extLst>
          </p:nvPr>
        </p:nvGraphicFramePr>
        <p:xfrm>
          <a:off x="4819650" y="1420491"/>
          <a:ext cx="3886581" cy="206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5" name="Picture 24" descr="A blue and white logo&#10;&#10;AI-generated content may be incorrect.">
            <a:extLst>
              <a:ext uri="{FF2B5EF4-FFF2-40B4-BE49-F238E27FC236}">
                <a16:creationId xmlns:a16="http://schemas.microsoft.com/office/drawing/2014/main" id="{1BB2F982-2430-752B-2409-46C20C73ED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98" y="4652286"/>
            <a:ext cx="593904" cy="593904"/>
          </a:xfrm>
          <a:prstGeom prst="rect">
            <a:avLst/>
          </a:prstGeom>
        </p:spPr>
      </p:pic>
      <p:sp>
        <p:nvSpPr>
          <p:cNvPr id="27" name="Text 1">
            <a:extLst>
              <a:ext uri="{FF2B5EF4-FFF2-40B4-BE49-F238E27FC236}">
                <a16:creationId xmlns:a16="http://schemas.microsoft.com/office/drawing/2014/main" id="{8BA9DF9B-0800-760C-3E71-D5B69C8BDD9A}"/>
              </a:ext>
            </a:extLst>
          </p:cNvPr>
          <p:cNvSpPr/>
          <p:nvPr/>
        </p:nvSpPr>
        <p:spPr>
          <a:xfrm>
            <a:off x="4953000" y="4902696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445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88644" y="313150"/>
            <a:ext cx="6010658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spcAft>
                <a:spcPts val="6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"/>
                <a:ea typeface="Georgia" pitchFamily="34" charset="-122"/>
                <a:cs typeface="Georgia" pitchFamily="34" charset="-120"/>
              </a:rPr>
              <a:t>Partnership for Sustainable Impact</a:t>
            </a:r>
            <a:endParaRPr lang="en-US" sz="3000" dirty="0">
              <a:latin typeface=""/>
            </a:endParaRPr>
          </a:p>
        </p:txBody>
      </p:sp>
      <p:pic>
        <p:nvPicPr>
          <p:cNvPr id="3" name="Image 0" descr="/tmp/rasterized-gradient-8a5036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706934"/>
            <a:ext cx="762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4800" y="1059359"/>
            <a:ext cx="2743200" cy="1508522"/>
          </a:xfrm>
          <a:prstGeom prst="roundRect">
            <a:avLst>
              <a:gd name="adj" fmla="val 7577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432816" y="1249859"/>
            <a:ext cx="2487168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6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🎯</a:t>
            </a:r>
            <a:endParaRPr lang="en-US" sz="2400">
              <a:latin typeface="Lucida Sans" panose="020B0602030504020204" pitchFamily="34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432816" y="1714649"/>
            <a:ext cx="248716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7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25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Phase 1: Pilot</a:t>
            </a:r>
            <a:endParaRPr lang="en-US" sz="1125">
              <a:latin typeface="Lucida Sans" panose="020B0602030504020204" pitchFamily="34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432816" y="1952774"/>
            <a:ext cx="2487168" cy="146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25">
                <a:solidFill>
                  <a:srgbClr val="CBD5E1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4 units proving concept</a:t>
            </a:r>
            <a:endParaRPr lang="en-US" sz="825">
              <a:latin typeface="Lucida Sans" panose="020B0602030504020204" pitchFamily="34" charset="77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2816" y="2137470"/>
            <a:ext cx="2487168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350">
                <a:solidFill>
                  <a:srgbClr val="FBBF24"/>
                </a:solidFill>
                <a:latin typeface="Lucida Sans" panose="020B0602030504020204" pitchFamily="34" charset="77"/>
                <a:ea typeface="Arial" pitchFamily="34" charset="-122"/>
                <a:cs typeface="Arial"/>
              </a:rPr>
              <a:t>Q2 2026</a:t>
            </a:r>
            <a:endParaRPr lang="en-US" sz="1350">
              <a:latin typeface="Lucida Sans" panose="020B0602030504020204" pitchFamily="34" charset="77"/>
              <a:cs typeface="Arial"/>
            </a:endParaRPr>
          </a:p>
        </p:txBody>
      </p:sp>
      <p:sp>
        <p:nvSpPr>
          <p:cNvPr id="9" name="Text 6"/>
          <p:cNvSpPr/>
          <p:nvPr/>
        </p:nvSpPr>
        <p:spPr>
          <a:xfrm>
            <a:off x="3200400" y="1059359"/>
            <a:ext cx="2743200" cy="1508522"/>
          </a:xfrm>
          <a:prstGeom prst="roundRect">
            <a:avLst>
              <a:gd name="adj" fmla="val 7577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328416" y="1249859"/>
            <a:ext cx="2487168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6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📈</a:t>
            </a:r>
            <a:endParaRPr lang="en-US" sz="2400">
              <a:latin typeface="Lucida Sans" panose="020B0602030504020204" pitchFamily="34" charset="77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328416" y="1714649"/>
            <a:ext cx="248716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7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25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Phase 2: Expansion</a:t>
            </a:r>
            <a:endParaRPr lang="en-US" sz="1125">
              <a:latin typeface="Lucida Sans" panose="020B0602030504020204" pitchFamily="34" charset="77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328416" y="1952774"/>
            <a:ext cx="2487168" cy="146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25">
                <a:solidFill>
                  <a:srgbClr val="CBD5E1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Scale to 10-20 units</a:t>
            </a:r>
            <a:endParaRPr lang="en-US" sz="825">
              <a:latin typeface="Lucida Sans" panose="020B0602030504020204" pitchFamily="34" charset="7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328416" y="2137470"/>
            <a:ext cx="2487168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>
                <a:solidFill>
                  <a:srgbClr val="34D399"/>
                </a:solidFill>
                <a:latin typeface="Lucida Sans" panose="020B0602030504020204" pitchFamily="34" charset="77"/>
                <a:cs typeface="Arial"/>
              </a:rPr>
              <a:t>2026 - 2029</a:t>
            </a:r>
            <a:endParaRPr lang="en-US" sz="1350">
              <a:latin typeface="Lucida Sans" panose="020B0602030504020204" pitchFamily="34" charset="77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096000" y="1059359"/>
            <a:ext cx="2743200" cy="1508522"/>
          </a:xfrm>
          <a:prstGeom prst="roundRect">
            <a:avLst>
              <a:gd name="adj" fmla="val 7577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24016" y="1249859"/>
            <a:ext cx="2487168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6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🏘️</a:t>
            </a:r>
            <a:endParaRPr lang="en-US" sz="2400">
              <a:latin typeface="Lucida Sans" panose="020B0602030504020204" pitchFamily="34" charset="7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224016" y="1714649"/>
            <a:ext cx="248716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7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125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Long-term Vision</a:t>
            </a:r>
            <a:endParaRPr lang="en-US" sz="1125">
              <a:latin typeface="Lucida Sans" panose="020B0602030504020204" pitchFamily="34" charset="77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224016" y="1952774"/>
            <a:ext cx="2487168" cy="146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25">
                <a:solidFill>
                  <a:srgbClr val="CBD5E1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County-wide model</a:t>
            </a:r>
            <a:endParaRPr lang="en-US" sz="825">
              <a:latin typeface="Lucida Sans" panose="020B0602030504020204" pitchFamily="34" charset="77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224016" y="2137470"/>
            <a:ext cx="2487168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350">
                <a:solidFill>
                  <a:srgbClr val="60A5FA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Beyond</a:t>
            </a:r>
            <a:endParaRPr lang="en-US" sz="1350">
              <a:latin typeface="Lucida Sans" panose="020B0602030504020204" pitchFamily="34" charset="7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04800" y="2663130"/>
            <a:ext cx="8534400" cy="1241971"/>
          </a:xfrm>
          <a:prstGeom prst="roundRect">
            <a:avLst>
              <a:gd name="adj" fmla="val 9203"/>
            </a:avLst>
          </a:prstGeom>
          <a:solidFill>
            <a:srgbClr val="FFFFFF">
              <a:alpha val="2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452628" y="2853630"/>
            <a:ext cx="8238744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8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Why Partner with AFF Homes?</a:t>
            </a:r>
            <a:endParaRPr lang="en-US" sz="1600" dirty="0">
              <a:latin typeface="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33400" y="3143101"/>
            <a:ext cx="3962400" cy="609600"/>
          </a:xfrm>
          <a:prstGeom prst="rect">
            <a:avLst/>
          </a:prstGeom>
          <a:noFill/>
          <a:ln/>
        </p:spPr>
        <p:txBody>
          <a:bodyPr wrap="square" lIns="66675" tIns="0" rIns="0" bIns="0" rtlCol="0" anchor="t"/>
          <a:lstStyle/>
          <a:p>
            <a:pPr marL="66675" indent="-66675" algn="l">
              <a:lnSpc>
                <a:spcPts val="2100"/>
              </a:lnSpc>
              <a:spcAft>
                <a:spcPts val="3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Proven Execution: 20 + years at scale</a:t>
            </a:r>
            <a:endParaRPr lang="en-US" sz="1350">
              <a:latin typeface=""/>
            </a:endParaRPr>
          </a:p>
          <a:p>
            <a:pPr marL="66675" indent="-66675" algn="l">
              <a:lnSpc>
                <a:spcPts val="2100"/>
              </a:lnSpc>
              <a:spcAft>
                <a:spcPts val="3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Mission-Driven: Quality for working families</a:t>
            </a:r>
            <a:endParaRPr lang="en-US" sz="1350">
              <a:latin typeface="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4648200" y="3143101"/>
            <a:ext cx="3962400" cy="609600"/>
          </a:xfrm>
          <a:prstGeom prst="rect">
            <a:avLst/>
          </a:prstGeom>
          <a:noFill/>
          <a:ln/>
        </p:spPr>
        <p:txBody>
          <a:bodyPr wrap="square" lIns="66675" tIns="0" rIns="0" bIns="0" rtlCol="0" anchor="t"/>
          <a:lstStyle/>
          <a:p>
            <a:pPr marL="66675" indent="-66675" algn="l">
              <a:lnSpc>
                <a:spcPts val="2100"/>
              </a:lnSpc>
              <a:spcAft>
                <a:spcPts val="300"/>
              </a:spcAft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Scalable Model: Rapid replication</a:t>
            </a:r>
            <a:endParaRPr lang="en-US" sz="1350" dirty="0">
              <a:latin typeface=""/>
            </a:endParaRPr>
          </a:p>
          <a:p>
            <a:pPr marL="66675" indent="-66675" algn="l">
              <a:lnSpc>
                <a:spcPts val="2100"/>
              </a:lnSpc>
              <a:spcAft>
                <a:spcPts val="300"/>
              </a:spcAft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Local Commitment: Long-term partnership</a:t>
            </a:r>
            <a:endParaRPr lang="en-US" sz="1350" dirty="0">
              <a:latin typeface="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67337" y="4264463"/>
            <a:ext cx="8705088" cy="173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65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Let's build sustainable workforce housing together</a:t>
            </a:r>
            <a:endParaRPr lang="en-US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6" name="Picture 25" descr="A blue and white logo&#10;&#10;AI-generated content may be incorrect.">
            <a:extLst>
              <a:ext uri="{FF2B5EF4-FFF2-40B4-BE49-F238E27FC236}">
                <a16:creationId xmlns:a16="http://schemas.microsoft.com/office/drawing/2014/main" id="{4FC07C20-2FC0-10E8-0C2E-09E34BDC2B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  <p:sp>
        <p:nvSpPr>
          <p:cNvPr id="27" name="Text 1">
            <a:extLst>
              <a:ext uri="{FF2B5EF4-FFF2-40B4-BE49-F238E27FC236}">
                <a16:creationId xmlns:a16="http://schemas.microsoft.com/office/drawing/2014/main" id="{69167A36-B15E-B4E0-878C-8FEF43028E57}"/>
              </a:ext>
            </a:extLst>
          </p:cNvPr>
          <p:cNvSpPr/>
          <p:nvPr/>
        </p:nvSpPr>
        <p:spPr>
          <a:xfrm>
            <a:off x="4953000" y="4854584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5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A85A258A-3985-D731-AF40-78C3D4C44F96}"/>
              </a:ext>
            </a:extLst>
          </p:cNvPr>
          <p:cNvSpPr/>
          <p:nvPr/>
        </p:nvSpPr>
        <p:spPr>
          <a:xfrm>
            <a:off x="1031835" y="1915767"/>
            <a:ext cx="731573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20"/>
              </a:lnSpc>
              <a:spcAft>
                <a:spcPts val="18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"/>
                <a:ea typeface="Georgia" pitchFamily="34" charset="-122"/>
                <a:cs typeface="Georgia" pitchFamily="34" charset="-120"/>
              </a:rPr>
              <a:t>Appendix</a:t>
            </a:r>
            <a:endParaRPr lang="en-US" sz="360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4" name="Image 0" descr="/tmp/rasterized-gradient-062b43fd.png">
            <a:extLst>
              <a:ext uri="{FF2B5EF4-FFF2-40B4-BE49-F238E27FC236}">
                <a16:creationId xmlns:a16="http://schemas.microsoft.com/office/drawing/2014/main" id="{1F5B2782-222F-5EBB-13F8-FC088920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26" y="2546151"/>
            <a:ext cx="1143000" cy="28575"/>
          </a:xfrm>
          <a:prstGeom prst="rect">
            <a:avLst/>
          </a:prstGeom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C0269622-76C4-5C5C-9381-C2C43CE401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31E011FC-28FE-0715-C384-AD518E868C39}"/>
              </a:ext>
            </a:extLst>
          </p:cNvPr>
          <p:cNvSpPr/>
          <p:nvPr/>
        </p:nvSpPr>
        <p:spPr>
          <a:xfrm>
            <a:off x="4953000" y="4854584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942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7FF29-E02F-F7B3-095F-BCC517BC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/tmp/rasterized-gradient-062b43fd.png">
            <a:extLst>
              <a:ext uri="{FF2B5EF4-FFF2-40B4-BE49-F238E27FC236}">
                <a16:creationId xmlns:a16="http://schemas.microsoft.com/office/drawing/2014/main" id="{AE5E50DF-7962-70F2-043E-B4A23461F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154" y="675556"/>
            <a:ext cx="1143000" cy="28575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E6815947-C384-196C-D1B1-7411DEFDEF91}"/>
              </a:ext>
            </a:extLst>
          </p:cNvPr>
          <p:cNvSpPr/>
          <p:nvPr/>
        </p:nvSpPr>
        <p:spPr>
          <a:xfrm>
            <a:off x="826373" y="3822304"/>
            <a:ext cx="7491106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2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Founder: Vishal Vishal</a:t>
            </a:r>
            <a:endParaRPr lang="en-US" dirty="0">
              <a:latin typeface="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3DE7624-D0C5-C4D4-E203-5D6CF7E0A4BC}"/>
              </a:ext>
            </a:extLst>
          </p:cNvPr>
          <p:cNvSpPr/>
          <p:nvPr/>
        </p:nvSpPr>
        <p:spPr>
          <a:xfrm>
            <a:off x="826373" y="4512024"/>
            <a:ext cx="7491106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2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Applying product execution + design thinking to housing</a:t>
            </a:r>
            <a:endParaRPr lang="en-US" sz="1200" dirty="0">
              <a:latin typeface="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28E3EB-6E38-907E-5C3E-7449C2646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67871"/>
              </p:ext>
            </p:extLst>
          </p:nvPr>
        </p:nvGraphicFramePr>
        <p:xfrm>
          <a:off x="1625645" y="902899"/>
          <a:ext cx="5736656" cy="3902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1999">
                  <a:extLst>
                    <a:ext uri="{9D8B030D-6E8A-4147-A177-3AD203B41FA5}">
                      <a16:colId xmlns:a16="http://schemas.microsoft.com/office/drawing/2014/main" val="2663369717"/>
                    </a:ext>
                  </a:extLst>
                </a:gridCol>
                <a:gridCol w="1624657">
                  <a:extLst>
                    <a:ext uri="{9D8B030D-6E8A-4147-A177-3AD203B41FA5}">
                      <a16:colId xmlns:a16="http://schemas.microsoft.com/office/drawing/2014/main" val="2082933956"/>
                    </a:ext>
                  </a:extLst>
                </a:gridCol>
              </a:tblGrid>
              <a:tr h="169665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PROJECT OVERVIEW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1759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Total Development Cost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$1,530,057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795150782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Number of Units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88887919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Cost per Unit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$382,514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3551564602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Grant Request (Construction)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$1,000,000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242666152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Grant per Unit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$250,000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160414864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2810563551"/>
                  </a:ext>
                </a:extLst>
              </a:tr>
              <a:tr h="169665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FINANCIAL SUMMARY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381123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Annual Gross Rent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$67,200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57243556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Effective Gross Income (EGI)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$63,840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202223422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Operating Expenses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$19,152</a:t>
                      </a:r>
                      <a:endParaRPr lang="en-US" sz="800" b="0" i="0" u="none" strike="noStrike">
                        <a:solidFill>
                          <a:srgbClr val="008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2721956482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Net Operating Income (NOI)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$44,688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960254560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53673699"/>
                  </a:ext>
                </a:extLst>
              </a:tr>
              <a:tr h="169665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RETURNS ANALYSIS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41711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Cap Rate on Cost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2.9%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562655151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Total Equity (After Grant)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$530,057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530037734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Equity per Partner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$265,029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2303265951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ROI per Partner (Unlevered)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8.4%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346302774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342795637"/>
                  </a:ext>
                </a:extLst>
              </a:tr>
              <a:tr h="169665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GRANT IMPACT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02695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Leverage Ratio (Private:Public)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0.53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1511886899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00" u="none" strike="noStrike">
                          <a:effectLst/>
                        </a:rPr>
                        <a:t>ROI Without Grant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800" u="none" strike="noStrike" dirty="0">
                          <a:effectLst/>
                        </a:rPr>
                        <a:t>2.9%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2500490729"/>
                  </a:ext>
                </a:extLst>
              </a:tr>
              <a:tr h="1696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ROI Improvement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 dirty="0">
                          <a:effectLst/>
                        </a:rPr>
                        <a:t>5.5%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092" marR="7092" marT="7092" marB="0" anchor="b"/>
                </a:tc>
                <a:extLst>
                  <a:ext uri="{0D108BD9-81ED-4DB2-BD59-A6C34878D82A}">
                    <a16:rowId xmlns:a16="http://schemas.microsoft.com/office/drawing/2014/main" val="779294238"/>
                  </a:ext>
                </a:extLst>
              </a:tr>
            </a:tbl>
          </a:graphicData>
        </a:graphic>
      </p:graphicFrame>
      <p:sp>
        <p:nvSpPr>
          <p:cNvPr id="8" name="Text 0">
            <a:extLst>
              <a:ext uri="{FF2B5EF4-FFF2-40B4-BE49-F238E27FC236}">
                <a16:creationId xmlns:a16="http://schemas.microsoft.com/office/drawing/2014/main" id="{90EECDD1-CFD8-DF59-5F1F-CA5083EA027C}"/>
              </a:ext>
            </a:extLst>
          </p:cNvPr>
          <p:cNvSpPr/>
          <p:nvPr/>
        </p:nvSpPr>
        <p:spPr>
          <a:xfrm>
            <a:off x="1488644" y="313150"/>
            <a:ext cx="6010658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spcAft>
                <a:spcPts val="60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"/>
                <a:ea typeface="Georgia" pitchFamily="34" charset="-122"/>
                <a:cs typeface="Georgia" pitchFamily="34" charset="-120"/>
              </a:rPr>
              <a:t>Proforma</a:t>
            </a:r>
            <a:r>
              <a:rPr lang="en-US" sz="3000" dirty="0">
                <a:latin typeface=""/>
                <a:ea typeface="Georgia" pitchFamily="34" charset="-122"/>
                <a:cs typeface="Georgia" pitchFamily="34" charset="-120"/>
              </a:rPr>
              <a:t> </a:t>
            </a:r>
            <a:endParaRPr lang="en-US" sz="3000" dirty="0">
              <a:latin typeface="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5BB10E0A-5C01-E0F5-4FEF-89BE8EDA06A1}"/>
              </a:ext>
            </a:extLst>
          </p:cNvPr>
          <p:cNvSpPr/>
          <p:nvPr/>
        </p:nvSpPr>
        <p:spPr>
          <a:xfrm>
            <a:off x="4953000" y="4854584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pic>
        <p:nvPicPr>
          <p:cNvPr id="11" name="Picture 10" descr="A blue and white logo&#10;&#10;AI-generated content may be incorrect.">
            <a:extLst>
              <a:ext uri="{FF2B5EF4-FFF2-40B4-BE49-F238E27FC236}">
                <a16:creationId xmlns:a16="http://schemas.microsoft.com/office/drawing/2014/main" id="{10FC5146-74CF-9C5D-CFEB-1594051339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" descr="/tmp/rasterized-gradient-c0104358.png">
            <a:extLst>
              <a:ext uri="{FF2B5EF4-FFF2-40B4-BE49-F238E27FC236}">
                <a16:creationId xmlns:a16="http://schemas.microsoft.com/office/drawing/2014/main" id="{B1B7D9A9-46B7-2AF5-1C36-D4FAA391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32471"/>
            <a:ext cx="4095750" cy="292983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167277" y="386944"/>
            <a:ext cx="6809446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spcAft>
                <a:spcPts val="600"/>
              </a:spcAft>
              <a:buNone/>
            </a:pPr>
            <a:r>
              <a:rPr lang="en-US" sz="3000" dirty="0">
                <a:solidFill>
                  <a:srgbClr val="1B4965"/>
                </a:solidFill>
                <a:latin typeface=""/>
                <a:ea typeface="Georgia" pitchFamily="34" charset="-122"/>
                <a:cs typeface="Georgia" pitchFamily="34" charset="-120"/>
              </a:rPr>
              <a:t>Who We Are &amp; Why This Matters</a:t>
            </a:r>
            <a:endParaRPr lang="en-US" sz="3000" dirty="0">
              <a:latin typeface=""/>
            </a:endParaRPr>
          </a:p>
        </p:txBody>
      </p:sp>
      <p:pic>
        <p:nvPicPr>
          <p:cNvPr id="3" name="Image 0" descr="/tmp/rasterized-gradient-ebe0f9d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477" y="922132"/>
            <a:ext cx="762000" cy="28575"/>
          </a:xfrm>
          <a:prstGeom prst="rect">
            <a:avLst/>
          </a:prstGeom>
        </p:spPr>
      </p:pic>
      <p:pic>
        <p:nvPicPr>
          <p:cNvPr id="4" name="Image 1" descr="/tmp/rasterized-gradient-c0104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25922"/>
            <a:ext cx="4095750" cy="292983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1344" y="1603614"/>
            <a:ext cx="1825711" cy="302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20"/>
              </a:lnSpc>
              <a:spcBef>
                <a:spcPts val="300"/>
              </a:spcBef>
              <a:spcAft>
                <a:spcPts val="1350"/>
              </a:spcAft>
              <a:buNone/>
            </a:pPr>
            <a:r>
              <a:rPr lang="en-US" sz="1800" dirty="0">
                <a:solidFill>
                  <a:srgbClr val="1B4965"/>
                </a:solidFill>
                <a:latin typeface=""/>
                <a:ea typeface="Arial" pitchFamily="34" charset="-122"/>
                <a:cs typeface="Arial" pitchFamily="34" charset="-120"/>
              </a:rPr>
              <a:t>AFFHOMES LLC</a:t>
            </a:r>
            <a:endParaRPr lang="en-US" sz="1800" dirty="0">
              <a:latin typeface=""/>
            </a:endParaRPr>
          </a:p>
        </p:txBody>
      </p:sp>
      <p:sp>
        <p:nvSpPr>
          <p:cNvPr id="6" name="Text 2"/>
          <p:cNvSpPr/>
          <p:nvPr/>
        </p:nvSpPr>
        <p:spPr>
          <a:xfrm>
            <a:off x="661344" y="2316866"/>
            <a:ext cx="3562350" cy="1866900"/>
          </a:xfrm>
          <a:prstGeom prst="rect">
            <a:avLst/>
          </a:prstGeom>
          <a:noFill/>
          <a:ln/>
        </p:spPr>
        <p:txBody>
          <a:bodyPr wrap="square" lIns="95250" tIns="0" rIns="0" bIns="0" rtlCol="0" anchor="t"/>
          <a:lstStyle/>
          <a:p>
            <a:pPr marL="95250" indent="-95250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400" dirty="0">
                <a:solidFill>
                  <a:srgbClr val="334155"/>
                </a:solidFill>
                <a:latin typeface=""/>
                <a:ea typeface="Arial" pitchFamily="34" charset="-122"/>
                <a:cs typeface="Arial"/>
              </a:rPr>
              <a:t>15+ years leading complex programs at Microsoft, Meta Samsung</a:t>
            </a:r>
            <a:endParaRPr lang="en-US" sz="1400" dirty="0">
              <a:latin typeface=""/>
              <a:cs typeface="Arial"/>
            </a:endParaRPr>
          </a:p>
          <a:p>
            <a:pPr marL="95250" indent="-95250" algn="l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400" dirty="0">
                <a:solidFill>
                  <a:srgbClr val="334155"/>
                </a:solidFill>
                <a:latin typeface=""/>
                <a:ea typeface="Arial" pitchFamily="34" charset="-122"/>
                <a:cs typeface="Arial" pitchFamily="34" charset="-120"/>
              </a:rPr>
              <a:t>Proven track record in product execution at scale</a:t>
            </a:r>
            <a:endParaRPr lang="en-US" sz="1400" dirty="0">
              <a:latin typeface=""/>
            </a:endParaRPr>
          </a:p>
          <a:p>
            <a:pPr marL="95250" indent="-95250" algn="l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400" dirty="0">
                <a:solidFill>
                  <a:srgbClr val="334155"/>
                </a:solidFill>
                <a:latin typeface=""/>
                <a:ea typeface="Arial" pitchFamily="34" charset="-122"/>
                <a:cs typeface="Arial" pitchFamily="34" charset="-120"/>
              </a:rPr>
              <a:t>Deep expertise in design thinking and operational excellence</a:t>
            </a:r>
            <a:endParaRPr lang="en-US" sz="1400" dirty="0">
              <a:latin typeface=""/>
            </a:endParaRPr>
          </a:p>
        </p:txBody>
      </p:sp>
      <p:sp>
        <p:nvSpPr>
          <p:cNvPr id="9" name="Text 4"/>
          <p:cNvSpPr/>
          <p:nvPr/>
        </p:nvSpPr>
        <p:spPr>
          <a:xfrm>
            <a:off x="4955477" y="1603614"/>
            <a:ext cx="1669289" cy="302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spcBef>
                <a:spcPts val="300"/>
              </a:spcBef>
              <a:spcAft>
                <a:spcPts val="900"/>
              </a:spcAft>
              <a:buNone/>
            </a:pPr>
            <a:r>
              <a:rPr lang="en-US" dirty="0">
                <a:solidFill>
                  <a:srgbClr val="1B4965"/>
                </a:solidFill>
                <a:latin typeface=""/>
                <a:ea typeface="Arial" pitchFamily="34" charset="-122"/>
                <a:cs typeface="Arial" pitchFamily="34" charset="-120"/>
              </a:rPr>
              <a:t>CORE BELIEF</a:t>
            </a:r>
            <a:endParaRPr lang="en-US" dirty="0">
              <a:latin typeface="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955477" y="3350659"/>
            <a:ext cx="3633597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13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334155"/>
                </a:solidFill>
                <a:latin typeface=""/>
                <a:ea typeface="Arial" pitchFamily="34" charset="-122"/>
                <a:cs typeface="Arial" pitchFamily="34" charset="-120"/>
              </a:rPr>
              <a:t>Middle-income housing should not compromise on quality!</a:t>
            </a:r>
            <a:endParaRPr lang="en-US" dirty="0">
              <a:latin typeface="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7B85DFBE-5285-71E0-4D0C-807E8B28594B}"/>
              </a:ext>
            </a:extLst>
          </p:cNvPr>
          <p:cNvSpPr/>
          <p:nvPr/>
        </p:nvSpPr>
        <p:spPr>
          <a:xfrm>
            <a:off x="7040451" y="125449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>
                <a:solidFill>
                  <a:srgbClr val="CBD5E1"/>
                </a:solidFill>
                <a:latin typeface=""/>
                <a:cs typeface="Arial"/>
              </a:rPr>
              <a:t>Mission  |  01</a:t>
            </a:r>
            <a:endParaRPr lang="en-US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9C85D510-77E1-166E-C3C9-0537167DE359}"/>
              </a:ext>
            </a:extLst>
          </p:cNvPr>
          <p:cNvSpPr/>
          <p:nvPr/>
        </p:nvSpPr>
        <p:spPr>
          <a:xfrm>
            <a:off x="4995610" y="4901127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EA864E6B-810B-799D-94CF-ED60BEF497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4604175"/>
            <a:ext cx="593904" cy="593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5632C-2BB5-E141-B460-C44A42B94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3066" l="9961" r="89974">
                        <a14:foregroundMark x1="34115" y1="86719" x2="34115" y2="86719"/>
                        <a14:foregroundMark x1="54948" y1="93066" x2="54948" y2="93066"/>
                        <a14:foregroundMark x1="27148" y1="89355" x2="27148" y2="89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2832" y="2134139"/>
            <a:ext cx="1482719" cy="988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51687" y="247649"/>
            <a:ext cx="5845318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2850">
                <a:solidFill>
                  <a:srgbClr val="991B1B"/>
                </a:solidFill>
                <a:latin typeface=""/>
                <a:ea typeface="Georgia" pitchFamily="34" charset="-122"/>
                <a:cs typeface="Georgia" pitchFamily="34" charset="-120"/>
              </a:rPr>
              <a:t>The </a:t>
            </a:r>
            <a:r>
              <a:rPr lang="en-US" sz="3000">
                <a:solidFill>
                  <a:srgbClr val="991B1B"/>
                </a:solidFill>
                <a:latin typeface=""/>
                <a:ea typeface="Georgia" pitchFamily="34" charset="-122"/>
                <a:cs typeface="Georgia" pitchFamily="34" charset="-120"/>
              </a:rPr>
              <a:t>Problem</a:t>
            </a:r>
            <a:r>
              <a:rPr lang="en-US" sz="2850">
                <a:solidFill>
                  <a:srgbClr val="991B1B"/>
                </a:solidFill>
                <a:latin typeface=""/>
                <a:ea typeface="Georgia" pitchFamily="34" charset="-122"/>
                <a:cs typeface="Georgia" pitchFamily="34" charset="-120"/>
              </a:rPr>
              <a:t>: The Missing Middle</a:t>
            </a:r>
            <a:endParaRPr lang="en-US" sz="2850">
              <a:latin typeface=""/>
            </a:endParaRPr>
          </a:p>
        </p:txBody>
      </p:sp>
      <p:pic>
        <p:nvPicPr>
          <p:cNvPr id="3" name="Image 0" descr="/tmp/rasterized-gradient-c29b35e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432" y="709611"/>
            <a:ext cx="762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4800" y="1610916"/>
            <a:ext cx="2743200" cy="1729383"/>
          </a:xfrm>
          <a:prstGeom prst="roundRect">
            <a:avLst>
              <a:gd name="adj" fmla="val 6609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5300" y="1839516"/>
            <a:ext cx="2409444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3000">
                <a:solidFill>
                  <a:srgbClr val="1D1D1D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🚫</a:t>
            </a:r>
            <a:endParaRPr lang="en-US" sz="3000">
              <a:latin typeface="Lucida Sans" panose="020B0602030504020204" pitchFamily="34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5300" y="2416671"/>
            <a:ext cx="2409444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rgbClr val="DC2626"/>
                </a:solidFill>
                <a:latin typeface=""/>
                <a:ea typeface="Arial" pitchFamily="34" charset="-122"/>
                <a:cs typeface="Arial" pitchFamily="34" charset="-120"/>
              </a:rPr>
              <a:t>61-100% AMI Priced Out</a:t>
            </a:r>
            <a:endParaRPr lang="en-US" sz="1400">
              <a:latin typeface="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5300" y="2765227"/>
            <a:ext cx="2409444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6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>
                <a:solidFill>
                  <a:srgbClr val="64748B"/>
                </a:solidFill>
                <a:latin typeface=""/>
                <a:ea typeface="Arial" pitchFamily="34" charset="-122"/>
                <a:cs typeface="Arial" pitchFamily="34" charset="-120"/>
              </a:rPr>
              <a:t>Working families earning $48K-$78K cannot afford new construction</a:t>
            </a:r>
            <a:endParaRPr lang="en-US" sz="1200">
              <a:latin typeface=""/>
            </a:endParaRPr>
          </a:p>
        </p:txBody>
      </p:sp>
      <p:sp>
        <p:nvSpPr>
          <p:cNvPr id="8" name="Text 5"/>
          <p:cNvSpPr/>
          <p:nvPr/>
        </p:nvSpPr>
        <p:spPr>
          <a:xfrm>
            <a:off x="3200400" y="1610916"/>
            <a:ext cx="2743200" cy="1729383"/>
          </a:xfrm>
          <a:prstGeom prst="roundRect">
            <a:avLst>
              <a:gd name="adj" fmla="val 6609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9" name="Text 6"/>
          <p:cNvSpPr/>
          <p:nvPr/>
        </p:nvSpPr>
        <p:spPr>
          <a:xfrm>
            <a:off x="3390900" y="1839516"/>
            <a:ext cx="2409444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3000">
                <a:solidFill>
                  <a:srgbClr val="1D1D1D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👨‍⚕️</a:t>
            </a:r>
            <a:endParaRPr lang="en-US" sz="3000">
              <a:latin typeface="Lucida Sans" panose="020B0602030504020204" pitchFamily="34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390900" y="2449116"/>
            <a:ext cx="2409444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rgbClr val="EA580C"/>
                </a:solidFill>
                <a:latin typeface=""/>
                <a:ea typeface="Arial" pitchFamily="34" charset="-122"/>
                <a:cs typeface="Arial" pitchFamily="34" charset="-120"/>
              </a:rPr>
              <a:t>Essential Workers Impacted</a:t>
            </a:r>
            <a:endParaRPr lang="en-US" sz="1400">
              <a:latin typeface="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390900" y="2765227"/>
            <a:ext cx="2409444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6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>
                <a:solidFill>
                  <a:srgbClr val="64748B"/>
                </a:solidFill>
                <a:latin typeface=""/>
                <a:ea typeface="Arial" pitchFamily="34" charset="-122"/>
                <a:cs typeface="Arial" pitchFamily="34" charset="-120"/>
              </a:rPr>
              <a:t>Teachers, healthcare workers, local professionals struggle to find housing</a:t>
            </a:r>
            <a:endParaRPr lang="en-US" sz="1200">
              <a:latin typeface="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96000" y="1610916"/>
            <a:ext cx="2743200" cy="1729383"/>
          </a:xfrm>
          <a:prstGeom prst="roundRect">
            <a:avLst>
              <a:gd name="adj" fmla="val 6609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86500" y="1839516"/>
            <a:ext cx="2409444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3000">
                <a:solidFill>
                  <a:srgbClr val="1D1D1D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🏗️</a:t>
            </a:r>
            <a:endParaRPr lang="en-US" sz="3000">
              <a:latin typeface="Lucida Sans" panose="020B0602030504020204" pitchFamily="34" charset="77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6500" y="2449116"/>
            <a:ext cx="2409444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rgbClr val="F59E0B"/>
                </a:solidFill>
                <a:latin typeface=""/>
                <a:ea typeface="Arial" pitchFamily="34" charset="-122"/>
                <a:cs typeface="Arial" pitchFamily="34" charset="-120"/>
              </a:rPr>
              <a:t>Economic Infrastructure</a:t>
            </a:r>
            <a:endParaRPr lang="en-US" sz="1400">
              <a:latin typeface="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86500" y="2765227"/>
            <a:ext cx="2409444" cy="346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65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>
                <a:solidFill>
                  <a:srgbClr val="64748B"/>
                </a:solidFill>
                <a:latin typeface=""/>
                <a:ea typeface="Arial" pitchFamily="34" charset="-122"/>
                <a:cs typeface="Arial" pitchFamily="34" charset="-120"/>
              </a:rPr>
              <a:t>Housing is critical infrastructure that enables community growth</a:t>
            </a:r>
            <a:endParaRPr lang="en-US" sz="1200">
              <a:latin typeface="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28422" y="3739754"/>
            <a:ext cx="8534400" cy="582811"/>
          </a:xfrm>
          <a:prstGeom prst="roundRect">
            <a:avLst>
              <a:gd name="adj" fmla="val 16343"/>
            </a:avLst>
          </a:prstGeom>
          <a:solidFill>
            <a:srgbClr val="7F1D1D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53974" y="3926816"/>
            <a:ext cx="8083296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Without workforce housing, communities cannot sustain essential services</a:t>
            </a:r>
            <a:endParaRPr lang="en-US" sz="1350">
              <a:latin typeface=""/>
            </a:endParaRP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D5337C3D-CC38-01E7-3DE8-7491EEF2069A}"/>
              </a:ext>
            </a:extLst>
          </p:cNvPr>
          <p:cNvSpPr/>
          <p:nvPr/>
        </p:nvSpPr>
        <p:spPr>
          <a:xfrm>
            <a:off x="7040451" y="125449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>
                <a:solidFill>
                  <a:srgbClr val="CBD5E1"/>
                </a:solidFill>
                <a:latin typeface=""/>
                <a:cs typeface="Arial"/>
              </a:rPr>
              <a:t>Problem  |  02</a:t>
            </a:r>
            <a:endParaRPr lang="en-US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97740F76-30CC-F980-AE81-433168D8164D}"/>
              </a:ext>
            </a:extLst>
          </p:cNvPr>
          <p:cNvSpPr/>
          <p:nvPr/>
        </p:nvSpPr>
        <p:spPr>
          <a:xfrm>
            <a:off x="4934530" y="4854585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pic>
        <p:nvPicPr>
          <p:cNvPr id="18" name="Picture 17" descr="A blue and white logo&#10;&#10;AI-generated content may be incorrect.">
            <a:extLst>
              <a:ext uri="{FF2B5EF4-FFF2-40B4-BE49-F238E27FC236}">
                <a16:creationId xmlns:a16="http://schemas.microsoft.com/office/drawing/2014/main" id="{985982BC-ED56-EA64-D558-313656E0881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4578088"/>
            <a:ext cx="593904" cy="5939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">
            <a:extLst>
              <a:ext uri="{FF2B5EF4-FFF2-40B4-BE49-F238E27FC236}">
                <a16:creationId xmlns:a16="http://schemas.microsoft.com/office/drawing/2014/main" id="{EA665006-559B-A1F9-3CA9-EB25317660AC}"/>
              </a:ext>
            </a:extLst>
          </p:cNvPr>
          <p:cNvSpPr/>
          <p:nvPr/>
        </p:nvSpPr>
        <p:spPr>
          <a:xfrm>
            <a:off x="4571999" y="1461946"/>
            <a:ext cx="4114800" cy="2975521"/>
          </a:xfrm>
          <a:prstGeom prst="roundRect">
            <a:avLst>
              <a:gd name="adj" fmla="val 5122"/>
            </a:avLst>
          </a:prstGeom>
          <a:solidFill>
            <a:schemeClr val="tx2">
              <a:lumMod val="60000"/>
              <a:lumOff val="40000"/>
            </a:scheme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2" name="Text 0"/>
          <p:cNvSpPr/>
          <p:nvPr/>
        </p:nvSpPr>
        <p:spPr>
          <a:xfrm>
            <a:off x="1265290" y="202307"/>
            <a:ext cx="6613419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2850">
                <a:solidFill>
                  <a:srgbClr val="065F46"/>
                </a:solidFill>
                <a:latin typeface=""/>
                <a:ea typeface="Georgia" pitchFamily="34" charset="-122"/>
                <a:cs typeface="Georgia" pitchFamily="34" charset="-120"/>
              </a:rPr>
              <a:t>The </a:t>
            </a:r>
            <a:r>
              <a:rPr lang="en-US" sz="3000">
                <a:solidFill>
                  <a:srgbClr val="065F46"/>
                </a:solidFill>
                <a:latin typeface=""/>
                <a:ea typeface="Georgia" pitchFamily="34" charset="-122"/>
                <a:cs typeface="Georgia" pitchFamily="34" charset="-120"/>
              </a:rPr>
              <a:t>Solution</a:t>
            </a:r>
            <a:r>
              <a:rPr lang="en-US" sz="2850">
                <a:solidFill>
                  <a:srgbClr val="065F46"/>
                </a:solidFill>
                <a:latin typeface=""/>
                <a:ea typeface="Georgia" pitchFamily="34" charset="-122"/>
                <a:cs typeface="Georgia" pitchFamily="34" charset="-120"/>
              </a:rPr>
              <a:t>: Smarter, Scalable Housing</a:t>
            </a:r>
            <a:endParaRPr lang="en-US" sz="2850">
              <a:latin typeface=""/>
            </a:endParaRPr>
          </a:p>
        </p:txBody>
      </p:sp>
      <p:pic>
        <p:nvPicPr>
          <p:cNvPr id="3" name="Image 0" descr="/tmp/rasterized-gradient-0d2b4e9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599" y="706033"/>
            <a:ext cx="762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4800" y="1412528"/>
            <a:ext cx="4114800" cy="2975521"/>
          </a:xfrm>
          <a:prstGeom prst="roundRect">
            <a:avLst>
              <a:gd name="adj" fmla="val 5122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571500" y="1641128"/>
            <a:ext cx="3653028" cy="346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30"/>
              </a:lnSpc>
              <a:spcBef>
                <a:spcPts val="300"/>
              </a:spcBef>
              <a:spcAft>
                <a:spcPts val="1200"/>
              </a:spcAft>
              <a:buNone/>
            </a:pPr>
            <a:r>
              <a:rPr lang="en-US" sz="1950">
                <a:solidFill>
                  <a:srgbClr val="047857"/>
                </a:solidFill>
                <a:latin typeface=""/>
                <a:ea typeface="Arial" pitchFamily="34" charset="-122"/>
                <a:cs typeface="Arial" pitchFamily="34" charset="-120"/>
                <a:hlinkClick r:id="rId5"/>
              </a:rPr>
              <a:t>LIT Homes Technology</a:t>
            </a:r>
            <a:endParaRPr lang="en-US" sz="1950">
              <a:latin typeface=""/>
            </a:endParaRPr>
          </a:p>
        </p:txBody>
      </p:sp>
      <p:sp>
        <p:nvSpPr>
          <p:cNvPr id="6" name="Text 3"/>
          <p:cNvSpPr/>
          <p:nvPr/>
        </p:nvSpPr>
        <p:spPr>
          <a:xfrm>
            <a:off x="571500" y="2216348"/>
            <a:ext cx="3581400" cy="1905000"/>
          </a:xfrm>
          <a:prstGeom prst="rect">
            <a:avLst/>
          </a:prstGeom>
          <a:noFill/>
          <a:ln/>
        </p:spPr>
        <p:txBody>
          <a:bodyPr wrap="square" lIns="95250" tIns="0" rIns="0" bIns="0" rtlCol="0" anchor="t"/>
          <a:lstStyle/>
          <a:p>
            <a:pPr marL="95250" indent="-95250" algn="l">
              <a:lnSpc>
                <a:spcPts val="2100"/>
              </a:lnSpc>
              <a:spcAft>
                <a:spcPts val="900"/>
              </a:spcAft>
              <a:buSzPct val="100000"/>
              <a:buChar char="•"/>
            </a:pPr>
            <a:r>
              <a:rPr lang="en-US" sz="1350">
                <a:solidFill>
                  <a:srgbClr val="1D1D1D"/>
                </a:solidFill>
                <a:latin typeface=""/>
                <a:ea typeface="Arial" pitchFamily="34" charset="-122"/>
                <a:cs typeface="Arial" pitchFamily="34" charset="-120"/>
              </a:rPr>
              <a:t>Prefabricated Modular Construction: Factory-built for consistent quality</a:t>
            </a:r>
            <a:endParaRPr lang="en-US" sz="1350">
              <a:latin typeface=""/>
            </a:endParaRPr>
          </a:p>
          <a:p>
            <a:pPr marL="95250" indent="-95250" algn="l">
              <a:lnSpc>
                <a:spcPts val="2100"/>
              </a:lnSpc>
              <a:spcAft>
                <a:spcPts val="900"/>
              </a:spcAft>
              <a:buSzPct val="100000"/>
              <a:buChar char="•"/>
            </a:pPr>
            <a:r>
              <a:rPr lang="en-US" sz="1350">
                <a:solidFill>
                  <a:srgbClr val="1D1D1D"/>
                </a:solidFill>
                <a:latin typeface=""/>
                <a:ea typeface="Arial" pitchFamily="34" charset="-122"/>
                <a:cs typeface="Arial" pitchFamily="34" charset="-120"/>
              </a:rPr>
              <a:t>Standardized, Repeatable Designs: Reduces risk, enables scalability</a:t>
            </a:r>
            <a:endParaRPr lang="en-US" sz="1350">
              <a:latin typeface=""/>
            </a:endParaRPr>
          </a:p>
          <a:p>
            <a:pPr marL="95250" indent="-95250" algn="l">
              <a:lnSpc>
                <a:spcPts val="2100"/>
              </a:lnSpc>
              <a:spcAft>
                <a:spcPts val="900"/>
              </a:spcAft>
              <a:buSzPct val="100000"/>
              <a:buChar char="•"/>
            </a:pPr>
            <a:r>
              <a:rPr lang="en-US" sz="1350">
                <a:solidFill>
                  <a:srgbClr val="1D1D1D"/>
                </a:solidFill>
                <a:latin typeface=""/>
                <a:ea typeface="Arial" pitchFamily="34" charset="-122"/>
                <a:cs typeface="Arial" pitchFamily="34" charset="-120"/>
              </a:rPr>
              <a:t>Energy-Efficient &amp; Durable: Lower operating costs for tenants</a:t>
            </a:r>
            <a:endParaRPr lang="en-US" sz="1350">
              <a:latin typeface=""/>
            </a:endParaRPr>
          </a:p>
        </p:txBody>
      </p:sp>
      <p:sp>
        <p:nvSpPr>
          <p:cNvPr id="8" name="Text 4"/>
          <p:cNvSpPr/>
          <p:nvPr/>
        </p:nvSpPr>
        <p:spPr>
          <a:xfrm>
            <a:off x="4955286" y="1569434"/>
            <a:ext cx="1840930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60"/>
              </a:lnSpc>
              <a:spcBef>
                <a:spcPts val="300"/>
              </a:spcBef>
              <a:spcAft>
                <a:spcPts val="1500"/>
              </a:spcAft>
              <a:buNone/>
            </a:pPr>
            <a:r>
              <a:rPr lang="en-US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The Opportunity</a:t>
            </a:r>
            <a:endParaRPr lang="en-US">
              <a:latin typeface="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94608" y="2279676"/>
            <a:ext cx="2955471" cy="1841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100"/>
              </a:lnSpc>
              <a:buSzPct val="100000"/>
              <a:buFont typeface="Wingdings" pitchFamily="2" charset="2"/>
              <a:buChar char="ü"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Lower Risk</a:t>
            </a:r>
          </a:p>
          <a:p>
            <a:pPr marL="285750" indent="-285750">
              <a:lnSpc>
                <a:spcPts val="2100"/>
              </a:lnSpc>
              <a:buSzPct val="100000"/>
              <a:buFont typeface="Wingdings" pitchFamily="2" charset="2"/>
              <a:buChar char="ü"/>
            </a:pPr>
            <a:r>
              <a:rPr lang="en-US" sz="1350">
                <a:solidFill>
                  <a:srgbClr val="FFFFFF"/>
                </a:solidFill>
                <a:latin typeface=""/>
                <a:cs typeface="Arial" pitchFamily="34" charset="-120"/>
              </a:rPr>
              <a:t>Consistent Quality</a:t>
            </a:r>
            <a:endParaRPr lang="en-US" sz="1350">
              <a:latin typeface=""/>
            </a:endParaRPr>
          </a:p>
          <a:p>
            <a:pPr marL="285750" indent="-285750">
              <a:lnSpc>
                <a:spcPts val="2100"/>
              </a:lnSpc>
              <a:buSzPct val="100000"/>
              <a:buFont typeface="Wingdings" pitchFamily="2" charset="2"/>
              <a:buChar char="ü"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Faster Execution</a:t>
            </a:r>
            <a:endParaRPr lang="en-US" sz="1350">
              <a:latin typeface=""/>
            </a:endParaRPr>
          </a:p>
          <a:p>
            <a:pPr marL="285750" indent="-285750">
              <a:lnSpc>
                <a:spcPts val="2100"/>
              </a:lnSpc>
              <a:buSzPct val="100000"/>
              <a:buFont typeface="Wingdings" pitchFamily="2" charset="2"/>
              <a:buChar char="ü"/>
            </a:pPr>
            <a:r>
              <a:rPr lang="en-US" sz="135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Easier to Scale</a:t>
            </a:r>
          </a:p>
          <a:p>
            <a:pPr marL="285750" indent="-285750">
              <a:lnSpc>
                <a:spcPts val="2100"/>
              </a:lnSpc>
              <a:buSzPct val="100000"/>
              <a:buFont typeface="Wingdings" pitchFamily="2" charset="2"/>
              <a:buChar char="ü"/>
            </a:pPr>
            <a:r>
              <a:rPr lang="en-US" sz="1350">
                <a:solidFill>
                  <a:srgbClr val="FFFFFF"/>
                </a:solidFill>
                <a:latin typeface=""/>
                <a:ea typeface="+mn-lt"/>
                <a:cs typeface="+mn-lt"/>
              </a:rPr>
              <a:t>Eliminates construction overrun risk</a:t>
            </a: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CBFB5B81-E9FE-D397-075B-516575ED860B}"/>
              </a:ext>
            </a:extLst>
          </p:cNvPr>
          <p:cNvSpPr/>
          <p:nvPr/>
        </p:nvSpPr>
        <p:spPr>
          <a:xfrm>
            <a:off x="7040451" y="125449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>
                <a:solidFill>
                  <a:srgbClr val="CBD5E1"/>
                </a:solidFill>
                <a:latin typeface=""/>
                <a:cs typeface="Arial"/>
              </a:rPr>
              <a:t>Solution  |  03</a:t>
            </a:r>
            <a:endParaRPr lang="en-US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EC0474E3-6DF6-869C-188C-E6D62B9A3808}"/>
              </a:ext>
            </a:extLst>
          </p:cNvPr>
          <p:cNvSpPr/>
          <p:nvPr/>
        </p:nvSpPr>
        <p:spPr>
          <a:xfrm>
            <a:off x="4902526" y="4901127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pic>
        <p:nvPicPr>
          <p:cNvPr id="11" name="Picture 10" descr="A blue and white logo&#10;&#10;AI-generated content may be incorrect.">
            <a:extLst>
              <a:ext uri="{FF2B5EF4-FFF2-40B4-BE49-F238E27FC236}">
                <a16:creationId xmlns:a16="http://schemas.microsoft.com/office/drawing/2014/main" id="{1E2D4801-8969-F1FF-74B2-AE8F4716DCC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1143" y="306837"/>
            <a:ext cx="914514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"/>
                <a:ea typeface="Malgun Gothic"/>
                <a:cs typeface="Georgia" pitchFamily="34" charset="-120"/>
              </a:rPr>
              <a:t>Nehalem Pilot Project</a:t>
            </a:r>
            <a:endParaRPr lang="en-US" sz="3000" dirty="0">
              <a:solidFill>
                <a:schemeClr val="bg1"/>
              </a:solidFill>
              <a:latin typeface=""/>
              <a:ea typeface="Malgun Gothic"/>
            </a:endParaRPr>
          </a:p>
        </p:txBody>
      </p:sp>
      <p:pic>
        <p:nvPicPr>
          <p:cNvPr id="3" name="Image 0" descr="/tmp/rasterized-gradient-3a7ee31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428" y="755435"/>
            <a:ext cx="762000" cy="28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0875" y="889835"/>
            <a:ext cx="8841105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350" dirty="0">
                <a:solidFill>
                  <a:srgbClr val="CBD5E1"/>
                </a:solidFill>
                <a:latin typeface=""/>
                <a:ea typeface="Arial" pitchFamily="34" charset="-122"/>
                <a:cs typeface="Arial" pitchFamily="34" charset="-120"/>
              </a:rPr>
              <a:t>35770 12th STREET, NEHALEM OR</a:t>
            </a:r>
            <a:endParaRPr lang="en-US" sz="1350" dirty="0">
              <a:latin typeface=""/>
            </a:endParaRPr>
          </a:p>
        </p:txBody>
      </p:sp>
      <p:sp>
        <p:nvSpPr>
          <p:cNvPr id="5" name="Text 2"/>
          <p:cNvSpPr/>
          <p:nvPr/>
        </p:nvSpPr>
        <p:spPr>
          <a:xfrm>
            <a:off x="304800" y="1753493"/>
            <a:ext cx="4191000" cy="2647950"/>
          </a:xfrm>
          <a:prstGeom prst="roundRect">
            <a:avLst>
              <a:gd name="adj" fmla="val 5036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4350" y="2001143"/>
            <a:ext cx="384733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spcBef>
                <a:spcPts val="300"/>
              </a:spcBef>
              <a:spcAft>
                <a:spcPts val="105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Project Details</a:t>
            </a:r>
            <a:endParaRPr lang="en-US" sz="1500">
              <a:latin typeface="Lucida Sans" panose="020B0602030504020204" pitchFamily="34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514350" y="2401193"/>
            <a:ext cx="3771900" cy="1790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spcAft>
                <a:spcPts val="6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Total Units: </a:t>
            </a:r>
            <a:r>
              <a:rPr lang="en-US" sz="1350">
                <a:solidFill>
                  <a:srgbClr val="FBBF24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4 Units</a:t>
            </a:r>
            <a:endParaRPr lang="en-US" sz="1350">
              <a:latin typeface="Lucida Sans" panose="020B0602030504020204" pitchFamily="34" charset="77"/>
            </a:endParaRPr>
          </a:p>
          <a:p>
            <a:pPr marL="342900" indent="-342900" algn="l">
              <a:lnSpc>
                <a:spcPts val="2100"/>
              </a:lnSpc>
              <a:spcAft>
                <a:spcPts val="6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Unit Mix: 2×2BR + 2×1BR</a:t>
            </a:r>
            <a:endParaRPr lang="en-US" sz="1350">
              <a:latin typeface="Lucida Sans" panose="020B0602030504020204" pitchFamily="34" charset="77"/>
            </a:endParaRPr>
          </a:p>
          <a:p>
            <a:pPr marL="342900" indent="-342900" algn="l">
              <a:lnSpc>
                <a:spcPts val="2100"/>
              </a:lnSpc>
              <a:spcAft>
                <a:spcPts val="6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Lot Size: 8,625 sq ft</a:t>
            </a:r>
            <a:endParaRPr lang="en-US" sz="1350">
              <a:latin typeface="Lucida Sans" panose="020B0602030504020204" pitchFamily="34" charset="77"/>
            </a:endParaRPr>
          </a:p>
          <a:p>
            <a:pPr marL="342900" indent="-342900" algn="l">
              <a:lnSpc>
                <a:spcPts val="2100"/>
              </a:lnSpc>
              <a:spcAft>
                <a:spcPts val="6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Monthly Rent: ~ </a:t>
            </a:r>
            <a:r>
              <a:rPr lang="en-US" sz="1350">
                <a:solidFill>
                  <a:srgbClr val="34D399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$1,400 - $1,600</a:t>
            </a:r>
            <a:endParaRPr lang="en-US" sz="1350">
              <a:latin typeface="Lucida Sans" panose="020B0602030504020204" pitchFamily="34" charset="77"/>
            </a:endParaRPr>
          </a:p>
          <a:p>
            <a:pPr marL="342900" indent="-342900" algn="l">
              <a:lnSpc>
                <a:spcPts val="2100"/>
              </a:lnSpc>
              <a:spcAft>
                <a:spcPts val="600"/>
              </a:spcAft>
              <a:buSzPct val="100000"/>
              <a:buChar char="•"/>
            </a:pPr>
            <a:r>
              <a:rPr lang="en-US" sz="135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Target AMI: 80-120%</a:t>
            </a:r>
            <a:endParaRPr lang="en-US" sz="1350">
              <a:latin typeface="Lucida Sans" panose="020B0602030504020204" pitchFamily="34" charset="77"/>
            </a:endParaRPr>
          </a:p>
        </p:txBody>
      </p:sp>
      <p:sp>
        <p:nvSpPr>
          <p:cNvPr id="8" name="Text 5"/>
          <p:cNvSpPr/>
          <p:nvPr/>
        </p:nvSpPr>
        <p:spPr>
          <a:xfrm>
            <a:off x="4648200" y="1715393"/>
            <a:ext cx="4191000" cy="2724150"/>
          </a:xfrm>
          <a:prstGeom prst="roundRect">
            <a:avLst>
              <a:gd name="adj" fmla="val 4895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57750" y="1963043"/>
            <a:ext cx="384733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spcBef>
                <a:spcPts val="300"/>
              </a:spcBef>
              <a:spcAft>
                <a:spcPts val="105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Strategic Goals</a:t>
            </a:r>
            <a:endParaRPr lang="en-US" sz="1500">
              <a:latin typeface="Lucida Sans" panose="020B0602030504020204" pitchFamily="34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57750" y="2363093"/>
            <a:ext cx="3771900" cy="1866900"/>
          </a:xfrm>
          <a:prstGeom prst="rect">
            <a:avLst/>
          </a:prstGeom>
          <a:noFill/>
          <a:ln/>
        </p:spPr>
        <p:txBody>
          <a:bodyPr wrap="square" lIns="85725" tIns="0" rIns="0" bIns="0" rtlCol="0" anchor="t"/>
          <a:lstStyle/>
          <a:p>
            <a:pPr marL="85725" indent="-85725" algn="l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Long-term Rental Pilot: Prove sustainable affordability model</a:t>
            </a:r>
            <a:endParaRPr lang="en-US" sz="1350" dirty="0">
              <a:latin typeface="Lucida Sans" panose="020B0602030504020204" pitchFamily="34" charset="77"/>
            </a:endParaRPr>
          </a:p>
          <a:p>
            <a:pPr marL="85725" indent="-85725" algn="l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Designed for Replication: Enables 10–20-unit expansion</a:t>
            </a:r>
            <a:endParaRPr lang="en-US" sz="1350" dirty="0">
              <a:latin typeface="Lucida Sans" panose="020B0602030504020204" pitchFamily="34" charset="77"/>
            </a:endParaRPr>
          </a:p>
          <a:p>
            <a:pPr marL="85725" indent="-85725" algn="l">
              <a:lnSpc>
                <a:spcPts val="2100"/>
              </a:lnSpc>
              <a:spcAft>
                <a:spcPts val="750"/>
              </a:spcAft>
              <a:buSzPct val="100000"/>
              <a:buChar char="•"/>
            </a:pPr>
            <a:r>
              <a:rPr lang="en-US" sz="1350" dirty="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County Partnership Model: Public-private collaboration</a:t>
            </a:r>
            <a:endParaRPr lang="en-US" sz="1350" dirty="0">
              <a:latin typeface="Lucida Sans" panose="020B0602030504020204" pitchFamily="34" charset="77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85A446DB-7C15-1212-6420-306F864FCCAC}"/>
              </a:ext>
            </a:extLst>
          </p:cNvPr>
          <p:cNvSpPr/>
          <p:nvPr/>
        </p:nvSpPr>
        <p:spPr>
          <a:xfrm>
            <a:off x="7040451" y="125449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rgbClr val="CBD5E1"/>
                </a:solidFill>
                <a:latin typeface=""/>
                <a:cs typeface="Arial"/>
              </a:rPr>
              <a:t>Solution  |  03</a:t>
            </a:r>
            <a:endParaRPr lang="en-US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6A0D7D61-F81D-63C1-32EC-55649A0E128D}"/>
              </a:ext>
            </a:extLst>
          </p:cNvPr>
          <p:cNvSpPr/>
          <p:nvPr/>
        </p:nvSpPr>
        <p:spPr>
          <a:xfrm>
            <a:off x="4779770" y="4891104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377F1A6A-F8EB-E3CB-DA5C-151317A1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88" y="4594152"/>
            <a:ext cx="593904" cy="5939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A8C17-7C7B-5CAD-3555-D3212473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9C8750D-90A0-7473-3E15-4700B8DC3659}"/>
              </a:ext>
            </a:extLst>
          </p:cNvPr>
          <p:cNvSpPr/>
          <p:nvPr/>
        </p:nvSpPr>
        <p:spPr>
          <a:xfrm>
            <a:off x="1084105" y="177063"/>
            <a:ext cx="69711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spcAft>
                <a:spcPts val="6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"/>
                <a:ea typeface="Georgia" pitchFamily="34" charset="-122"/>
                <a:cs typeface="Georgia" pitchFamily="34" charset="-120"/>
              </a:rPr>
              <a:t>Modern Design, Community Integration</a:t>
            </a:r>
            <a:endParaRPr lang="en-US" sz="3000" dirty="0">
              <a:latin typeface=""/>
            </a:endParaRPr>
          </a:p>
        </p:txBody>
      </p:sp>
      <p:pic>
        <p:nvPicPr>
          <p:cNvPr id="3" name="Image 0" descr="/tmp/rasterized-gradient-40075222.png">
            <a:extLst>
              <a:ext uri="{FF2B5EF4-FFF2-40B4-BE49-F238E27FC236}">
                <a16:creationId xmlns:a16="http://schemas.microsoft.com/office/drawing/2014/main" id="{06CC1A94-0409-4AA3-7861-36E55164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608860"/>
            <a:ext cx="762000" cy="28575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129A5A6A-2F13-0E4E-F361-BA1E918CCB20}"/>
              </a:ext>
            </a:extLst>
          </p:cNvPr>
          <p:cNvSpPr/>
          <p:nvPr/>
        </p:nvSpPr>
        <p:spPr>
          <a:xfrm>
            <a:off x="151448" y="733425"/>
            <a:ext cx="8841105" cy="186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7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CBD5E1"/>
                </a:solidFill>
                <a:latin typeface=""/>
                <a:ea typeface="Arial" pitchFamily="34" charset="-122"/>
                <a:cs typeface="Arial" pitchFamily="34" charset="-120"/>
              </a:rPr>
              <a:t>CLUSTERED COMMUNITY </a:t>
            </a:r>
            <a:endParaRPr lang="en-US" sz="1400" dirty="0">
              <a:latin typeface="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0DEBA92-1B40-19DE-F0DE-485861A6FAF9}"/>
              </a:ext>
            </a:extLst>
          </p:cNvPr>
          <p:cNvSpPr/>
          <p:nvPr/>
        </p:nvSpPr>
        <p:spPr>
          <a:xfrm>
            <a:off x="865414" y="1034755"/>
            <a:ext cx="7413171" cy="3191662"/>
          </a:xfrm>
          <a:prstGeom prst="roundRect">
            <a:avLst>
              <a:gd name="adj" fmla="val 4173"/>
            </a:avLst>
          </a:prstGeom>
          <a:solidFill>
            <a:srgbClr val="FFFFFF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>
              <a:latin typeface="Lucida Sans" panose="020B0602030504020204" pitchFamily="34" charset="77"/>
            </a:endParaRPr>
          </a:p>
        </p:txBody>
      </p:sp>
      <p:pic>
        <p:nvPicPr>
          <p:cNvPr id="24" name="Picture 23" descr="A building with a parking lot and trees&#10;&#10;Description automatically generated">
            <a:extLst>
              <a:ext uri="{FF2B5EF4-FFF2-40B4-BE49-F238E27FC236}">
                <a16:creationId xmlns:a16="http://schemas.microsoft.com/office/drawing/2014/main" id="{4744CE08-227E-AA25-6A47-7A0FF4164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51" y="1143078"/>
            <a:ext cx="4580612" cy="296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68256E-1A85-2058-0949-8F8D73AB8907}"/>
              </a:ext>
            </a:extLst>
          </p:cNvPr>
          <p:cNvGrpSpPr/>
          <p:nvPr/>
        </p:nvGrpSpPr>
        <p:grpSpPr>
          <a:xfrm>
            <a:off x="304800" y="4338610"/>
            <a:ext cx="8534400" cy="533400"/>
            <a:chOff x="304800" y="4040386"/>
            <a:chExt cx="8534400" cy="533400"/>
          </a:xfrm>
        </p:grpSpPr>
        <p:sp>
          <p:nvSpPr>
            <p:cNvPr id="17" name="Text 12">
              <a:extLst>
                <a:ext uri="{FF2B5EF4-FFF2-40B4-BE49-F238E27FC236}">
                  <a16:creationId xmlns:a16="http://schemas.microsoft.com/office/drawing/2014/main" id="{A09211B3-3682-8E4B-7A16-F1B95EB64699}"/>
                </a:ext>
              </a:extLst>
            </p:cNvPr>
            <p:cNvSpPr/>
            <p:nvPr/>
          </p:nvSpPr>
          <p:spPr>
            <a:xfrm>
              <a:off x="304800" y="4040386"/>
              <a:ext cx="2743200" cy="533400"/>
            </a:xfrm>
            <a:prstGeom prst="roundRect">
              <a:avLst>
                <a:gd name="adj" fmla="val 14286"/>
              </a:avLst>
            </a:prstGeom>
            <a:solidFill>
              <a:srgbClr val="10B981">
                <a:alpha val="20000"/>
              </a:srgbClr>
            </a:solidFill>
            <a:ln/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>
                <a:latin typeface="Lucida Sans" panose="020B0602030504020204" pitchFamily="34" charset="77"/>
              </a:endParaRPr>
            </a:p>
          </p:txBody>
        </p:sp>
        <p:sp>
          <p:nvSpPr>
            <p:cNvPr id="18" name="Text 13">
              <a:extLst>
                <a:ext uri="{FF2B5EF4-FFF2-40B4-BE49-F238E27FC236}">
                  <a16:creationId xmlns:a16="http://schemas.microsoft.com/office/drawing/2014/main" id="{D66C45E5-9715-C3F4-E56E-BFFA3368EC25}"/>
                </a:ext>
              </a:extLst>
            </p:cNvPr>
            <p:cNvSpPr/>
            <p:nvPr/>
          </p:nvSpPr>
          <p:spPr>
            <a:xfrm>
              <a:off x="374523" y="4173736"/>
              <a:ext cx="2603754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100"/>
                </a:lnSpc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en-US" sz="1500">
                  <a:solidFill>
                    <a:srgbClr val="34D399"/>
                  </a:solidFill>
                  <a:latin typeface="Lucida Sans" panose="020B0602030504020204" pitchFamily="34" charset="77"/>
                  <a:ea typeface="Arial" pitchFamily="34" charset="-122"/>
                  <a:cs typeface="Arial" pitchFamily="34" charset="-120"/>
                </a:rPr>
                <a:t>8,625 </a:t>
              </a:r>
              <a:r>
                <a:rPr lang="en-US" sz="1500" err="1">
                  <a:solidFill>
                    <a:srgbClr val="34D399"/>
                  </a:solidFill>
                  <a:latin typeface="Lucida Sans" panose="020B0602030504020204" pitchFamily="34" charset="77"/>
                  <a:ea typeface="Arial" pitchFamily="34" charset="-122"/>
                  <a:cs typeface="Arial" pitchFamily="34" charset="-120"/>
                </a:rPr>
                <a:t>sqft</a:t>
              </a:r>
              <a:r>
                <a:rPr lang="en-US" sz="1500">
                  <a:solidFill>
                    <a:srgbClr val="34D399"/>
                  </a:solidFill>
                  <a:latin typeface="Lucida Sans" panose="020B0602030504020204" pitchFamily="34" charset="77"/>
                  <a:ea typeface="Arial" pitchFamily="34" charset="-122"/>
                  <a:cs typeface="Arial" pitchFamily="34" charset="-120"/>
                </a:rPr>
                <a:t> lot</a:t>
              </a:r>
              <a:endParaRPr lang="en-US" sz="1500">
                <a:latin typeface="Lucida Sans" panose="020B0602030504020204" pitchFamily="34" charset="77"/>
              </a:endParaRPr>
            </a:p>
          </p:txBody>
        </p:sp>
        <p:sp>
          <p:nvSpPr>
            <p:cNvPr id="19" name="Text 14">
              <a:extLst>
                <a:ext uri="{FF2B5EF4-FFF2-40B4-BE49-F238E27FC236}">
                  <a16:creationId xmlns:a16="http://schemas.microsoft.com/office/drawing/2014/main" id="{9EC2303E-74B1-2C06-F265-98252C9E8BDA}"/>
                </a:ext>
              </a:extLst>
            </p:cNvPr>
            <p:cNvSpPr/>
            <p:nvPr/>
          </p:nvSpPr>
          <p:spPr>
            <a:xfrm>
              <a:off x="3200400" y="4040386"/>
              <a:ext cx="2743200" cy="533400"/>
            </a:xfrm>
            <a:prstGeom prst="roundRect">
              <a:avLst>
                <a:gd name="adj" fmla="val 14286"/>
              </a:avLst>
            </a:prstGeom>
            <a:solidFill>
              <a:srgbClr val="3B82F6">
                <a:alpha val="20000"/>
              </a:srgbClr>
            </a:solidFill>
            <a:ln/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>
                <a:latin typeface="Lucida Sans" panose="020B0602030504020204" pitchFamily="34" charset="77"/>
              </a:endParaRPr>
            </a:p>
          </p:txBody>
        </p:sp>
        <p:sp>
          <p:nvSpPr>
            <p:cNvPr id="20" name="Text 15">
              <a:extLst>
                <a:ext uri="{FF2B5EF4-FFF2-40B4-BE49-F238E27FC236}">
                  <a16:creationId xmlns:a16="http://schemas.microsoft.com/office/drawing/2014/main" id="{ACE6FAF9-E27C-B625-287A-3774FEB0C94E}"/>
                </a:ext>
              </a:extLst>
            </p:cNvPr>
            <p:cNvSpPr/>
            <p:nvPr/>
          </p:nvSpPr>
          <p:spPr>
            <a:xfrm>
              <a:off x="3270123" y="4173736"/>
              <a:ext cx="2603754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100"/>
                </a:lnSpc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en-US" sz="1500" dirty="0">
                  <a:solidFill>
                    <a:srgbClr val="60A5FA"/>
                  </a:solidFill>
                  <a:latin typeface="Lucida Sans" panose="020B0602030504020204" pitchFamily="34" charset="77"/>
                  <a:ea typeface="Arial" pitchFamily="34" charset="-122"/>
                  <a:cs typeface="Arial" pitchFamily="34" charset="-120"/>
                </a:rPr>
                <a:t>LIT Homes</a:t>
              </a:r>
              <a:endParaRPr lang="en-US" sz="1500" dirty="0">
                <a:latin typeface="Lucida Sans" panose="020B0602030504020204" pitchFamily="34" charset="77"/>
              </a:endParaRPr>
            </a:p>
          </p:txBody>
        </p:sp>
        <p:sp>
          <p:nvSpPr>
            <p:cNvPr id="21" name="Text 16">
              <a:extLst>
                <a:ext uri="{FF2B5EF4-FFF2-40B4-BE49-F238E27FC236}">
                  <a16:creationId xmlns:a16="http://schemas.microsoft.com/office/drawing/2014/main" id="{256C4F28-5D2B-3B9E-8F01-9B664334547A}"/>
                </a:ext>
              </a:extLst>
            </p:cNvPr>
            <p:cNvSpPr/>
            <p:nvPr/>
          </p:nvSpPr>
          <p:spPr>
            <a:xfrm>
              <a:off x="6096000" y="4040386"/>
              <a:ext cx="2743200" cy="533400"/>
            </a:xfrm>
            <a:prstGeom prst="roundRect">
              <a:avLst>
                <a:gd name="adj" fmla="val 14286"/>
              </a:avLst>
            </a:prstGeom>
            <a:solidFill>
              <a:srgbClr val="FBBF24">
                <a:alpha val="20000"/>
              </a:srgbClr>
            </a:solidFill>
            <a:ln/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>
                <a:latin typeface="Lucida Sans" panose="020B0602030504020204" pitchFamily="34" charset="77"/>
              </a:endParaRPr>
            </a:p>
          </p:txBody>
        </p:sp>
        <p:sp>
          <p:nvSpPr>
            <p:cNvPr id="22" name="Text 17">
              <a:extLst>
                <a:ext uri="{FF2B5EF4-FFF2-40B4-BE49-F238E27FC236}">
                  <a16:creationId xmlns:a16="http://schemas.microsoft.com/office/drawing/2014/main" id="{89000EEC-EC86-7BCE-53D7-8FB24A61D2DF}"/>
                </a:ext>
              </a:extLst>
            </p:cNvPr>
            <p:cNvSpPr/>
            <p:nvPr/>
          </p:nvSpPr>
          <p:spPr>
            <a:xfrm>
              <a:off x="6165723" y="4173736"/>
              <a:ext cx="2603754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100"/>
                </a:lnSpc>
                <a:spcBef>
                  <a:spcPts val="300"/>
                </a:spcBef>
                <a:spcAft>
                  <a:spcPts val="300"/>
                </a:spcAft>
                <a:buNone/>
              </a:pPr>
              <a:r>
                <a:rPr lang="en-US" sz="1500">
                  <a:solidFill>
                    <a:srgbClr val="FBBF24"/>
                  </a:solidFill>
                  <a:latin typeface="Lucida Sans" panose="020B0602030504020204" pitchFamily="34" charset="77"/>
                  <a:ea typeface="Arial" pitchFamily="34" charset="-122"/>
                  <a:cs typeface="Arial" pitchFamily="34" charset="-120"/>
                </a:rPr>
                <a:t>Q2 2026</a:t>
              </a:r>
              <a:endParaRPr lang="en-US" sz="1500">
                <a:latin typeface="Lucida Sans" panose="020B0602030504020204" pitchFamily="34" charset="77"/>
              </a:endParaRPr>
            </a:p>
          </p:txBody>
        </p:sp>
      </p:grpSp>
      <p:sp>
        <p:nvSpPr>
          <p:cNvPr id="10" name="Text 6">
            <a:extLst>
              <a:ext uri="{FF2B5EF4-FFF2-40B4-BE49-F238E27FC236}">
                <a16:creationId xmlns:a16="http://schemas.microsoft.com/office/drawing/2014/main" id="{1D3EDAEB-8917-EC18-659A-AC08BE3EF09B}"/>
              </a:ext>
            </a:extLst>
          </p:cNvPr>
          <p:cNvSpPr/>
          <p:nvPr/>
        </p:nvSpPr>
        <p:spPr>
          <a:xfrm>
            <a:off x="967692" y="1584385"/>
            <a:ext cx="2404681" cy="2344572"/>
          </a:xfrm>
          <a:prstGeom prst="rect">
            <a:avLst/>
          </a:prstGeom>
          <a:noFill/>
          <a:ln/>
        </p:spPr>
        <p:txBody>
          <a:bodyPr wrap="square" lIns="66675" tIns="0" rIns="0" bIns="0" rtlCol="0" anchor="t"/>
          <a:lstStyle/>
          <a:p>
            <a:pPr marL="66675" indent="-66675" algn="l">
              <a:lnSpc>
                <a:spcPts val="2100"/>
              </a:lnSpc>
              <a:buSzPct val="100000"/>
              <a:buChar char="•"/>
            </a:pPr>
            <a:endParaRPr lang="en-US" sz="1400" dirty="0">
              <a:latin typeface="Lucida Sans" panose="020B0602030504020204" pitchFamily="34" charset="77"/>
            </a:endParaRPr>
          </a:p>
          <a:p>
            <a:pPr marL="285750" indent="-285750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Lucida Sans" panose="020B0602030504020204" pitchFamily="34" charset="77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Contemporary design</a:t>
            </a:r>
          </a:p>
          <a:p>
            <a:pPr marL="285750" indent="-285750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"/>
                <a:cs typeface="Arial" pitchFamily="34" charset="-120"/>
              </a:rPr>
              <a:t>Curbside Appeal</a:t>
            </a:r>
          </a:p>
          <a:p>
            <a:pPr marL="285750" indent="-285750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/>
              </a:rPr>
              <a:t> Sustainable</a:t>
            </a:r>
          </a:p>
          <a:p>
            <a:pPr marL="285750" indent="-285750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/>
              </a:rPr>
              <a:t> Uncompromised Quality  </a:t>
            </a:r>
          </a:p>
          <a:p>
            <a:pPr marL="285750" indent="-285750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/>
              </a:rPr>
              <a:t> Native landscaping</a:t>
            </a:r>
            <a:endParaRPr lang="en-US" sz="1400" dirty="0">
              <a:latin typeface=""/>
              <a:cs typeface="Arial"/>
            </a:endParaRPr>
          </a:p>
          <a:p>
            <a:pPr marL="285750" indent="-285750" algn="l">
              <a:lnSpc>
                <a:spcPts val="21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"/>
                <a:ea typeface="Arial" pitchFamily="34" charset="-122"/>
                <a:cs typeface="Arial" pitchFamily="34" charset="-120"/>
              </a:rPr>
              <a:t> Energy-efficient</a:t>
            </a:r>
            <a:endParaRPr lang="en-US" sz="1400" dirty="0">
              <a:latin typeface=""/>
            </a:endParaRPr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BBFEAACE-A6B0-D6E8-8B1A-D70A8DE3B6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447" y="4656755"/>
            <a:ext cx="593904" cy="593904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E0BCCB4C-B178-D4E9-4441-C59750871F09}"/>
              </a:ext>
            </a:extLst>
          </p:cNvPr>
          <p:cNvSpPr/>
          <p:nvPr/>
        </p:nvSpPr>
        <p:spPr>
          <a:xfrm>
            <a:off x="4902871" y="4926817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CE0CBCEA-3A71-4F18-C0D3-3245E934B370}"/>
              </a:ext>
            </a:extLst>
          </p:cNvPr>
          <p:cNvSpPr/>
          <p:nvPr/>
        </p:nvSpPr>
        <p:spPr>
          <a:xfrm>
            <a:off x="7079384" y="15379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"/>
                <a:cs typeface="Arial"/>
              </a:rPr>
              <a:t>Solution  |  03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2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4EF79-66B6-1547-E5F1-BE10A681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CCCBABC-5D09-BB32-D29B-87F69910E580}"/>
              </a:ext>
            </a:extLst>
          </p:cNvPr>
          <p:cNvSpPr/>
          <p:nvPr/>
        </p:nvSpPr>
        <p:spPr>
          <a:xfrm>
            <a:off x="1600200" y="261627"/>
            <a:ext cx="6068677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3000">
                <a:latin typeface=""/>
                <a:ea typeface="Georgia" pitchFamily="34" charset="-122"/>
                <a:cs typeface="Georgia" pitchFamily="34" charset="-120"/>
              </a:rPr>
              <a:t>Nehalem Pilot Project Site Plan</a:t>
            </a:r>
            <a:endParaRPr lang="en-US" sz="3000">
              <a:latin typeface=""/>
            </a:endParaRPr>
          </a:p>
        </p:txBody>
      </p:sp>
      <p:pic>
        <p:nvPicPr>
          <p:cNvPr id="3" name="Image 0" descr="/tmp/rasterized-gradient-3a7ee31e.png">
            <a:extLst>
              <a:ext uri="{FF2B5EF4-FFF2-40B4-BE49-F238E27FC236}">
                <a16:creationId xmlns:a16="http://schemas.microsoft.com/office/drawing/2014/main" id="{EF7010D8-4D82-82BB-B75C-1FFF97B0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66750"/>
            <a:ext cx="762000" cy="28575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2DB96E6-59CC-9877-7CFC-FC80287E5546}"/>
              </a:ext>
            </a:extLst>
          </p:cNvPr>
          <p:cNvSpPr/>
          <p:nvPr/>
        </p:nvSpPr>
        <p:spPr>
          <a:xfrm>
            <a:off x="151448" y="771525"/>
            <a:ext cx="8841105" cy="23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9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350">
                <a:latin typeface=""/>
                <a:ea typeface="Arial" pitchFamily="34" charset="-122"/>
                <a:cs typeface="Arial" pitchFamily="34" charset="-120"/>
              </a:rPr>
              <a:t>35770 12th Street, Nehalem, Oregon</a:t>
            </a:r>
            <a:endParaRPr lang="en-US" sz="1350">
              <a:latin typeface="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646C599-536E-0A15-3732-D05954F63F00}"/>
              </a:ext>
            </a:extLst>
          </p:cNvPr>
          <p:cNvSpPr/>
          <p:nvPr/>
        </p:nvSpPr>
        <p:spPr>
          <a:xfrm>
            <a:off x="1155274" y="1087637"/>
            <a:ext cx="7011969" cy="39197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AA40C-A82C-E726-D8E0-0A449E2626A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rcRect t="14213" r="11888" b="19573"/>
          <a:stretch/>
        </p:blipFill>
        <p:spPr>
          <a:xfrm>
            <a:off x="1258645" y="1121028"/>
            <a:ext cx="6626709" cy="3848045"/>
          </a:xfrm>
          <a:prstGeom prst="rect">
            <a:avLst/>
          </a:prstGeom>
        </p:spPr>
      </p:pic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27E54C85-E93A-1ACE-3E16-EFACA522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448" y="4567827"/>
            <a:ext cx="593904" cy="593904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5CAC7C47-05F1-2780-B360-0FC0A4BBAC41}"/>
              </a:ext>
            </a:extLst>
          </p:cNvPr>
          <p:cNvSpPr/>
          <p:nvPr/>
        </p:nvSpPr>
        <p:spPr>
          <a:xfrm>
            <a:off x="4901894" y="4969073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B09ED2FB-286F-C77D-726E-EB1F722114EC}"/>
              </a:ext>
            </a:extLst>
          </p:cNvPr>
          <p:cNvSpPr/>
          <p:nvPr/>
        </p:nvSpPr>
        <p:spPr>
          <a:xfrm>
            <a:off x="7039819" y="70977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rgbClr val="CBD5E1"/>
                </a:solidFill>
                <a:latin typeface=""/>
                <a:cs typeface="Arial"/>
              </a:rPr>
              <a:t>Design  |  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8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4A1DE-216E-CD12-0FF0-E7498B11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C19F3D7-7A10-CC2B-DA8C-6E780F0BC541}"/>
              </a:ext>
            </a:extLst>
          </p:cNvPr>
          <p:cNvSpPr/>
          <p:nvPr/>
        </p:nvSpPr>
        <p:spPr>
          <a:xfrm>
            <a:off x="1080943" y="230192"/>
            <a:ext cx="6982112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3000">
                <a:latin typeface=""/>
                <a:ea typeface="Georgia" pitchFamily="34" charset="-122"/>
                <a:cs typeface="Georgia" pitchFamily="34" charset="-120"/>
              </a:rPr>
              <a:t>Vision</a:t>
            </a:r>
            <a:endParaRPr lang="en-US" sz="3000">
              <a:latin typeface=""/>
            </a:endParaRPr>
          </a:p>
        </p:txBody>
      </p:sp>
      <p:pic>
        <p:nvPicPr>
          <p:cNvPr id="3" name="Image 0" descr="/tmp/rasterized-gradient-3a7ee31e.png">
            <a:extLst>
              <a:ext uri="{FF2B5EF4-FFF2-40B4-BE49-F238E27FC236}">
                <a16:creationId xmlns:a16="http://schemas.microsoft.com/office/drawing/2014/main" id="{D57482FB-BE45-C546-EA8B-9FACDAD1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66750"/>
            <a:ext cx="762000" cy="28575"/>
          </a:xfrm>
          <a:prstGeom prst="rect">
            <a:avLst/>
          </a:prstGeom>
        </p:spPr>
      </p:pic>
      <p:pic>
        <p:nvPicPr>
          <p:cNvPr id="1025" name="Picture 1" descr="page2image52073344">
            <a:extLst>
              <a:ext uri="{FF2B5EF4-FFF2-40B4-BE49-F238E27FC236}">
                <a16:creationId xmlns:a16="http://schemas.microsoft.com/office/drawing/2014/main" id="{F779C558-956B-7C1B-46CC-366C608B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10" y="942535"/>
            <a:ext cx="6497378" cy="41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E94A28D5-2B7F-875F-B5BE-49B926F737E5}"/>
              </a:ext>
            </a:extLst>
          </p:cNvPr>
          <p:cNvSpPr/>
          <p:nvPr/>
        </p:nvSpPr>
        <p:spPr>
          <a:xfrm>
            <a:off x="302895" y="725615"/>
            <a:ext cx="8841105" cy="186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7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>
                <a:latin typeface=""/>
                <a:ea typeface="Arial" pitchFamily="34" charset="-122"/>
                <a:cs typeface="Arial" pitchFamily="34" charset="-120"/>
              </a:rPr>
              <a:t>Contemporary Pacific Northwest aesthetic with sustainable materials</a:t>
            </a:r>
            <a:endParaRPr lang="en-US" sz="1400">
              <a:latin typeface=""/>
            </a:endParaRP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C1991148-A19C-DB74-B35A-1D27D3828C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22" y="4604175"/>
            <a:ext cx="593904" cy="593904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E658B767-3B30-DD95-9372-9013F795B3BE}"/>
              </a:ext>
            </a:extLst>
          </p:cNvPr>
          <p:cNvSpPr/>
          <p:nvPr/>
        </p:nvSpPr>
        <p:spPr>
          <a:xfrm>
            <a:off x="4901894" y="4854585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09BA9E97-5AF3-F284-0AAF-DC28006C0A35}"/>
              </a:ext>
            </a:extLst>
          </p:cNvPr>
          <p:cNvSpPr/>
          <p:nvPr/>
        </p:nvSpPr>
        <p:spPr>
          <a:xfrm>
            <a:off x="7039819" y="70977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rgbClr val="CBD5E1"/>
                </a:solidFill>
                <a:latin typeface=""/>
                <a:cs typeface="Arial"/>
              </a:rPr>
              <a:t>Design  |  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5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9C8CC-E571-6902-B411-B110AF6F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0197BEB-BCB1-C3B0-8CF4-2E9D3ACD7681}"/>
              </a:ext>
            </a:extLst>
          </p:cNvPr>
          <p:cNvSpPr/>
          <p:nvPr/>
        </p:nvSpPr>
        <p:spPr>
          <a:xfrm>
            <a:off x="1080942" y="172734"/>
            <a:ext cx="6982112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spcAft>
                <a:spcPts val="600"/>
              </a:spcAft>
              <a:buNone/>
            </a:pPr>
            <a:r>
              <a:rPr lang="en-US" sz="3000">
                <a:latin typeface=""/>
                <a:ea typeface="Georgia" pitchFamily="34" charset="-122"/>
                <a:cs typeface="Georgia" pitchFamily="34" charset="-120"/>
              </a:rPr>
              <a:t>Uncompromised Quality</a:t>
            </a:r>
            <a:endParaRPr lang="en-US" sz="3000">
              <a:latin typeface=""/>
            </a:endParaRPr>
          </a:p>
        </p:txBody>
      </p:sp>
      <p:pic>
        <p:nvPicPr>
          <p:cNvPr id="3" name="Image 0" descr="/tmp/rasterized-gradient-3a7ee31e.png">
            <a:extLst>
              <a:ext uri="{FF2B5EF4-FFF2-40B4-BE49-F238E27FC236}">
                <a16:creationId xmlns:a16="http://schemas.microsoft.com/office/drawing/2014/main" id="{09C6D30A-EDB9-9B8B-A645-884EC602F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66750"/>
            <a:ext cx="762000" cy="28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87A51-2226-A282-F141-55CDD65E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41"/>
          <a:stretch/>
        </p:blipFill>
        <p:spPr>
          <a:xfrm>
            <a:off x="685798" y="578706"/>
            <a:ext cx="7772400" cy="4609698"/>
          </a:xfrm>
          <a:prstGeom prst="rect">
            <a:avLst/>
          </a:prstGeom>
        </p:spPr>
      </p:pic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070075D6-F3A6-3EDF-FA1B-41E0261CFC9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13" y1="39258" x2="57813" y2="39258"/>
                        <a14:foregroundMark x1="68750" y1="40234" x2="68750" y2="40234"/>
                        <a14:foregroundMark x1="79004" y1="40039" x2="79004" y2="40039"/>
                        <a14:foregroundMark x1="52246" y1="58398" x2="52246" y2="58398"/>
                        <a14:foregroundMark x1="61621" y1="55566" x2="61621" y2="55566"/>
                        <a14:foregroundMark x1="67969" y1="55762" x2="67969" y2="55762"/>
                        <a14:foregroundMark x1="79004" y1="54980" x2="79004" y2="54980"/>
                        <a14:foregroundMark x1="86328" y1="55371" x2="86328" y2="55371"/>
                        <a14:foregroundMark x1="31641" y1="43555" x2="31641" y2="43555"/>
                        <a14:foregroundMark x1="28125" y1="44727" x2="28125" y2="44727"/>
                        <a14:foregroundMark x1="28711" y1="48438" x2="28711" y2="48438"/>
                        <a14:foregroundMark x1="32227" y1="48242" x2="32227" y2="4824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548" y="4604175"/>
            <a:ext cx="593904" cy="593904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024E6CA7-8AE6-53AB-3A27-EB2102C19099}"/>
              </a:ext>
            </a:extLst>
          </p:cNvPr>
          <p:cNvSpPr/>
          <p:nvPr/>
        </p:nvSpPr>
        <p:spPr>
          <a:xfrm>
            <a:off x="4901894" y="4898019"/>
            <a:ext cx="4089682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CBD5E1"/>
                </a:solidFill>
              </a:rPr>
              <a:t>Nehalem Workforce Housing Pilot</a:t>
            </a:r>
          </a:p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endParaRPr lang="en-US" sz="1100" dirty="0">
              <a:solidFill>
                <a:srgbClr val="CBD5E1"/>
              </a:solidFill>
              <a:latin typeface=""/>
              <a:ea typeface="Calibri"/>
              <a:cs typeface="Arial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B5597723-0798-E78E-2967-4F42D146EACD}"/>
              </a:ext>
            </a:extLst>
          </p:cNvPr>
          <p:cNvSpPr/>
          <p:nvPr/>
        </p:nvSpPr>
        <p:spPr>
          <a:xfrm>
            <a:off x="7039819" y="70977"/>
            <a:ext cx="1951757" cy="343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8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350" dirty="0">
                <a:solidFill>
                  <a:srgbClr val="CBD5E1"/>
                </a:solidFill>
                <a:latin typeface=""/>
                <a:cs typeface="Arial"/>
              </a:rPr>
              <a:t>Specifications  |  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Macintosh PowerPoint</Application>
  <PresentationFormat>On-screen Show (16:9)</PresentationFormat>
  <Paragraphs>175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Lucida Sans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AFF Homes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 Homes - Nehalem Executive Pitch</dc:title>
  <dc:subject>Nehalem Workforce Housing Pilot</dc:subject>
  <dc:creator>AFF Homes</dc:creator>
  <cp:lastModifiedBy>Vishal Vishal</cp:lastModifiedBy>
  <cp:revision>2</cp:revision>
  <dcterms:created xsi:type="dcterms:W3CDTF">2026-01-28T18:43:05Z</dcterms:created>
  <dcterms:modified xsi:type="dcterms:W3CDTF">2026-01-29T19:45:22Z</dcterms:modified>
</cp:coreProperties>
</file>