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63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49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80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3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6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8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7A2F0D-4EAF-452E-9B93-486C7DDB42B7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5F4FF8-9F59-41B4-B0BF-BE2B2F40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9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FF1-7C9B-89F1-CF67-22F6F08DC5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Tillamook County Onsite Wastewater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FB5B8-EE0E-6CFC-8CAC-2436F938F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Christian Chiola</a:t>
            </a:r>
          </a:p>
          <a:p>
            <a:r>
              <a:rPr lang="en-US" dirty="0"/>
              <a:t>Environmental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06124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ED59-3CD6-4B4A-3323-04B57C2E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 </a:t>
            </a:r>
            <a:br>
              <a:rPr lang="en-US" dirty="0"/>
            </a:br>
            <a:r>
              <a:rPr lang="en-US" dirty="0"/>
              <a:t>Wetlands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29B6BC-210C-76AB-B020-CBF80778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6" y="685800"/>
            <a:ext cx="6725094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C1A0-6610-F7D2-D92B-B22A585B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Setbacks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8F61-4B41-683F-2C3E-564A5998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Setbacks from surface waters to septic tanks, treatment units and drainfields is 50 feet</a:t>
            </a:r>
          </a:p>
          <a:p>
            <a:r>
              <a:rPr lang="en-US" dirty="0"/>
              <a:t>Setbacks to drinking water sources is 100 feet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E12E-8E6E-60AF-E197-24F2A120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Brownfields assessment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1165C-7B59-2EE7-9C9E-FDE47A5B0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FY2025 Brownfields Community-Wide Assessment Cooperative Agreement for $500,000 to provide funding to inventory, assess and conduct clean-up planning for community development projects.</a:t>
            </a:r>
          </a:p>
        </p:txBody>
      </p:sp>
    </p:spTree>
    <p:extLst>
      <p:ext uri="{BB962C8B-B14F-4D97-AF65-F5344CB8AC3E}">
        <p14:creationId xmlns:p14="http://schemas.microsoft.com/office/powerpoint/2010/main" val="179171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8F54-80D5-BF6B-302B-5E0A6707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Brownfields Assessment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6C7AB-2D37-1B4F-DA34-1728A6457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100% EPA Funded </a:t>
            </a:r>
          </a:p>
          <a:p>
            <a:r>
              <a:rPr lang="en-US" dirty="0"/>
              <a:t>Phase I and Phase II Environmental Assessments</a:t>
            </a:r>
          </a:p>
          <a:p>
            <a:r>
              <a:rPr lang="en-US" dirty="0"/>
              <a:t>Site-Specific clean-up plans</a:t>
            </a:r>
          </a:p>
          <a:p>
            <a:r>
              <a:rPr lang="en-US" dirty="0"/>
              <a:t>Provide outlets and funding sources for </a:t>
            </a:r>
            <a:r>
              <a:rPr lang="en-US" dirty="0" err="1"/>
              <a:t>develeopment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8DF3-C574-A6B2-EAA7-0ED1D6A2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Brownfields assessment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99D5-242D-F1FA-44CE-A79EFF1E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Beaver Elementary School re-development</a:t>
            </a:r>
          </a:p>
          <a:p>
            <a:r>
              <a:rPr lang="en-US" dirty="0"/>
              <a:t>2 other mixed-use projects in Beaver</a:t>
            </a:r>
          </a:p>
          <a:p>
            <a:r>
              <a:rPr lang="en-US" dirty="0"/>
              <a:t>Port of Garibaldi processing facilities redevelopment</a:t>
            </a:r>
          </a:p>
          <a:p>
            <a:r>
              <a:rPr lang="en-US" dirty="0"/>
              <a:t>Beals Alley in Tillamook </a:t>
            </a:r>
          </a:p>
          <a:p>
            <a:r>
              <a:rPr lang="en-US" dirty="0"/>
              <a:t>Other sites as identified</a:t>
            </a:r>
          </a:p>
        </p:txBody>
      </p:sp>
    </p:spTree>
    <p:extLst>
      <p:ext uri="{BB962C8B-B14F-4D97-AF65-F5344CB8AC3E}">
        <p14:creationId xmlns:p14="http://schemas.microsoft.com/office/powerpoint/2010/main" val="311314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F560-7005-69B9-B679-6D9620EF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Potential residential 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FAD85-95B5-2728-3706-51EC112A8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66" y="157316"/>
            <a:ext cx="7240502" cy="43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F56C-4B2E-582B-46E8-B60509E7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 </a:t>
            </a:r>
            <a:br>
              <a:rPr lang="en-US" dirty="0"/>
            </a:br>
            <a:r>
              <a:rPr lang="en-US" dirty="0"/>
              <a:t>soil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183BD-1D44-846E-33B7-7DA725DD8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loams</a:t>
            </a:r>
          </a:p>
          <a:p>
            <a:r>
              <a:rPr lang="en-US" dirty="0"/>
              <a:t>Moderately drained</a:t>
            </a:r>
          </a:p>
          <a:p>
            <a:r>
              <a:rPr lang="en-US" dirty="0"/>
              <a:t>Shallow water table (25-35 inches)</a:t>
            </a:r>
          </a:p>
          <a:p>
            <a:r>
              <a:rPr lang="en-US" dirty="0"/>
              <a:t>Season high water table possible up to 17 inches</a:t>
            </a:r>
          </a:p>
        </p:txBody>
      </p:sp>
    </p:spTree>
    <p:extLst>
      <p:ext uri="{BB962C8B-B14F-4D97-AF65-F5344CB8AC3E}">
        <p14:creationId xmlns:p14="http://schemas.microsoft.com/office/powerpoint/2010/main" val="63236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3BE2-47BA-FF85-0946-F8894FCB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onsite wastewater treatment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987B-FC5A-0BD2-0DDF-E06662CC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jurisdiction on parcels discharging less than 2500 gallons per day</a:t>
            </a:r>
          </a:p>
          <a:p>
            <a:r>
              <a:rPr lang="en-US" dirty="0"/>
              <a:t>State review and permitting for systems above 2500 g/day</a:t>
            </a:r>
          </a:p>
          <a:p>
            <a:r>
              <a:rPr lang="en-US" dirty="0"/>
              <a:t>A 2-bedroom dwelling discharges 300 gallons per day</a:t>
            </a:r>
          </a:p>
          <a:p>
            <a:r>
              <a:rPr lang="en-US" dirty="0"/>
              <a:t>A 4-bedroom dwelling discharges 450 gallons per day</a:t>
            </a:r>
          </a:p>
          <a:p>
            <a:r>
              <a:rPr lang="en-US" dirty="0"/>
              <a:t>8 2-bedroom dwellings would discharge 2400 gallons per day</a:t>
            </a:r>
          </a:p>
        </p:txBody>
      </p:sp>
    </p:spTree>
    <p:extLst>
      <p:ext uri="{BB962C8B-B14F-4D97-AF65-F5344CB8AC3E}">
        <p14:creationId xmlns:p14="http://schemas.microsoft.com/office/powerpoint/2010/main" val="376103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7938-03F5-6169-CF4F-7CB8EDA8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onsite wastewater treatment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BF0F-6C16-A1FF-6E70-0A4FE57D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treatment of sewage is in a septic tank</a:t>
            </a:r>
          </a:p>
          <a:p>
            <a:r>
              <a:rPr lang="en-US" dirty="0"/>
              <a:t>Advanced treatment reduces the level of contaminants such as BOD (biological oxygen demand, nitrogen and phosphorus</a:t>
            </a:r>
          </a:p>
          <a:p>
            <a:r>
              <a:rPr lang="en-US" dirty="0"/>
              <a:t>Discharged and dispersed in a drainfield for final treatment</a:t>
            </a:r>
          </a:p>
        </p:txBody>
      </p:sp>
    </p:spTree>
    <p:extLst>
      <p:ext uri="{BB962C8B-B14F-4D97-AF65-F5344CB8AC3E}">
        <p14:creationId xmlns:p14="http://schemas.microsoft.com/office/powerpoint/2010/main" val="12553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982F-2D16-483D-3A7B-E3E0BC7A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Septic tank and Treatment pod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D5C008-FF4D-EEA5-EC52-92F04E30B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57187"/>
            <a:ext cx="4819650" cy="3614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4325B-8586-D6FF-1BC4-AECB7C69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" y="584595"/>
            <a:ext cx="4516439" cy="33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8518-19E0-6385-2338-B3DC57E6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Drainfield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DED20-BA8D-38A3-1DCF-89486A18E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9" y="586159"/>
            <a:ext cx="4758690" cy="356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9BA4E-E4E3-FF18-8AEE-04FC9DFC7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458850"/>
            <a:ext cx="5098181" cy="38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CAD4-93DC-2786-70A1-2FEB08BB0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Tillamook Property</a:t>
            </a:r>
            <a:br>
              <a:rPr lang="en-US" dirty="0"/>
            </a:br>
            <a:r>
              <a:rPr lang="en-US" dirty="0"/>
              <a:t>System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974A-7492-A6CE-BC5E-032FDF2A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8-unit cluster would require up to 4 septic tanks and up to 2 treatment pods each depending on sizing and capacity of units</a:t>
            </a:r>
          </a:p>
          <a:p>
            <a:r>
              <a:rPr lang="en-US" dirty="0"/>
              <a:t>Each cluster would require up to 800 linear feet of drainfield trenches</a:t>
            </a:r>
          </a:p>
        </p:txBody>
      </p:sp>
    </p:spTree>
    <p:extLst>
      <p:ext uri="{BB962C8B-B14F-4D97-AF65-F5344CB8AC3E}">
        <p14:creationId xmlns:p14="http://schemas.microsoft.com/office/powerpoint/2010/main" val="25895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0F1C-46F4-9D0B-3F52-C8AD72A9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 </a:t>
            </a:r>
            <a:r>
              <a:rPr lang="en-US" dirty="0" err="1"/>
              <a:t>TillamookProperty</a:t>
            </a:r>
            <a:br>
              <a:rPr lang="en-US" dirty="0"/>
            </a:br>
            <a:r>
              <a:rPr lang="en-US" dirty="0"/>
              <a:t>Example site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DEE2-F0FC-8EE7-35EE-2BCDB8A2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676" y="1751797"/>
            <a:ext cx="5534526" cy="25492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62A50-C38F-DECD-4972-28C2E288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36" y="320241"/>
            <a:ext cx="5716598" cy="41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318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Slice</vt:lpstr>
      <vt:lpstr>Tillamook County Onsite Wastewater Division</vt:lpstr>
      <vt:lpstr>East Tillamook Property Potential residential development</vt:lpstr>
      <vt:lpstr>East Tillamook property  soil conditions</vt:lpstr>
      <vt:lpstr>East Tillamook Property onsite wastewater treatment basics</vt:lpstr>
      <vt:lpstr>East Tillamook Property onsite wastewater treatment basics</vt:lpstr>
      <vt:lpstr>East Tillamook Property Septic tank and Treatment pod</vt:lpstr>
      <vt:lpstr>East Tillamook Property Drainfield examples</vt:lpstr>
      <vt:lpstr>East Tillamook Property System requirements</vt:lpstr>
      <vt:lpstr>East TillamookProperty Example site plan</vt:lpstr>
      <vt:lpstr>East Tillamook Property  Wetlands map</vt:lpstr>
      <vt:lpstr>East Tillamook Property Setbacks</vt:lpstr>
      <vt:lpstr>Brownfields assessment Grant</vt:lpstr>
      <vt:lpstr>Brownfields Assessment Grant</vt:lpstr>
      <vt:lpstr>Brownfields assessment Grant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Chiola</dc:creator>
  <cp:lastModifiedBy>Chris Chiola</cp:lastModifiedBy>
  <cp:revision>3</cp:revision>
  <dcterms:created xsi:type="dcterms:W3CDTF">2026-03-30T22:11:03Z</dcterms:created>
  <dcterms:modified xsi:type="dcterms:W3CDTF">2026-03-31T23:23:38Z</dcterms:modified>
</cp:coreProperties>
</file>